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59" r:id="rId5"/>
  </p:sldMasterIdLst>
  <p:notesMasterIdLst>
    <p:notesMasterId r:id="rId25"/>
  </p:notesMasterIdLst>
  <p:sldIdLst>
    <p:sldId id="432" r:id="rId6"/>
    <p:sldId id="433" r:id="rId7"/>
    <p:sldId id="446" r:id="rId8"/>
    <p:sldId id="434" r:id="rId9"/>
    <p:sldId id="435" r:id="rId10"/>
    <p:sldId id="447" r:id="rId11"/>
    <p:sldId id="436" r:id="rId12"/>
    <p:sldId id="441" r:id="rId13"/>
    <p:sldId id="437" r:id="rId14"/>
    <p:sldId id="438" r:id="rId15"/>
    <p:sldId id="439" r:id="rId16"/>
    <p:sldId id="442" r:id="rId17"/>
    <p:sldId id="443" r:id="rId18"/>
    <p:sldId id="449" r:id="rId19"/>
    <p:sldId id="450" r:id="rId20"/>
    <p:sldId id="444" r:id="rId21"/>
    <p:sldId id="445" r:id="rId22"/>
    <p:sldId id="448" r:id="rId23"/>
    <p:sldId id="314" r:id="rId24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F25"/>
    <a:srgbClr val="C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50FA87-94AB-4445-BC7A-B40A788360A7}" type="datetimeFigureOut">
              <a:rPr lang="it-IT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E08E1C-EDED-4F1B-A6EE-0FA6A92329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060F-1C8F-45E0-9B76-997D9A514990}" type="datetimeFigureOut">
              <a:rPr lang="it-IT" smtClean="0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EAD-424A-496C-8BEB-229897E9BDC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9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002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031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93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3E9D-F91A-400C-B7DF-856753450584}" type="datetimeFigureOut">
              <a:rPr lang="it-IT" smtClean="0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D925-672D-41D2-A5EE-4757D176509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87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73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30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706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15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6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85E0C9E-BFCF-4106-BF1F-9EBF4E59A085}" type="datetimeFigureOut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16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C29EF-E75C-421C-8FB0-B8E82F4F670C}" type="datetimeFigureOut">
              <a:rPr lang="it-IT" smtClean="0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2ED0E-4008-40C6-B02D-A6EF235937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7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it/url?sa=i&amp;rct=j&amp;q=&amp;esrc=s&amp;source=images&amp;cd=&amp;cad=rja&amp;uact=8&amp;ved=0CAcQjRxqFQoTCJLeqrrbiMkCFQVKFAodqRICqw&amp;url=http://www.blitzquotidiano.it/cronaca-italia/ferrara-studenti-si-arrampicano-su-palazzo-diamanti-dovranno-risarcire-2094044/&amp;bvm=bv.107406026,bs.2,d.ZWU&amp;psig=AFQjCNFeBLtG-87CHloMUsYJmvFmtf5oWg&amp;ust=14473431163431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CAcQjRxqFQoTCPDHleDbiMkCFYa3FAodvC4MLA&amp;url=http://www.romatg24.it/lazio/2012/03/13/13083/viterbo-incendio-in-un-deposito-abusivo-di-pneumatici-rischio-per-lambiente/&amp;bvm=bv.107406026,bs.2,d.ZWU&amp;psig=AFQjCNGNRwpRfQDuDs7KVoGNzAlW49i9eQ&amp;ust=144734320030093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it/url?sa=i&amp;rct=j&amp;q=&amp;esrc=s&amp;source=images&amp;cd=&amp;cad=rja&amp;uact=8&amp;ved=0CAcQjRxqFQoTCNmA1o_biMkCFQRXFAod5E0H5w&amp;url=http://aforisticamente.com/2015/01/15/frasi-citazioni-e-aforismi-sul-rischio-e-il-rischiare/&amp;bvm=bv.107406026,bs.2,d.ZWU&amp;psig=AFQjCNH36_Rv4ran3NPCfF4PxKY4trMxOQ&amp;ust=14473430322259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it/url?sa=i&amp;rct=j&amp;q=&amp;esrc=s&amp;source=images&amp;cd=&amp;cad=rja&amp;uact=8&amp;ved=0CAcQjRxqFQoTCJyc3KneiMkCFUH7DgodrJUFgw&amp;url=http://cliparts.co/people-sitting-silhouettes&amp;psig=AFQjCNGW9NoHSaB-S6Zm2bGidxK9GLZT_g&amp;ust=14473438290397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ntestazione complet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850" y="0"/>
            <a:ext cx="57324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3" descr="Word Art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172" y="1233051"/>
            <a:ext cx="772884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07326" y="1233051"/>
            <a:ext cx="83134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DM 18/10/2019: codice di prevenzione incendi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04775" y="2276475"/>
            <a:ext cx="8943975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b="1" kern="10" dirty="0">
                <a:ln w="24500" cmpd="dbl">
                  <a:solidFill>
                    <a:srgbClr val="D02E29"/>
                  </a:solidFill>
                  <a:miter lim="800000"/>
                  <a:headEnd/>
                  <a:tailEnd/>
                </a:ln>
                <a:solidFill>
                  <a:srgbClr val="262626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  <a:latin typeface="+mn-lt"/>
                <a:ea typeface="+mn-lt"/>
                <a:cs typeface="+mn-lt"/>
              </a:rPr>
              <a:t>SEZIONE G - Generalità</a:t>
            </a:r>
          </a:p>
          <a:p>
            <a:pPr algn="ctr"/>
            <a:r>
              <a:rPr lang="it-IT" sz="3200" b="1" kern="10" dirty="0">
                <a:ln w="24500" cmpd="dbl">
                  <a:solidFill>
                    <a:srgbClr val="D02E29"/>
                  </a:solidFill>
                  <a:miter lim="800000"/>
                  <a:headEnd/>
                  <a:tailEnd/>
                </a:ln>
                <a:solidFill>
                  <a:srgbClr val="262626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  <a:latin typeface="+mn-lt"/>
                <a:ea typeface="+mn-lt"/>
                <a:cs typeface="+mn-lt"/>
              </a:rPr>
              <a:t>Capitolo G.3</a:t>
            </a:r>
          </a:p>
          <a:p>
            <a:pPr algn="ctr"/>
            <a:r>
              <a:rPr lang="it-IT" sz="3200" b="1" kern="10" dirty="0">
                <a:ln w="24500" cmpd="dbl">
                  <a:solidFill>
                    <a:srgbClr val="D02E29"/>
                  </a:solidFill>
                  <a:miter lim="800000"/>
                  <a:headEnd/>
                  <a:tailEnd/>
                </a:ln>
                <a:solidFill>
                  <a:srgbClr val="262626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  <a:latin typeface="+mn-lt"/>
                <a:ea typeface="+mn-lt"/>
                <a:cs typeface="+mn-lt"/>
              </a:rPr>
              <a:t>Determinazione dei profili di rischio delle attività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646061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it-IT" altLang="it-IT" b="1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b="1">
                <a:latin typeface="+mn-lt"/>
              </a:rPr>
              <a:t>(Tabella G.3-4)  </a:t>
            </a:r>
            <a:r>
              <a:rPr lang="it-IT" altLang="it-IT" b="1">
                <a:solidFill>
                  <a:srgbClr val="FF0000"/>
                </a:solidFill>
                <a:latin typeface="+mn-lt"/>
              </a:rPr>
              <a:t>R</a:t>
            </a:r>
            <a:r>
              <a:rPr lang="it-IT" altLang="it-IT" b="1" baseline="-25000">
                <a:solidFill>
                  <a:srgbClr val="FF0000"/>
                </a:solidFill>
                <a:latin typeface="+mn-lt"/>
              </a:rPr>
              <a:t>vita</a:t>
            </a:r>
            <a:r>
              <a:rPr lang="it-IT" altLang="it-IT" b="1">
                <a:latin typeface="+mn-lt"/>
              </a:rPr>
              <a:t> per alcune tipologie di destinazione d’uso </a:t>
            </a:r>
          </a:p>
        </p:txBody>
      </p:sp>
      <p:pic>
        <p:nvPicPr>
          <p:cNvPr id="3" name="Immagin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296863"/>
            <a:ext cx="7993062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D2355D4-3E68-4A2A-AFC8-52E84CCDFC81}"/>
              </a:ext>
            </a:extLst>
          </p:cNvPr>
          <p:cNvSpPr/>
          <p:nvPr/>
        </p:nvSpPr>
        <p:spPr>
          <a:xfrm>
            <a:off x="165053" y="106408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+mn-lt"/>
              </a:rPr>
              <a:t> Profilo </a:t>
            </a:r>
            <a:r>
              <a:rPr lang="it-IT" b="1" dirty="0" err="1">
                <a:latin typeface="+mn-lt"/>
              </a:rPr>
              <a:t>R</a:t>
            </a:r>
            <a:r>
              <a:rPr lang="it-IT" b="1" baseline="-25000" dirty="0" err="1">
                <a:latin typeface="+mn-lt"/>
              </a:rPr>
              <a:t>beni</a:t>
            </a:r>
            <a:r>
              <a:rPr lang="it-IT" b="1" dirty="0">
                <a:latin typeface="+mn-lt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CBFF27B-0AAF-4B23-9EF4-F186843BEBEF}"/>
              </a:ext>
            </a:extLst>
          </p:cNvPr>
          <p:cNvSpPr/>
          <p:nvPr/>
        </p:nvSpPr>
        <p:spPr>
          <a:xfrm>
            <a:off x="1605213" y="1064086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+mn-lt"/>
              </a:rPr>
              <a:t>è attribuito per l’intera attività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C629D3-622D-4423-8D2A-FAA3753E3BD6}"/>
              </a:ext>
            </a:extLst>
          </p:cNvPr>
          <p:cNvSpPr txBox="1"/>
          <p:nvPr/>
        </p:nvSpPr>
        <p:spPr>
          <a:xfrm>
            <a:off x="285720" y="1701061"/>
            <a:ext cx="4517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È determinato in funzione del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valore storico, architettonico, culturale dell’opera </a:t>
            </a:r>
            <a:r>
              <a:rPr lang="it-IT" dirty="0">
                <a:latin typeface="+mn-lt"/>
              </a:rPr>
              <a:t>o dei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beni contenuti</a:t>
            </a:r>
            <a:r>
              <a:rPr lang="it-IT" dirty="0">
                <a:latin typeface="+mn-lt"/>
              </a:rPr>
              <a:t> e del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carattere strategico dell’opera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3D8F559-4CC1-4374-809F-DD6352272F48}"/>
              </a:ext>
            </a:extLst>
          </p:cNvPr>
          <p:cNvSpPr/>
          <p:nvPr/>
        </p:nvSpPr>
        <p:spPr>
          <a:xfrm>
            <a:off x="355766" y="30809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>
                <a:latin typeface="+mn-lt"/>
              </a:rPr>
              <a:t>un’opera da costruzione si considera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vincolata</a:t>
            </a:r>
            <a:r>
              <a:rPr lang="it-IT" dirty="0">
                <a:latin typeface="+mn-lt"/>
              </a:rPr>
              <a:t> per arte o storia se essa stessa o i beni in essa contenuti sono tali a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norma di legge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37833C8-A149-40CC-B505-A82C90182549}"/>
              </a:ext>
            </a:extLst>
          </p:cNvPr>
          <p:cNvSpPr/>
          <p:nvPr/>
        </p:nvSpPr>
        <p:spPr>
          <a:xfrm>
            <a:off x="395536" y="391739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>
                <a:latin typeface="+mn-lt"/>
              </a:rPr>
              <a:t>un’opera da costruzione risulta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strategica</a:t>
            </a:r>
            <a:r>
              <a:rPr lang="it-IT" dirty="0">
                <a:latin typeface="+mn-lt"/>
              </a:rPr>
              <a:t> se è tale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a norma di legge </a:t>
            </a:r>
            <a:r>
              <a:rPr lang="it-IT" dirty="0">
                <a:latin typeface="+mn-lt"/>
              </a:rPr>
              <a:t>o in considerazione di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pianificazioni di soccorso pubblico e difesa civile </a:t>
            </a:r>
            <a:r>
              <a:rPr lang="it-IT" dirty="0">
                <a:latin typeface="+mn-lt"/>
              </a:rPr>
              <a:t>o su indicazione del responsabile dell’attività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2FEAAD-1365-45FA-A7AC-A35EC2233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509455" y="4988464"/>
            <a:ext cx="8389540" cy="14078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FEED69-2A35-499B-8914-3A1ECDC5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9839" r="-388" b="3543"/>
          <a:stretch/>
        </p:blipFill>
        <p:spPr>
          <a:xfrm>
            <a:off x="5005841" y="654764"/>
            <a:ext cx="4139952" cy="23906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AB2F44-12D7-43AA-A266-2A988BCD5E74}"/>
              </a:ext>
            </a:extLst>
          </p:cNvPr>
          <p:cNvSpPr txBox="1"/>
          <p:nvPr/>
        </p:nvSpPr>
        <p:spPr>
          <a:xfrm rot="16200000">
            <a:off x="-2887753" y="3631692"/>
            <a:ext cx="6114062" cy="338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+mn-lt"/>
              </a:rPr>
              <a:t>….. 2019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4C18526-C1A6-4CC1-9EFA-CEFB61EBE3A1}"/>
              </a:ext>
            </a:extLst>
          </p:cNvPr>
          <p:cNvSpPr/>
          <p:nvPr/>
        </p:nvSpPr>
        <p:spPr>
          <a:xfrm>
            <a:off x="456196" y="1099860"/>
            <a:ext cx="1904689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+mn-lt"/>
              </a:rPr>
              <a:t> Profilo </a:t>
            </a:r>
            <a:r>
              <a:rPr lang="it-IT" b="1" dirty="0" err="1">
                <a:latin typeface="+mn-lt"/>
              </a:rPr>
              <a:t>R</a:t>
            </a:r>
            <a:r>
              <a:rPr lang="it-IT" b="1" baseline="-25000" dirty="0" err="1">
                <a:latin typeface="+mn-lt"/>
              </a:rPr>
              <a:t>ambiente</a:t>
            </a:r>
            <a:r>
              <a:rPr lang="it-IT" b="1" dirty="0">
                <a:latin typeface="+mn-lt"/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422ADE-13E5-49EA-8C25-8056DEEB0F07}"/>
              </a:ext>
            </a:extLst>
          </p:cNvPr>
          <p:cNvSpPr/>
          <p:nvPr/>
        </p:nvSpPr>
        <p:spPr>
          <a:xfrm>
            <a:off x="2868813" y="1099860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n-lt"/>
              </a:rPr>
              <a:t>è attribuito per l’intera attività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o ad ambiti di essa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4F2B02F-B7F0-420B-B674-41E48EA6A416}"/>
              </a:ext>
            </a:extLst>
          </p:cNvPr>
          <p:cNvSpPr/>
          <p:nvPr/>
        </p:nvSpPr>
        <p:spPr>
          <a:xfrm>
            <a:off x="456196" y="1669779"/>
            <a:ext cx="8534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00"/>
                </a:solidFill>
                <a:latin typeface="+mn-lt"/>
              </a:rPr>
              <a:t>Il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progettista</a:t>
            </a:r>
            <a:r>
              <a:rPr lang="it-IT" dirty="0">
                <a:solidFill>
                  <a:srgbClr val="000000"/>
                </a:solidFill>
                <a:latin typeface="+mn-lt"/>
              </a:rPr>
              <a:t> valuta il profilo di rischio </a:t>
            </a:r>
            <a:r>
              <a:rPr lang="it-IT" dirty="0" err="1">
                <a:solidFill>
                  <a:srgbClr val="000000"/>
                </a:solidFill>
                <a:latin typeface="+mn-lt"/>
              </a:rPr>
              <a:t>R</a:t>
            </a:r>
            <a:r>
              <a:rPr lang="it-IT" baseline="-25000" dirty="0" err="1">
                <a:solidFill>
                  <a:srgbClr val="000000"/>
                </a:solidFill>
                <a:latin typeface="+mn-lt"/>
              </a:rPr>
              <a:t>ambiente</a:t>
            </a:r>
            <a:r>
              <a:rPr lang="it-IT" dirty="0">
                <a:solidFill>
                  <a:srgbClr val="000000"/>
                </a:solidFill>
                <a:latin typeface="+mn-lt"/>
              </a:rPr>
              <a:t> in caso di incendio, </a:t>
            </a:r>
            <a:r>
              <a:rPr lang="it-IT" u="sng" dirty="0">
                <a:solidFill>
                  <a:srgbClr val="000000"/>
                </a:solidFill>
                <a:latin typeface="+mn-lt"/>
              </a:rPr>
              <a:t>distinguendo gli ambiti</a:t>
            </a:r>
            <a:r>
              <a:rPr lang="it-IT" dirty="0">
                <a:solidFill>
                  <a:srgbClr val="000000"/>
                </a:solidFill>
                <a:latin typeface="+mn-lt"/>
              </a:rPr>
              <a:t> dell’attività nei quali tale profilo di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rischio è </a:t>
            </a:r>
            <a:r>
              <a:rPr lang="it-IT" i="1" dirty="0">
                <a:solidFill>
                  <a:srgbClr val="0070C0"/>
                </a:solidFill>
                <a:latin typeface="+mn-lt"/>
              </a:rPr>
              <a:t>significativo</a:t>
            </a:r>
            <a:r>
              <a:rPr lang="it-IT" dirty="0">
                <a:solidFill>
                  <a:srgbClr val="000000"/>
                </a:solidFill>
                <a:latin typeface="+mn-lt"/>
              </a:rPr>
              <a:t>, da quelli ove è </a:t>
            </a:r>
            <a:r>
              <a:rPr lang="it-IT" i="1" dirty="0">
                <a:solidFill>
                  <a:srgbClr val="0070C0"/>
                </a:solidFill>
                <a:latin typeface="+mn-lt"/>
              </a:rPr>
              <a:t>non significativo</a:t>
            </a:r>
            <a:endParaRPr lang="it-IT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2429DBD-B40D-434B-83F3-4018BDB76F84}"/>
              </a:ext>
            </a:extLst>
          </p:cNvPr>
          <p:cNvSpPr/>
          <p:nvPr/>
        </p:nvSpPr>
        <p:spPr>
          <a:xfrm>
            <a:off x="456196" y="2661995"/>
            <a:ext cx="85579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n-lt"/>
              </a:rPr>
              <a:t>La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valutazione</a:t>
            </a:r>
            <a:r>
              <a:rPr lang="it-IT" dirty="0">
                <a:latin typeface="+mn-lt"/>
              </a:rPr>
              <a:t> del profilo di rischio </a:t>
            </a:r>
            <a:r>
              <a:rPr lang="it-IT" dirty="0" err="1">
                <a:latin typeface="+mn-lt"/>
              </a:rPr>
              <a:t>R</a:t>
            </a:r>
            <a:r>
              <a:rPr lang="it-IT" baseline="-25000" dirty="0" err="1">
                <a:latin typeface="+mn-lt"/>
              </a:rPr>
              <a:t>ambiente</a:t>
            </a:r>
            <a:r>
              <a:rPr lang="it-IT" dirty="0">
                <a:latin typeface="+mn-lt"/>
              </a:rPr>
              <a:t>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deve tenere conto dell’ubicazione dell’attività</a:t>
            </a:r>
            <a:r>
              <a:rPr lang="it-IT" dirty="0">
                <a:latin typeface="+mn-lt"/>
              </a:rPr>
              <a:t>, ivi compresa la </a:t>
            </a:r>
            <a:r>
              <a:rPr lang="it-IT" u="sng" dirty="0">
                <a:latin typeface="+mn-lt"/>
              </a:rPr>
              <a:t>presenza di </a:t>
            </a:r>
            <a:r>
              <a:rPr lang="it-IT" u="sng" dirty="0">
                <a:solidFill>
                  <a:srgbClr val="0070C0"/>
                </a:solidFill>
                <a:latin typeface="+mn-lt"/>
              </a:rPr>
              <a:t>ricettori sensibili nelle aree esterne</a:t>
            </a:r>
            <a:r>
              <a:rPr lang="it-IT" dirty="0">
                <a:latin typeface="+mn-lt"/>
              </a:rPr>
              <a:t>, della </a:t>
            </a:r>
            <a:r>
              <a:rPr lang="it-IT" u="sng" dirty="0">
                <a:solidFill>
                  <a:srgbClr val="0070C0"/>
                </a:solidFill>
                <a:latin typeface="+mn-lt"/>
              </a:rPr>
              <a:t>tipologia e dei quantitativi </a:t>
            </a:r>
            <a:r>
              <a:rPr lang="it-IT" u="sng" dirty="0">
                <a:latin typeface="+mn-lt"/>
              </a:rPr>
              <a:t>di materiali combustibili </a:t>
            </a:r>
            <a:r>
              <a:rPr lang="it-IT" dirty="0">
                <a:latin typeface="+mn-lt"/>
              </a:rPr>
              <a:t>presenti e dei </a:t>
            </a:r>
            <a:r>
              <a:rPr lang="it-IT" u="sng" dirty="0">
                <a:solidFill>
                  <a:srgbClr val="0070C0"/>
                </a:solidFill>
                <a:latin typeface="+mn-lt"/>
              </a:rPr>
              <a:t>prodotti della combustione</a:t>
            </a:r>
            <a:r>
              <a:rPr lang="it-IT" dirty="0">
                <a:latin typeface="+mn-lt"/>
              </a:rPr>
              <a:t> da questi sviluppati in caso di incendio, delle </a:t>
            </a:r>
            <a:r>
              <a:rPr lang="it-IT" u="sng" dirty="0">
                <a:latin typeface="+mn-lt"/>
              </a:rPr>
              <a:t>misure di prevenzione e protezione antincendio adottate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76FA692-2D36-4030-99CB-6F38E7A69756}"/>
              </a:ext>
            </a:extLst>
          </p:cNvPr>
          <p:cNvSpPr/>
          <p:nvPr/>
        </p:nvSpPr>
        <p:spPr>
          <a:xfrm>
            <a:off x="740867" y="5312267"/>
            <a:ext cx="447844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+mn-lt"/>
              </a:rPr>
              <a:t>La presenza di materiali stoccati in 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attività ricadenti nel campo di applicazione del decreto legislativo 3 aprile 2006, n. 152 “Norme in materia ambientale” 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può</a:t>
            </a:r>
            <a:r>
              <a:rPr lang="it-IT" sz="1600" dirty="0">
                <a:solidFill>
                  <a:srgbClr val="C00000"/>
                </a:solidFill>
                <a:latin typeface="+mn-lt"/>
              </a:rPr>
              <a:t> dare luogo</a:t>
            </a:r>
            <a:r>
              <a:rPr lang="it-IT" sz="1600" dirty="0">
                <a:solidFill>
                  <a:srgbClr val="C83568"/>
                </a:solidFill>
                <a:latin typeface="+mn-lt"/>
              </a:rPr>
              <a:t> </a:t>
            </a:r>
            <a:r>
              <a:rPr lang="it-IT" sz="1600" dirty="0">
                <a:latin typeface="+mn-lt"/>
              </a:rPr>
              <a:t>ad 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ambiente</a:t>
            </a:r>
            <a:r>
              <a:rPr lang="it-IT" sz="1600" b="1" dirty="0">
                <a:latin typeface="+mn-lt"/>
              </a:rPr>
              <a:t> significativo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B364DB3-3B63-4EC8-A64C-A6EEA022C425}"/>
              </a:ext>
            </a:extLst>
          </p:cNvPr>
          <p:cNvSpPr/>
          <p:nvPr/>
        </p:nvSpPr>
        <p:spPr>
          <a:xfrm>
            <a:off x="683965" y="4464906"/>
            <a:ext cx="4703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+mn-lt"/>
              </a:rPr>
              <a:t>Nel </a:t>
            </a:r>
            <a:r>
              <a:rPr lang="it-IT" sz="1400" b="1" i="1" dirty="0">
                <a:latin typeface="+mn-lt"/>
              </a:rPr>
              <a:t>capitolo V.1 </a:t>
            </a:r>
            <a:r>
              <a:rPr lang="it-IT" sz="1400" i="1" dirty="0">
                <a:latin typeface="+mn-lt"/>
              </a:rPr>
              <a:t>sono indicate possibili misure di mitigazione del rischio di danno ambientale derivante da incendio</a:t>
            </a:r>
          </a:p>
        </p:txBody>
      </p:sp>
      <p:pic>
        <p:nvPicPr>
          <p:cNvPr id="9" name="Picture 2" descr="Risultati immagini per deposito riciclo plastica ferrara">
            <a:extLst>
              <a:ext uri="{FF2B5EF4-FFF2-40B4-BE49-F238E27FC236}">
                <a16:creationId xmlns:a16="http://schemas.microsoft.com/office/drawing/2014/main" id="{782EA586-380C-49F2-A777-D4CA5222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65" y="4411533"/>
            <a:ext cx="3666836" cy="24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>
            <a:extLst>
              <a:ext uri="{FF2B5EF4-FFF2-40B4-BE49-F238E27FC236}">
                <a16:creationId xmlns:a16="http://schemas.microsoft.com/office/drawing/2014/main" id="{93FA0F28-B917-47EB-8AD2-807C7F4E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38" y="75964"/>
            <a:ext cx="803853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514F31-1890-4CDB-BF7C-AF7A4CDC89DB}"/>
              </a:ext>
            </a:extLst>
          </p:cNvPr>
          <p:cNvSpPr txBox="1"/>
          <p:nvPr/>
        </p:nvSpPr>
        <p:spPr>
          <a:xfrm rot="16200000">
            <a:off x="-2813451" y="3461012"/>
            <a:ext cx="596545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+mn-lt"/>
              </a:rPr>
              <a:t>….. 2019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F8452D4-A328-467B-B3A1-C63BC7991C3C}"/>
              </a:ext>
            </a:extLst>
          </p:cNvPr>
          <p:cNvSpPr/>
          <p:nvPr/>
        </p:nvSpPr>
        <p:spPr>
          <a:xfrm>
            <a:off x="584206" y="1124826"/>
            <a:ext cx="1717137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600" b="1" dirty="0">
                <a:latin typeface="+mn-lt"/>
              </a:rPr>
              <a:t> Profilo 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ambiente</a:t>
            </a:r>
            <a:r>
              <a:rPr lang="it-IT" sz="1600" b="1" dirty="0">
                <a:latin typeface="+mn-lt"/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1E90880-8C55-4658-8F7B-A262C4D75ABC}"/>
              </a:ext>
            </a:extLst>
          </p:cNvPr>
          <p:cNvSpPr/>
          <p:nvPr/>
        </p:nvSpPr>
        <p:spPr>
          <a:xfrm>
            <a:off x="474453" y="1632657"/>
            <a:ext cx="8143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Se </a:t>
            </a:r>
            <a:r>
              <a:rPr lang="it-IT" u="sng" dirty="0">
                <a:latin typeface="+mn-lt"/>
              </a:rPr>
              <a:t>non diversamente indicato </a:t>
            </a:r>
            <a:r>
              <a:rPr lang="it-IT" dirty="0">
                <a:latin typeface="+mn-lt"/>
              </a:rPr>
              <a:t>nel presente documento </a:t>
            </a:r>
            <a:r>
              <a:rPr lang="it-IT" u="sng" dirty="0">
                <a:latin typeface="+mn-lt"/>
              </a:rPr>
              <a:t>o determinato </a:t>
            </a:r>
            <a:r>
              <a:rPr lang="it-IT" dirty="0">
                <a:latin typeface="+mn-lt"/>
              </a:rPr>
              <a:t>in esito a specifica valutazione del rischio, il profilo di rischio </a:t>
            </a:r>
            <a:r>
              <a:rPr lang="it-IT" dirty="0" err="1">
                <a:latin typeface="+mn-lt"/>
              </a:rPr>
              <a:t>R</a:t>
            </a:r>
            <a:r>
              <a:rPr lang="it-IT" baseline="-25000" dirty="0" err="1">
                <a:latin typeface="+mn-lt"/>
              </a:rPr>
              <a:t>ambiente</a:t>
            </a:r>
            <a:r>
              <a:rPr lang="it-IT" dirty="0">
                <a:latin typeface="+mn-lt"/>
              </a:rPr>
              <a:t> </a:t>
            </a:r>
            <a:r>
              <a:rPr lang="it-IT" b="1" dirty="0">
                <a:solidFill>
                  <a:srgbClr val="0070C0"/>
                </a:solidFill>
                <a:latin typeface="+mn-lt"/>
              </a:rPr>
              <a:t>è ritenuto </a:t>
            </a:r>
            <a:r>
              <a:rPr lang="it-IT" b="1" u="sng" dirty="0">
                <a:solidFill>
                  <a:srgbClr val="0070C0"/>
                </a:solidFill>
                <a:latin typeface="+mn-lt"/>
              </a:rPr>
              <a:t>non</a:t>
            </a:r>
            <a:r>
              <a:rPr lang="it-IT" b="1" dirty="0">
                <a:solidFill>
                  <a:srgbClr val="0070C0"/>
                </a:solidFill>
                <a:latin typeface="+mn-lt"/>
              </a:rPr>
              <a:t> significativo: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D1534A9-590F-4AFD-9F61-C7A5903B42FA}"/>
              </a:ext>
            </a:extLst>
          </p:cNvPr>
          <p:cNvSpPr/>
          <p:nvPr/>
        </p:nvSpPr>
        <p:spPr>
          <a:xfrm>
            <a:off x="751884" y="2533944"/>
            <a:ext cx="7877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n-lt"/>
              </a:rPr>
              <a:t>negli ambiti protetti da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impianti o sistemi automatici </a:t>
            </a:r>
            <a:r>
              <a:rPr lang="it-IT" dirty="0">
                <a:latin typeface="+mn-lt"/>
              </a:rPr>
              <a:t>di </a:t>
            </a:r>
            <a:r>
              <a:rPr lang="it-IT" b="1" u="sng" dirty="0">
                <a:solidFill>
                  <a:srgbClr val="0070C0"/>
                </a:solidFill>
                <a:latin typeface="+mn-lt"/>
              </a:rPr>
              <a:t>completa estinzione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dell’incendio</a:t>
            </a:r>
            <a:r>
              <a:rPr lang="it-IT" dirty="0">
                <a:latin typeface="+mn-lt"/>
              </a:rPr>
              <a:t> (capitolo S.6)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a </a:t>
            </a:r>
            <a:r>
              <a:rPr lang="it-IT" b="1" u="sng" dirty="0">
                <a:solidFill>
                  <a:srgbClr val="0070C0"/>
                </a:solidFill>
                <a:latin typeface="+mn-lt"/>
              </a:rPr>
              <a:t>disponibilità superiore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9F1287F-85F0-47AF-9CFE-0EED17A01326}"/>
              </a:ext>
            </a:extLst>
          </p:cNvPr>
          <p:cNvSpPr/>
          <p:nvPr/>
        </p:nvSpPr>
        <p:spPr>
          <a:xfrm>
            <a:off x="751884" y="3270587"/>
            <a:ext cx="8125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n-lt"/>
              </a:rPr>
              <a:t>nelle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attività civili </a:t>
            </a:r>
            <a:r>
              <a:rPr lang="it-IT" dirty="0">
                <a:latin typeface="+mn-lt"/>
              </a:rPr>
              <a:t>(es. strutture sanitarie, scolastiche, alberghiere, …).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0D5A95A-A150-47F5-99F3-BE4FD0B5C53B}"/>
              </a:ext>
            </a:extLst>
          </p:cNvPr>
          <p:cNvSpPr/>
          <p:nvPr/>
        </p:nvSpPr>
        <p:spPr>
          <a:xfrm>
            <a:off x="740867" y="3922676"/>
            <a:ext cx="819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Le operazioni di soccorso condotte dal Corpo nazionale dei Vigili del fuoco sono escluse dalla valutazione del rischio ambientale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A040DB-FAE5-4DED-A4D5-F83CBC48777A}"/>
              </a:ext>
            </a:extLst>
          </p:cNvPr>
          <p:cNvSpPr/>
          <p:nvPr/>
        </p:nvSpPr>
        <p:spPr>
          <a:xfrm>
            <a:off x="952319" y="5193102"/>
            <a:ext cx="3832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+mn-lt"/>
              </a:rPr>
              <a:t>Per le attività rientranti nel campo di applicazione della </a:t>
            </a:r>
            <a:r>
              <a:rPr lang="it-IT" sz="1600" b="1" dirty="0">
                <a:latin typeface="+mn-lt"/>
              </a:rPr>
              <a:t>Direttiva “SEVESO” [</a:t>
            </a:r>
            <a:r>
              <a:rPr lang="it-IT" sz="1600" b="1" dirty="0" err="1">
                <a:latin typeface="+mn-lt"/>
              </a:rPr>
              <a:t>D.Lgs</a:t>
            </a:r>
            <a:r>
              <a:rPr lang="it-IT" sz="1600" b="1" dirty="0">
                <a:latin typeface="+mn-lt"/>
              </a:rPr>
              <a:t> 105/2015], </a:t>
            </a:r>
            <a:r>
              <a:rPr lang="it-IT" sz="1600" dirty="0">
                <a:latin typeface="+mn-lt"/>
              </a:rPr>
              <a:t>si applica la specifica normativa di riferimento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A1C26A-0937-418A-BA62-4D1F4ACAF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>
          <a:xfrm>
            <a:off x="5661890" y="4581988"/>
            <a:ext cx="3482109" cy="2276012"/>
          </a:xfrm>
          <a:prstGeom prst="rect">
            <a:avLst/>
          </a:prstGeom>
        </p:spPr>
      </p:pic>
      <p:pic>
        <p:nvPicPr>
          <p:cNvPr id="10" name="Immagine 11">
            <a:extLst>
              <a:ext uri="{FF2B5EF4-FFF2-40B4-BE49-F238E27FC236}">
                <a16:creationId xmlns:a16="http://schemas.microsoft.com/office/drawing/2014/main" id="{7C5C8DE9-16B0-42B1-A681-B3014671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38" y="75964"/>
            <a:ext cx="803853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024" y="897775"/>
            <a:ext cx="8057976" cy="584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99" y="1097281"/>
            <a:ext cx="8942647" cy="564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F43104-1F7C-4F40-9510-35F2CCEFE65E}"/>
              </a:ext>
            </a:extLst>
          </p:cNvPr>
          <p:cNvSpPr txBox="1"/>
          <p:nvPr/>
        </p:nvSpPr>
        <p:spPr>
          <a:xfrm>
            <a:off x="277658" y="118832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Ricapitolando …..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DF18CE-5A47-4D06-BD3A-D6FBF16C5B2C}"/>
              </a:ext>
            </a:extLst>
          </p:cNvPr>
          <p:cNvSpPr/>
          <p:nvPr/>
        </p:nvSpPr>
        <p:spPr>
          <a:xfrm>
            <a:off x="277658" y="1731048"/>
            <a:ext cx="8759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I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profili di rischio </a:t>
            </a:r>
            <a:r>
              <a:rPr lang="it-IT" dirty="0">
                <a:latin typeface="+mn-lt"/>
              </a:rPr>
              <a:t>sono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indicatori speditivi e sintetici </a:t>
            </a:r>
            <a:r>
              <a:rPr lang="it-IT" dirty="0">
                <a:latin typeface="+mn-lt"/>
              </a:rPr>
              <a:t>della tipologia di rischio presente negli ambiti dell’attività e </a:t>
            </a:r>
            <a:r>
              <a:rPr lang="it-IT" b="1" u="sng" dirty="0">
                <a:latin typeface="+mn-lt"/>
              </a:rPr>
              <a:t>non sono sostitutivi della dettagliata valutazione del rischio </a:t>
            </a:r>
            <a:r>
              <a:rPr lang="it-IT" dirty="0">
                <a:latin typeface="+mn-lt"/>
              </a:rPr>
              <a:t>d’incendio condotta dal progettista ….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98B1815-BFAC-41BA-980A-FC1FA635DC5A}"/>
              </a:ext>
            </a:extLst>
          </p:cNvPr>
          <p:cNvSpPr/>
          <p:nvPr/>
        </p:nvSpPr>
        <p:spPr>
          <a:xfrm>
            <a:off x="277658" y="2775582"/>
            <a:ext cx="875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Sono parametri utili per attribuire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alle misure antincendio i relativi livelli di prestazione</a:t>
            </a:r>
            <a:endParaRPr lang="it-IT" dirty="0">
              <a:latin typeface="+mn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938ADF6-A492-4C02-A1C8-79C93E9A55FF}"/>
              </a:ext>
            </a:extLst>
          </p:cNvPr>
          <p:cNvSpPr/>
          <p:nvPr/>
        </p:nvSpPr>
        <p:spPr>
          <a:xfrm>
            <a:off x="445096" y="3493926"/>
            <a:ext cx="8424934" cy="12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it-IT" dirty="0" err="1">
                <a:solidFill>
                  <a:srgbClr val="C00000"/>
                </a:solidFill>
                <a:latin typeface="+mn-lt"/>
              </a:rPr>
              <a:t>R</a:t>
            </a:r>
            <a:r>
              <a:rPr lang="it-IT" baseline="-25000" dirty="0" err="1">
                <a:solidFill>
                  <a:srgbClr val="C00000"/>
                </a:solidFill>
                <a:latin typeface="+mn-lt"/>
              </a:rPr>
              <a:t>vita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dirty="0">
                <a:latin typeface="+mn-lt"/>
              </a:rPr>
              <a:t>= f(</a:t>
            </a:r>
            <a:r>
              <a:rPr lang="it-IT" dirty="0" err="1">
                <a:latin typeface="+mn-lt"/>
              </a:rPr>
              <a:t>δocc</a:t>
            </a:r>
            <a:r>
              <a:rPr lang="it-IT" dirty="0">
                <a:latin typeface="+mn-lt"/>
              </a:rPr>
              <a:t>, δα), 					per ciascun compartimento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it-IT" dirty="0" err="1">
                <a:solidFill>
                  <a:srgbClr val="C00000"/>
                </a:solidFill>
                <a:latin typeface="+mn-lt"/>
              </a:rPr>
              <a:t>R</a:t>
            </a:r>
            <a:r>
              <a:rPr lang="it-IT" baseline="-25000" dirty="0" err="1">
                <a:solidFill>
                  <a:srgbClr val="C00000"/>
                </a:solidFill>
                <a:latin typeface="+mn-lt"/>
              </a:rPr>
              <a:t>beni</a:t>
            </a:r>
            <a:r>
              <a:rPr lang="it-IT" dirty="0">
                <a:latin typeface="+mn-lt"/>
              </a:rPr>
              <a:t> = f(ed. vincolato, strategico), 		per intera attività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it-IT" dirty="0" err="1">
                <a:solidFill>
                  <a:srgbClr val="C00000"/>
                </a:solidFill>
                <a:latin typeface="+mn-lt"/>
              </a:rPr>
              <a:t>R</a:t>
            </a:r>
            <a:r>
              <a:rPr lang="it-IT" baseline="-25000" dirty="0" err="1">
                <a:solidFill>
                  <a:srgbClr val="C00000"/>
                </a:solidFill>
                <a:latin typeface="+mn-lt"/>
              </a:rPr>
              <a:t>ambiente</a:t>
            </a:r>
            <a:r>
              <a:rPr lang="it-IT" dirty="0">
                <a:latin typeface="+mn-lt"/>
              </a:rPr>
              <a:t> = valutazione 	 			per intera attività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AE0459-C98F-4D15-AA7B-3C7A4CED5EC3}"/>
              </a:ext>
            </a:extLst>
          </p:cNvPr>
          <p:cNvSpPr/>
          <p:nvPr/>
        </p:nvSpPr>
        <p:spPr>
          <a:xfrm>
            <a:off x="329118" y="5301208"/>
            <a:ext cx="5849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Il progettista 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assume piena responsabilità in merito alla valutazione del rischio di incendio </a:t>
            </a:r>
            <a:r>
              <a:rPr lang="it-IT" dirty="0">
                <a:latin typeface="+mn-lt"/>
              </a:rPr>
              <a:t>riportata nella documentazione progettuale relativa all’attività.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12F08-AFCC-4926-B76F-618CDDB36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5016644"/>
            <a:ext cx="2771800" cy="18445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8AE88E6-1789-47BC-9A84-2CA73CF8D78A}"/>
              </a:ext>
            </a:extLst>
          </p:cNvPr>
          <p:cNvSpPr/>
          <p:nvPr/>
        </p:nvSpPr>
        <p:spPr>
          <a:xfrm>
            <a:off x="478691" y="2755558"/>
            <a:ext cx="1980310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+mn-lt"/>
              </a:rPr>
              <a:t>Profili di rischio </a:t>
            </a:r>
          </a:p>
          <a:p>
            <a:pPr algn="ctr"/>
            <a:r>
              <a:rPr lang="it-IT" sz="1600" b="1" dirty="0">
                <a:latin typeface="+mn-lt"/>
              </a:rPr>
              <a:t>(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vita</a:t>
            </a:r>
            <a:r>
              <a:rPr lang="it-IT" sz="1600" b="1" dirty="0">
                <a:latin typeface="+mn-lt"/>
              </a:rPr>
              <a:t> 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beni</a:t>
            </a:r>
            <a:r>
              <a:rPr lang="it-IT" sz="1600" b="1" dirty="0">
                <a:latin typeface="+mn-lt"/>
              </a:rPr>
              <a:t> 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ambiente</a:t>
            </a:r>
            <a:r>
              <a:rPr lang="it-IT" sz="1600" b="1" dirty="0">
                <a:latin typeface="+mn-lt"/>
              </a:rPr>
              <a:t>) </a:t>
            </a:r>
            <a:endParaRPr lang="it-IT" sz="1600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A8B6F2-D43E-4084-A8EE-B78C94630DAE}"/>
              </a:ext>
            </a:extLst>
          </p:cNvPr>
          <p:cNvSpPr txBox="1"/>
          <p:nvPr/>
        </p:nvSpPr>
        <p:spPr>
          <a:xfrm>
            <a:off x="3201087" y="1441663"/>
            <a:ext cx="30423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n-lt"/>
              </a:rPr>
              <a:t>STRATEGIA ANTINCENDIO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F71A63-C927-4AC3-A79C-C135C164519B}"/>
              </a:ext>
            </a:extLst>
          </p:cNvPr>
          <p:cNvSpPr txBox="1"/>
          <p:nvPr/>
        </p:nvSpPr>
        <p:spPr>
          <a:xfrm>
            <a:off x="3683205" y="2578007"/>
            <a:ext cx="208823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  <a:latin typeface="+mn-lt"/>
              </a:rPr>
              <a:t>Misure di Sicurezza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8FE7777-A46B-4380-99E5-46BFF3F88BDF}"/>
              </a:ext>
            </a:extLst>
          </p:cNvPr>
          <p:cNvSpPr/>
          <p:nvPr/>
        </p:nvSpPr>
        <p:spPr>
          <a:xfrm>
            <a:off x="4487550" y="1938052"/>
            <a:ext cx="472030" cy="58384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66E674-C95E-4021-B2B1-10E3F10ED997}"/>
              </a:ext>
            </a:extLst>
          </p:cNvPr>
          <p:cNvSpPr txBox="1"/>
          <p:nvPr/>
        </p:nvSpPr>
        <p:spPr>
          <a:xfrm>
            <a:off x="6181788" y="1960987"/>
            <a:ext cx="2885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n-lt"/>
              </a:rPr>
              <a:t>S.1 Reazione al fuoco, S.2 Resistenza al fuoco, S.3 Compartimentazione, S.4 Esodo, S.5 Gestione della sicurezza antincendio, S.6 Controllo dell’incendio, ……..</a:t>
            </a:r>
          </a:p>
        </p:txBody>
      </p:sp>
      <p:cxnSp>
        <p:nvCxnSpPr>
          <p:cNvPr id="7" name="Connettore 1 7">
            <a:extLst>
              <a:ext uri="{FF2B5EF4-FFF2-40B4-BE49-F238E27FC236}">
                <a16:creationId xmlns:a16="http://schemas.microsoft.com/office/drawing/2014/main" id="{075330B2-047B-4B0D-9E1A-DE5BED953811}"/>
              </a:ext>
            </a:extLst>
          </p:cNvPr>
          <p:cNvCxnSpPr/>
          <p:nvPr/>
        </p:nvCxnSpPr>
        <p:spPr>
          <a:xfrm flipV="1">
            <a:off x="5818500" y="2753272"/>
            <a:ext cx="288032" cy="10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323CC4-3176-4456-B638-C95742C8AF0C}"/>
              </a:ext>
            </a:extLst>
          </p:cNvPr>
          <p:cNvSpPr txBox="1"/>
          <p:nvPr/>
        </p:nvSpPr>
        <p:spPr>
          <a:xfrm>
            <a:off x="3518006" y="4241702"/>
            <a:ext cx="24842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+mn-lt"/>
              </a:rPr>
              <a:t>Soluzione Progettuale delle misure [G.2.6.5]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0369A44F-CDCE-48CE-B328-1B838202907D}"/>
              </a:ext>
            </a:extLst>
          </p:cNvPr>
          <p:cNvSpPr/>
          <p:nvPr/>
        </p:nvSpPr>
        <p:spPr>
          <a:xfrm>
            <a:off x="4496692" y="3053358"/>
            <a:ext cx="462888" cy="11391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F0B56C-7346-4C7C-9A5B-1FFD34615AFC}"/>
              </a:ext>
            </a:extLst>
          </p:cNvPr>
          <p:cNvSpPr txBox="1"/>
          <p:nvPr/>
        </p:nvSpPr>
        <p:spPr>
          <a:xfrm>
            <a:off x="478691" y="3634454"/>
            <a:ext cx="257070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+mn-lt"/>
              </a:rPr>
              <a:t>Attribuzione dei Livelli di Prestazione delle misure</a:t>
            </a:r>
          </a:p>
          <a:p>
            <a:pPr algn="ctr"/>
            <a:r>
              <a:rPr lang="it-IT" sz="1600" b="1" dirty="0">
                <a:latin typeface="+mn-lt"/>
              </a:rPr>
              <a:t>[G.2.6.4]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630D30C-FA08-4C05-90DE-C7EE57818B10}"/>
              </a:ext>
            </a:extLst>
          </p:cNvPr>
          <p:cNvCxnSpPr>
            <a:cxnSpLocks/>
          </p:cNvCxnSpPr>
          <p:nvPr/>
        </p:nvCxnSpPr>
        <p:spPr>
          <a:xfrm>
            <a:off x="1332012" y="3401934"/>
            <a:ext cx="5958" cy="2068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76F3DFD-9F77-4E6A-834B-A1C2596B4362}"/>
              </a:ext>
            </a:extLst>
          </p:cNvPr>
          <p:cNvCxnSpPr>
            <a:cxnSpLocks/>
          </p:cNvCxnSpPr>
          <p:nvPr/>
        </p:nvCxnSpPr>
        <p:spPr>
          <a:xfrm>
            <a:off x="3107655" y="3941716"/>
            <a:ext cx="134865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E89E8B-03CD-4027-A392-A13D325617FF}"/>
              </a:ext>
            </a:extLst>
          </p:cNvPr>
          <p:cNvSpPr txBox="1"/>
          <p:nvPr/>
        </p:nvSpPr>
        <p:spPr>
          <a:xfrm>
            <a:off x="806227" y="4551090"/>
            <a:ext cx="191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+mn-lt"/>
              </a:rPr>
              <a:t>Liv</a:t>
            </a:r>
            <a:r>
              <a:rPr lang="it-IT" sz="1600" dirty="0">
                <a:latin typeface="+mn-lt"/>
              </a:rPr>
              <a:t>. I, II, …….. V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95AF42-4D50-44F0-8C5F-C827DADECFB9}"/>
              </a:ext>
            </a:extLst>
          </p:cNvPr>
          <p:cNvSpPr txBox="1"/>
          <p:nvPr/>
        </p:nvSpPr>
        <p:spPr>
          <a:xfrm>
            <a:off x="3715786" y="5369918"/>
            <a:ext cx="2129333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+mn-lt"/>
              </a:rPr>
              <a:t>Soluzione Conforme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BCC7B3-D88D-4BA9-BA75-1D2924AB1155}"/>
              </a:ext>
            </a:extLst>
          </p:cNvPr>
          <p:cNvSpPr txBox="1"/>
          <p:nvPr/>
        </p:nvSpPr>
        <p:spPr>
          <a:xfrm>
            <a:off x="1216811" y="5369812"/>
            <a:ext cx="2338265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+mn-lt"/>
              </a:rPr>
              <a:t>Soluzione Alternativa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C33744E-3B50-4955-8DE4-133FAE6888D0}"/>
              </a:ext>
            </a:extLst>
          </p:cNvPr>
          <p:cNvSpPr txBox="1"/>
          <p:nvPr/>
        </p:nvSpPr>
        <p:spPr>
          <a:xfrm>
            <a:off x="6006332" y="5361302"/>
            <a:ext cx="2191147" cy="338554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+mn-lt"/>
              </a:rPr>
              <a:t>Soluzione Deroga </a:t>
            </a:r>
          </a:p>
        </p:txBody>
      </p:sp>
      <p:cxnSp>
        <p:nvCxnSpPr>
          <p:cNvPr id="17" name="Connettore 1 30">
            <a:extLst>
              <a:ext uri="{FF2B5EF4-FFF2-40B4-BE49-F238E27FC236}">
                <a16:creationId xmlns:a16="http://schemas.microsoft.com/office/drawing/2014/main" id="{9989DAC0-097D-4FD4-B2A3-15402B3E1586}"/>
              </a:ext>
            </a:extLst>
          </p:cNvPr>
          <p:cNvCxnSpPr/>
          <p:nvPr/>
        </p:nvCxnSpPr>
        <p:spPr>
          <a:xfrm flipV="1">
            <a:off x="2459001" y="5108914"/>
            <a:ext cx="0" cy="269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32">
            <a:extLst>
              <a:ext uri="{FF2B5EF4-FFF2-40B4-BE49-F238E27FC236}">
                <a16:creationId xmlns:a16="http://schemas.microsoft.com/office/drawing/2014/main" id="{DC31DE04-9235-43E9-93EA-8FBB7BC4BA24}"/>
              </a:ext>
            </a:extLst>
          </p:cNvPr>
          <p:cNvCxnSpPr/>
          <p:nvPr/>
        </p:nvCxnSpPr>
        <p:spPr>
          <a:xfrm flipH="1" flipV="1">
            <a:off x="7101905" y="5100072"/>
            <a:ext cx="502" cy="269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34">
            <a:extLst>
              <a:ext uri="{FF2B5EF4-FFF2-40B4-BE49-F238E27FC236}">
                <a16:creationId xmlns:a16="http://schemas.microsoft.com/office/drawing/2014/main" id="{21FD0B95-03FF-4E1C-8063-32B15F250C6A}"/>
              </a:ext>
            </a:extLst>
          </p:cNvPr>
          <p:cNvCxnSpPr/>
          <p:nvPr/>
        </p:nvCxnSpPr>
        <p:spPr>
          <a:xfrm>
            <a:off x="2459001" y="5100072"/>
            <a:ext cx="4642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44">
            <a:extLst>
              <a:ext uri="{FF2B5EF4-FFF2-40B4-BE49-F238E27FC236}">
                <a16:creationId xmlns:a16="http://schemas.microsoft.com/office/drawing/2014/main" id="{430C0087-5D10-4A68-A8DC-4DBFCE5D377D}"/>
              </a:ext>
            </a:extLst>
          </p:cNvPr>
          <p:cNvCxnSpPr>
            <a:cxnSpLocks/>
          </p:cNvCxnSpPr>
          <p:nvPr/>
        </p:nvCxnSpPr>
        <p:spPr>
          <a:xfrm>
            <a:off x="4760144" y="4875688"/>
            <a:ext cx="0" cy="494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C1350CC2-445D-4B8C-A6F0-C0A24D5A2CF2}"/>
              </a:ext>
            </a:extLst>
          </p:cNvPr>
          <p:cNvSpPr/>
          <p:nvPr/>
        </p:nvSpPr>
        <p:spPr>
          <a:xfrm>
            <a:off x="1303405" y="592763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  <a:latin typeface="+mn-lt"/>
              </a:rPr>
              <a:t>flessibilità</a:t>
            </a:r>
            <a:r>
              <a:rPr lang="it-IT" sz="1600" dirty="0">
                <a:latin typeface="+mn-lt"/>
              </a:rPr>
              <a:t>: ad ogni prestazione di sicurezza antincendio richiesta all’attività corrisponde sempre la proposta di molteplici soluzioni progettuali prescrittive o prestazionali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9C42EB3-9829-4F8F-A687-9D78AD6CD2B9}"/>
              </a:ext>
            </a:extLst>
          </p:cNvPr>
          <p:cNvSpPr/>
          <p:nvPr/>
        </p:nvSpPr>
        <p:spPr>
          <a:xfrm>
            <a:off x="478691" y="1445821"/>
            <a:ext cx="255628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  <a:latin typeface="+mn-lt"/>
              </a:rPr>
              <a:t>Valutazione</a:t>
            </a:r>
          </a:p>
          <a:p>
            <a:pPr algn="ctr"/>
            <a:r>
              <a:rPr lang="it-IT" sz="1600" dirty="0">
                <a:solidFill>
                  <a:srgbClr val="C00000"/>
                </a:solidFill>
                <a:latin typeface="+mn-lt"/>
              </a:rPr>
              <a:t>del</a:t>
            </a:r>
          </a:p>
          <a:p>
            <a:pPr algn="ctr"/>
            <a:r>
              <a:rPr lang="it-IT" sz="1600" dirty="0">
                <a:solidFill>
                  <a:srgbClr val="C00000"/>
                </a:solidFill>
                <a:latin typeface="+mn-lt"/>
              </a:rPr>
              <a:t>Rischio Incendio</a:t>
            </a: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8AC967A2-C4A8-4126-AF58-8B0B605119B2}"/>
              </a:ext>
            </a:extLst>
          </p:cNvPr>
          <p:cNvSpPr/>
          <p:nvPr/>
        </p:nvSpPr>
        <p:spPr>
          <a:xfrm>
            <a:off x="1185202" y="2394536"/>
            <a:ext cx="305536" cy="28473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4FBAE01F-911F-4B78-B16D-EB2BEDA1DC74}"/>
              </a:ext>
            </a:extLst>
          </p:cNvPr>
          <p:cNvSpPr/>
          <p:nvPr/>
        </p:nvSpPr>
        <p:spPr>
          <a:xfrm>
            <a:off x="2637777" y="2404570"/>
            <a:ext cx="305536" cy="11391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653DE4-CF14-4FD4-B66E-0A6F5E82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2233910"/>
            <a:ext cx="6098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+mn-lt"/>
              </a:rPr>
              <a:t>ISO/TR 16738,</a:t>
            </a:r>
          </a:p>
          <a:p>
            <a:pPr eaLnBrk="1" hangingPunct="1">
              <a:spcBef>
                <a:spcPct val="0"/>
              </a:spcBef>
              <a:buFontTx/>
              <a:buAutoNum type="alphaLcPeriod"/>
            </a:pPr>
            <a:endParaRPr lang="it-IT" altLang="it-IT" sz="180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i="1">
                <a:latin typeface="+mn-lt"/>
              </a:rPr>
              <a:t>b. BS 9999 </a:t>
            </a:r>
            <a:r>
              <a:rPr lang="en-GB" altLang="zh-CN" sz="1800" i="1">
                <a:latin typeface="+mn-lt"/>
              </a:rPr>
              <a:t>“Section 2 - Risk profiles and assessing risk”.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6807106-78A2-497A-9BC4-337CAC8A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1139825"/>
            <a:ext cx="1343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C00000"/>
                </a:solidFill>
                <a:latin typeface="+mn-lt"/>
              </a:rPr>
              <a:t>Riferimenti</a:t>
            </a:r>
          </a:p>
        </p:txBody>
      </p:sp>
    </p:spTree>
    <p:extLst>
      <p:ext uri="{BB962C8B-B14F-4D97-AF65-F5344CB8AC3E}">
        <p14:creationId xmlns:p14="http://schemas.microsoft.com/office/powerpoint/2010/main" val="163911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 rot="16200000">
            <a:off x="-2435226" y="2516188"/>
            <a:ext cx="573405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tabLst>
                <a:tab pos="1074738" algn="l"/>
              </a:tabLst>
              <a:defRPr/>
            </a:pPr>
            <a:endParaRPr lang="it-IT" sz="150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9634" name="Line 4"/>
          <p:cNvSpPr>
            <a:spLocks noChangeShapeType="1"/>
          </p:cNvSpPr>
          <p:nvPr/>
        </p:nvSpPr>
        <p:spPr bwMode="auto">
          <a:xfrm>
            <a:off x="684213" y="892175"/>
            <a:ext cx="0" cy="4897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69635" name="object 2"/>
          <p:cNvSpPr>
            <a:spLocks noChangeArrowheads="1"/>
          </p:cNvSpPr>
          <p:nvPr/>
        </p:nvSpPr>
        <p:spPr bwMode="auto">
          <a:xfrm>
            <a:off x="2065338" y="3149600"/>
            <a:ext cx="5503862" cy="3557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it-IT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9378" y="1612668"/>
            <a:ext cx="818525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Grazie per l’attenzione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9949E74-2563-4DAE-A546-055200D0904D}"/>
              </a:ext>
            </a:extLst>
          </p:cNvPr>
          <p:cNvSpPr/>
          <p:nvPr/>
        </p:nvSpPr>
        <p:spPr>
          <a:xfrm>
            <a:off x="1379537" y="3013876"/>
            <a:ext cx="2476500" cy="1837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1" name="Gruppo 1"/>
          <p:cNvGrpSpPr>
            <a:grpSpLocks/>
          </p:cNvGrpSpPr>
          <p:nvPr/>
        </p:nvGrpSpPr>
        <p:grpSpPr bwMode="auto">
          <a:xfrm>
            <a:off x="57150" y="2574287"/>
            <a:ext cx="8966203" cy="4207013"/>
            <a:chOff x="49213" y="2601913"/>
            <a:chExt cx="8966202" cy="4208429"/>
          </a:xfrm>
        </p:grpSpPr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2922588" y="3327400"/>
              <a:ext cx="795337" cy="11083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 b="1">
                  <a:solidFill>
                    <a:srgbClr val="FF0000"/>
                  </a:solidFill>
                  <a:latin typeface="+mn-lt"/>
                </a:rPr>
                <a:t>Profili di rischio</a:t>
              </a:r>
            </a:p>
            <a:p>
              <a:pPr defTabSz="914400" eaLnBrk="1" hangingPunct="1">
                <a:spcBef>
                  <a:spcPct val="50000"/>
                </a:spcBef>
              </a:pPr>
              <a:r>
                <a:rPr lang="it-IT" altLang="it-IT" sz="1200">
                  <a:latin typeface="+mn-lt"/>
                </a:rPr>
                <a:t>R</a:t>
              </a:r>
              <a:r>
                <a:rPr lang="it-IT" altLang="it-IT" sz="1200" baseline="-25000">
                  <a:latin typeface="+mn-lt"/>
                </a:rPr>
                <a:t>vita</a:t>
              </a:r>
              <a:r>
                <a:rPr lang="it-IT" altLang="it-IT" sz="1200">
                  <a:latin typeface="+mn-lt"/>
                </a:rPr>
                <a:t>, R</a:t>
              </a:r>
              <a:r>
                <a:rPr lang="it-IT" altLang="it-IT" sz="1200" baseline="-25000">
                  <a:latin typeface="+mn-lt"/>
                </a:rPr>
                <a:t>beni</a:t>
              </a:r>
              <a:r>
                <a:rPr lang="it-IT" altLang="it-IT" sz="1200">
                  <a:latin typeface="+mn-lt"/>
                </a:rPr>
                <a:t>, R</a:t>
              </a:r>
              <a:r>
                <a:rPr lang="it-IT" altLang="it-IT" sz="1200" baseline="-25000">
                  <a:latin typeface="+mn-lt"/>
                </a:rPr>
                <a:t>ambiente</a:t>
              </a:r>
            </a:p>
          </p:txBody>
        </p:sp>
        <p:sp>
          <p:nvSpPr>
            <p:cNvPr id="93" name="Line 25"/>
            <p:cNvSpPr>
              <a:spLocks noChangeShapeType="1"/>
            </p:cNvSpPr>
            <p:nvPr/>
          </p:nvSpPr>
          <p:spPr bwMode="auto">
            <a:xfrm>
              <a:off x="3717925" y="3956050"/>
              <a:ext cx="206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94" name="Text Box 29"/>
            <p:cNvSpPr txBox="1">
              <a:spLocks noChangeArrowheads="1"/>
            </p:cNvSpPr>
            <p:nvPr/>
          </p:nvSpPr>
          <p:spPr bwMode="auto">
            <a:xfrm>
              <a:off x="1514475" y="3643313"/>
              <a:ext cx="1196975" cy="649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 b="1">
                  <a:solidFill>
                    <a:srgbClr val="FF0000"/>
                  </a:solidFill>
                  <a:latin typeface="+mn-lt"/>
                </a:rPr>
                <a:t>Valutazione del Rischio Incendio</a:t>
              </a:r>
              <a:endParaRPr lang="it-IT" altLang="it-IT" sz="1200" b="1" baseline="-250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5" name="Text Box 33"/>
            <p:cNvSpPr txBox="1">
              <a:spLocks noChangeArrowheads="1"/>
            </p:cNvSpPr>
            <p:nvPr/>
          </p:nvSpPr>
          <p:spPr bwMode="auto">
            <a:xfrm>
              <a:off x="49213" y="3041650"/>
              <a:ext cx="1236662" cy="1838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 b="1" dirty="0">
                  <a:solidFill>
                    <a:srgbClr val="FF0000"/>
                  </a:solidFill>
                  <a:latin typeface="+mn-lt"/>
                </a:rPr>
                <a:t>Obiettivi della sicurezza antincendio</a:t>
              </a:r>
              <a:endParaRPr lang="it-IT" altLang="it-IT" sz="1200" dirty="0">
                <a:solidFill>
                  <a:srgbClr val="FF0000"/>
                </a:solidFill>
                <a:latin typeface="+mn-lt"/>
              </a:endParaRPr>
            </a:p>
            <a:p>
              <a:pPr defTabSz="914400" eaLnBrk="1" hangingPunct="1">
                <a:spcBef>
                  <a:spcPct val="50000"/>
                </a:spcBef>
                <a:buFontTx/>
                <a:buChar char="•"/>
              </a:pPr>
              <a:r>
                <a:rPr lang="it-IT" altLang="it-IT" sz="1200" dirty="0">
                  <a:latin typeface="+mn-lt"/>
                </a:rPr>
                <a:t>Vita umana</a:t>
              </a:r>
            </a:p>
            <a:p>
              <a:pPr defTabSz="914400" eaLnBrk="1" hangingPunct="1">
                <a:spcBef>
                  <a:spcPct val="50000"/>
                </a:spcBef>
                <a:buFontTx/>
                <a:buChar char="•"/>
              </a:pPr>
              <a:r>
                <a:rPr lang="it-IT" altLang="it-IT" sz="1200" dirty="0">
                  <a:latin typeface="+mn-lt"/>
                </a:rPr>
                <a:t>Incolumità delle persone</a:t>
              </a:r>
            </a:p>
            <a:p>
              <a:pPr defTabSz="914400" eaLnBrk="1" hangingPunct="1">
                <a:spcBef>
                  <a:spcPct val="50000"/>
                </a:spcBef>
                <a:buFontTx/>
                <a:buChar char="•"/>
              </a:pPr>
              <a:r>
                <a:rPr lang="it-IT" altLang="it-IT" sz="1200" dirty="0">
                  <a:latin typeface="+mn-lt"/>
                </a:rPr>
                <a:t>Tutela beni e ambiente</a:t>
              </a:r>
            </a:p>
          </p:txBody>
        </p:sp>
        <p:sp>
          <p:nvSpPr>
            <p:cNvPr id="96" name="Text Box 35"/>
            <p:cNvSpPr txBox="1">
              <a:spLocks noChangeArrowheads="1"/>
            </p:cNvSpPr>
            <p:nvPr/>
          </p:nvSpPr>
          <p:spPr bwMode="auto">
            <a:xfrm>
              <a:off x="3914775" y="2794084"/>
              <a:ext cx="1776413" cy="24938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 b="1" dirty="0">
                  <a:solidFill>
                    <a:srgbClr val="FF0000"/>
                  </a:solidFill>
                  <a:latin typeface="+mn-lt"/>
                </a:rPr>
                <a:t>Misure antincendio</a:t>
              </a:r>
            </a:p>
            <a:p>
              <a:pPr algn="ctr" defTabSz="914400" eaLnBrk="1" hangingPunct="1">
                <a:spcBef>
                  <a:spcPct val="50000"/>
                </a:spcBef>
              </a:pPr>
              <a:endParaRPr lang="it-IT" altLang="it-IT" sz="800" b="1" dirty="0">
                <a:solidFill>
                  <a:srgbClr val="FF0000"/>
                </a:solidFill>
                <a:latin typeface="+mn-lt"/>
              </a:endParaRP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Reazione al fuoco</a:t>
              </a: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Resistenza al fuoco</a:t>
              </a: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Compartimentazione</a:t>
              </a: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Esodo</a:t>
              </a: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Controllo fumi e calore</a:t>
              </a: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Rivelazione e allarme</a:t>
              </a: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GSA</a:t>
              </a:r>
              <a:endParaRPr lang="it-IT" altLang="it-IT" sz="1200" baseline="-25000" dirty="0">
                <a:latin typeface="+mn-lt"/>
              </a:endParaRP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Operatività antincendio</a:t>
              </a:r>
            </a:p>
            <a:p>
              <a:pPr defTabSz="914400" eaLnBrk="1" hangingPunct="1"/>
              <a:r>
                <a:rPr lang="it-IT" altLang="it-IT" sz="1200" dirty="0">
                  <a:latin typeface="+mn-lt"/>
                </a:rPr>
                <a:t>Sicurezza impianti</a:t>
              </a:r>
              <a:endParaRPr lang="it-IT" altLang="it-IT" sz="1200" baseline="-25000" dirty="0">
                <a:latin typeface="+mn-lt"/>
              </a:endParaRPr>
            </a:p>
          </p:txBody>
        </p:sp>
        <p:sp>
          <p:nvSpPr>
            <p:cNvPr id="97" name="Text Box 36"/>
            <p:cNvSpPr txBox="1">
              <a:spLocks noChangeArrowheads="1"/>
            </p:cNvSpPr>
            <p:nvPr/>
          </p:nvSpPr>
          <p:spPr bwMode="auto">
            <a:xfrm>
              <a:off x="5743575" y="2789238"/>
              <a:ext cx="1090613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 b="1">
                  <a:solidFill>
                    <a:srgbClr val="FF0000"/>
                  </a:solidFill>
                  <a:latin typeface="+mn-lt"/>
                </a:rPr>
                <a:t>Livelli di prestazione</a:t>
              </a:r>
              <a:endParaRPr lang="it-IT" altLang="it-IT" sz="1200" b="1" baseline="-250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8" name="Text Box 37"/>
            <p:cNvSpPr txBox="1">
              <a:spLocks noChangeArrowheads="1"/>
            </p:cNvSpPr>
            <p:nvPr/>
          </p:nvSpPr>
          <p:spPr bwMode="auto">
            <a:xfrm>
              <a:off x="6948488" y="2789238"/>
              <a:ext cx="919162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 b="1">
                  <a:solidFill>
                    <a:srgbClr val="FF0000"/>
                  </a:solidFill>
                  <a:latin typeface="+mn-lt"/>
                </a:rPr>
                <a:t>Soluzioni conformi</a:t>
              </a:r>
              <a:endParaRPr lang="it-IT" altLang="it-IT" sz="1200" b="1" baseline="-250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/>
          </p:nvSpPr>
          <p:spPr bwMode="auto">
            <a:xfrm flipV="1">
              <a:off x="5686425" y="3949700"/>
              <a:ext cx="119063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00" name="Line 40"/>
            <p:cNvSpPr>
              <a:spLocks noChangeShapeType="1"/>
            </p:cNvSpPr>
            <p:nvPr/>
          </p:nvSpPr>
          <p:spPr bwMode="auto">
            <a:xfrm flipV="1">
              <a:off x="5824538" y="3524250"/>
              <a:ext cx="3175" cy="4349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/>
          </p:nvSpPr>
          <p:spPr bwMode="auto">
            <a:xfrm flipH="1" flipV="1">
              <a:off x="5821363" y="3940175"/>
              <a:ext cx="6350" cy="774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02" name="Line 42"/>
            <p:cNvSpPr>
              <a:spLocks noChangeShapeType="1"/>
            </p:cNvSpPr>
            <p:nvPr/>
          </p:nvSpPr>
          <p:spPr bwMode="auto">
            <a:xfrm>
              <a:off x="5821363" y="3543300"/>
              <a:ext cx="265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03" name="Text Box 46"/>
            <p:cNvSpPr txBox="1">
              <a:spLocks noChangeArrowheads="1"/>
            </p:cNvSpPr>
            <p:nvPr/>
          </p:nvSpPr>
          <p:spPr bwMode="auto">
            <a:xfrm>
              <a:off x="6083300" y="3378200"/>
              <a:ext cx="498475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>
                  <a:latin typeface="+mn-lt"/>
                </a:rPr>
                <a:t>I</a:t>
              </a:r>
              <a:endParaRPr lang="it-IT" altLang="it-IT" sz="1200" baseline="-25000">
                <a:latin typeface="+mn-lt"/>
              </a:endParaRPr>
            </a:p>
          </p:txBody>
        </p:sp>
        <p:sp>
          <p:nvSpPr>
            <p:cNvPr id="104" name="Text Box 49"/>
            <p:cNvSpPr txBox="1">
              <a:spLocks noChangeArrowheads="1"/>
            </p:cNvSpPr>
            <p:nvPr/>
          </p:nvSpPr>
          <p:spPr bwMode="auto">
            <a:xfrm>
              <a:off x="6092825" y="3803650"/>
              <a:ext cx="498475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>
                  <a:latin typeface="+mn-lt"/>
                </a:rPr>
                <a:t>II</a:t>
              </a:r>
              <a:endParaRPr lang="it-IT" altLang="it-IT" sz="1200" baseline="-25000">
                <a:latin typeface="+mn-lt"/>
              </a:endParaRPr>
            </a:p>
          </p:txBody>
        </p:sp>
        <p:sp>
          <p:nvSpPr>
            <p:cNvPr id="105" name="Text Box 50"/>
            <p:cNvSpPr txBox="1">
              <a:spLocks noChangeArrowheads="1"/>
            </p:cNvSpPr>
            <p:nvPr/>
          </p:nvSpPr>
          <p:spPr bwMode="auto">
            <a:xfrm>
              <a:off x="6092825" y="4210050"/>
              <a:ext cx="498475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>
                  <a:latin typeface="+mn-lt"/>
                </a:rPr>
                <a:t>III</a:t>
              </a:r>
              <a:endParaRPr lang="it-IT" altLang="it-IT" sz="1200" baseline="-25000">
                <a:latin typeface="+mn-lt"/>
              </a:endParaRPr>
            </a:p>
          </p:txBody>
        </p:sp>
        <p:sp>
          <p:nvSpPr>
            <p:cNvPr id="106" name="Text Box 51"/>
            <p:cNvSpPr txBox="1">
              <a:spLocks noChangeArrowheads="1"/>
            </p:cNvSpPr>
            <p:nvPr/>
          </p:nvSpPr>
          <p:spPr bwMode="auto">
            <a:xfrm>
              <a:off x="6099175" y="4606925"/>
              <a:ext cx="498475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it-IT" altLang="it-IT" sz="1200">
                  <a:latin typeface="+mn-lt"/>
                </a:rPr>
                <a:t>…..</a:t>
              </a:r>
              <a:endParaRPr lang="it-IT" altLang="it-IT" sz="1200" baseline="-25000">
                <a:latin typeface="+mn-lt"/>
              </a:endParaRPr>
            </a:p>
          </p:txBody>
        </p:sp>
        <p:sp>
          <p:nvSpPr>
            <p:cNvPr id="107" name="Line 52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08" name="Line 53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09" name="Line 54"/>
            <p:cNvSpPr>
              <a:spLocks noChangeShapeType="1"/>
            </p:cNvSpPr>
            <p:nvPr/>
          </p:nvSpPr>
          <p:spPr bwMode="auto">
            <a:xfrm flipV="1">
              <a:off x="6843713" y="36179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0" name="AutoShape 55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1" name="AutoShape 56"/>
            <p:cNvSpPr>
              <a:spLocks noChangeArrowheads="1"/>
            </p:cNvSpPr>
            <p:nvPr/>
          </p:nvSpPr>
          <p:spPr bwMode="auto">
            <a:xfrm>
              <a:off x="8445500" y="332898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2" name="Line 57"/>
            <p:cNvSpPr>
              <a:spLocks noChangeShapeType="1"/>
            </p:cNvSpPr>
            <p:nvPr/>
          </p:nvSpPr>
          <p:spPr bwMode="auto">
            <a:xfrm>
              <a:off x="6862763" y="2601913"/>
              <a:ext cx="0" cy="279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3" name="Line 58"/>
            <p:cNvSpPr>
              <a:spLocks noChangeShapeType="1"/>
            </p:cNvSpPr>
            <p:nvPr/>
          </p:nvSpPr>
          <p:spPr bwMode="auto">
            <a:xfrm>
              <a:off x="7934325" y="2630488"/>
              <a:ext cx="0" cy="279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5" name="Line 62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6" name="Line 63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7" name="AutoShape 64"/>
            <p:cNvSpPr>
              <a:spLocks noChangeArrowheads="1"/>
            </p:cNvSpPr>
            <p:nvPr/>
          </p:nvSpPr>
          <p:spPr bwMode="auto">
            <a:xfrm>
              <a:off x="8445500" y="332898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8" name="Line 65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9" name="Line 66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0" name="Line 67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1" name="Line 68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2" name="Line 69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3" name="Line 70"/>
            <p:cNvSpPr>
              <a:spLocks noChangeShapeType="1"/>
            </p:cNvSpPr>
            <p:nvPr/>
          </p:nvSpPr>
          <p:spPr bwMode="auto">
            <a:xfrm flipV="1">
              <a:off x="6843713" y="36179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4" name="Line 71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5" name="Line 72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6" name="AutoShape 73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7" name="Line 74"/>
            <p:cNvSpPr>
              <a:spLocks noChangeShapeType="1"/>
            </p:cNvSpPr>
            <p:nvPr/>
          </p:nvSpPr>
          <p:spPr bwMode="auto">
            <a:xfrm flipV="1">
              <a:off x="6843713" y="36179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29" name="Line 76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0" name="AutoShape 77"/>
            <p:cNvSpPr>
              <a:spLocks noChangeArrowheads="1"/>
            </p:cNvSpPr>
            <p:nvPr/>
          </p:nvSpPr>
          <p:spPr bwMode="auto">
            <a:xfrm>
              <a:off x="8445500" y="332898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1" name="AutoShape 78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2" name="Line 79"/>
            <p:cNvSpPr>
              <a:spLocks noChangeShapeType="1"/>
            </p:cNvSpPr>
            <p:nvPr/>
          </p:nvSpPr>
          <p:spPr bwMode="auto">
            <a:xfrm flipV="1">
              <a:off x="6843713" y="36179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3" name="Line 80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4" name="Line 81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5" name="Line 82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6" name="Line 83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7" name="Line 84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8" name="Line 85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39" name="Line 86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0" name="Line 87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1" name="Line 88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 flipV="1">
              <a:off x="6843713" y="36179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4" name="Line 91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5" name="AutoShape 92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6" name="AutoShape 93"/>
            <p:cNvSpPr>
              <a:spLocks noChangeArrowheads="1"/>
            </p:cNvSpPr>
            <p:nvPr/>
          </p:nvSpPr>
          <p:spPr bwMode="auto">
            <a:xfrm>
              <a:off x="8445500" y="332898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7" name="AutoShape 94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8" name="Line 95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49" name="AutoShape 96"/>
            <p:cNvSpPr>
              <a:spLocks noChangeArrowheads="1"/>
            </p:cNvSpPr>
            <p:nvPr/>
          </p:nvSpPr>
          <p:spPr bwMode="auto">
            <a:xfrm>
              <a:off x="8445500" y="332898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0" name="AutoShape 97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1" name="Line 98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2" name="Line 99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3" name="AutoShape 100"/>
            <p:cNvSpPr>
              <a:spLocks noChangeArrowheads="1"/>
            </p:cNvSpPr>
            <p:nvPr/>
          </p:nvSpPr>
          <p:spPr bwMode="auto">
            <a:xfrm>
              <a:off x="8445500" y="332898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4" name="AutoShape 101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5" name="Line 102"/>
            <p:cNvSpPr>
              <a:spLocks noChangeShapeType="1"/>
            </p:cNvSpPr>
            <p:nvPr/>
          </p:nvSpPr>
          <p:spPr bwMode="auto">
            <a:xfrm flipV="1">
              <a:off x="6843713" y="36179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6" name="Line 103"/>
            <p:cNvSpPr>
              <a:spLocks noChangeShapeType="1"/>
            </p:cNvSpPr>
            <p:nvPr/>
          </p:nvSpPr>
          <p:spPr bwMode="auto">
            <a:xfrm flipV="1">
              <a:off x="6862763" y="34099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7" name="Line 104"/>
            <p:cNvSpPr>
              <a:spLocks noChangeShapeType="1"/>
            </p:cNvSpPr>
            <p:nvPr/>
          </p:nvSpPr>
          <p:spPr bwMode="auto">
            <a:xfrm>
              <a:off x="6589713" y="34194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8" name="AutoShape 106"/>
            <p:cNvSpPr>
              <a:spLocks noChangeArrowheads="1"/>
            </p:cNvSpPr>
            <p:nvPr/>
          </p:nvSpPr>
          <p:spPr bwMode="auto">
            <a:xfrm>
              <a:off x="7267575" y="35226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59" name="Line 107"/>
            <p:cNvSpPr>
              <a:spLocks noChangeShapeType="1"/>
            </p:cNvSpPr>
            <p:nvPr/>
          </p:nvSpPr>
          <p:spPr bwMode="auto">
            <a:xfrm flipV="1">
              <a:off x="6850063" y="41386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0" name="Line 108"/>
            <p:cNvSpPr>
              <a:spLocks noChangeShapeType="1"/>
            </p:cNvSpPr>
            <p:nvPr/>
          </p:nvSpPr>
          <p:spPr bwMode="auto">
            <a:xfrm flipV="1">
              <a:off x="6869113" y="393065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1" name="Line 109"/>
            <p:cNvSpPr>
              <a:spLocks noChangeShapeType="1"/>
            </p:cNvSpPr>
            <p:nvPr/>
          </p:nvSpPr>
          <p:spPr bwMode="auto">
            <a:xfrm>
              <a:off x="6596063" y="394017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2" name="AutoShape 110"/>
            <p:cNvSpPr>
              <a:spLocks noChangeArrowheads="1"/>
            </p:cNvSpPr>
            <p:nvPr/>
          </p:nvSpPr>
          <p:spPr bwMode="auto">
            <a:xfrm>
              <a:off x="8451850" y="384968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3" name="AutoShape 111"/>
            <p:cNvSpPr>
              <a:spLocks noChangeArrowheads="1"/>
            </p:cNvSpPr>
            <p:nvPr/>
          </p:nvSpPr>
          <p:spPr bwMode="auto">
            <a:xfrm>
              <a:off x="7273925" y="40433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4" name="Line 112"/>
            <p:cNvSpPr>
              <a:spLocks noChangeShapeType="1"/>
            </p:cNvSpPr>
            <p:nvPr/>
          </p:nvSpPr>
          <p:spPr bwMode="auto">
            <a:xfrm flipV="1">
              <a:off x="6850063" y="4586288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5" name="Line 113"/>
            <p:cNvSpPr>
              <a:spLocks noChangeShapeType="1"/>
            </p:cNvSpPr>
            <p:nvPr/>
          </p:nvSpPr>
          <p:spPr bwMode="auto">
            <a:xfrm flipV="1">
              <a:off x="6869113" y="4378325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6" name="Line 114"/>
            <p:cNvSpPr>
              <a:spLocks noChangeShapeType="1"/>
            </p:cNvSpPr>
            <p:nvPr/>
          </p:nvSpPr>
          <p:spPr bwMode="auto">
            <a:xfrm>
              <a:off x="6596063" y="4387850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7" name="AutoShape 115"/>
            <p:cNvSpPr>
              <a:spLocks noChangeArrowheads="1"/>
            </p:cNvSpPr>
            <p:nvPr/>
          </p:nvSpPr>
          <p:spPr bwMode="auto">
            <a:xfrm>
              <a:off x="8451850" y="429736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8" name="AutoShape 116"/>
            <p:cNvSpPr>
              <a:spLocks noChangeArrowheads="1"/>
            </p:cNvSpPr>
            <p:nvPr/>
          </p:nvSpPr>
          <p:spPr bwMode="auto">
            <a:xfrm>
              <a:off x="7273925" y="449103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69" name="Line 117"/>
            <p:cNvSpPr>
              <a:spLocks noChangeShapeType="1"/>
            </p:cNvSpPr>
            <p:nvPr/>
          </p:nvSpPr>
          <p:spPr bwMode="auto">
            <a:xfrm flipV="1">
              <a:off x="6850063" y="4989513"/>
              <a:ext cx="404812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0" name="Line 118"/>
            <p:cNvSpPr>
              <a:spLocks noChangeShapeType="1"/>
            </p:cNvSpPr>
            <p:nvPr/>
          </p:nvSpPr>
          <p:spPr bwMode="auto">
            <a:xfrm flipV="1">
              <a:off x="6869113" y="4787900"/>
              <a:ext cx="0" cy="207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1" name="Line 119"/>
            <p:cNvSpPr>
              <a:spLocks noChangeShapeType="1"/>
            </p:cNvSpPr>
            <p:nvPr/>
          </p:nvSpPr>
          <p:spPr bwMode="auto">
            <a:xfrm>
              <a:off x="6605588" y="4797425"/>
              <a:ext cx="1811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2" name="AutoShape 120"/>
            <p:cNvSpPr>
              <a:spLocks noChangeArrowheads="1"/>
            </p:cNvSpPr>
            <p:nvPr/>
          </p:nvSpPr>
          <p:spPr bwMode="auto">
            <a:xfrm>
              <a:off x="8461375" y="4706938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3" name="AutoShape 121"/>
            <p:cNvSpPr>
              <a:spLocks noChangeArrowheads="1"/>
            </p:cNvSpPr>
            <p:nvPr/>
          </p:nvSpPr>
          <p:spPr bwMode="auto">
            <a:xfrm>
              <a:off x="7283450" y="4900613"/>
              <a:ext cx="200025" cy="18573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pic>
          <p:nvPicPr>
            <p:cNvPr id="174" name="Picture 123" descr="Risultati immagini per metodolog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53265" y="5335555"/>
              <a:ext cx="1962150" cy="147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" name="Line 42"/>
            <p:cNvSpPr>
              <a:spLocks noChangeShapeType="1"/>
            </p:cNvSpPr>
            <p:nvPr/>
          </p:nvSpPr>
          <p:spPr bwMode="auto">
            <a:xfrm>
              <a:off x="5835650" y="3946525"/>
              <a:ext cx="265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6" name="Line 42"/>
            <p:cNvSpPr>
              <a:spLocks noChangeShapeType="1"/>
            </p:cNvSpPr>
            <p:nvPr/>
          </p:nvSpPr>
          <p:spPr bwMode="auto">
            <a:xfrm>
              <a:off x="5840413" y="4344988"/>
              <a:ext cx="265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824538" y="4711700"/>
              <a:ext cx="265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8" name="Line 25"/>
            <p:cNvSpPr>
              <a:spLocks noChangeShapeType="1"/>
            </p:cNvSpPr>
            <p:nvPr/>
          </p:nvSpPr>
          <p:spPr bwMode="auto">
            <a:xfrm>
              <a:off x="2724150" y="3940175"/>
              <a:ext cx="206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79" name="Line 25"/>
            <p:cNvSpPr>
              <a:spLocks noChangeShapeType="1"/>
            </p:cNvSpPr>
            <p:nvPr/>
          </p:nvSpPr>
          <p:spPr bwMode="auto">
            <a:xfrm>
              <a:off x="1308100" y="3965575"/>
              <a:ext cx="206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180" name="Freccia in giù 179"/>
          <p:cNvSpPr/>
          <p:nvPr/>
        </p:nvSpPr>
        <p:spPr>
          <a:xfrm>
            <a:off x="2938462" y="2324101"/>
            <a:ext cx="787400" cy="90401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64722D-F2C9-4594-9A97-22352865B7EC}"/>
              </a:ext>
            </a:extLst>
          </p:cNvPr>
          <p:cNvSpPr txBox="1"/>
          <p:nvPr/>
        </p:nvSpPr>
        <p:spPr>
          <a:xfrm>
            <a:off x="1810400" y="1137052"/>
            <a:ext cx="5841664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latin typeface="+mn-lt"/>
              </a:rPr>
              <a:t>Capitolo G.3 – Determinazione dei Profili di  Rischio</a:t>
            </a:r>
          </a:p>
        </p:txBody>
      </p:sp>
      <p:sp>
        <p:nvSpPr>
          <p:cNvPr id="181" name="Rettangolo 180">
            <a:extLst>
              <a:ext uri="{FF2B5EF4-FFF2-40B4-BE49-F238E27FC236}">
                <a16:creationId xmlns:a16="http://schemas.microsoft.com/office/drawing/2014/main" id="{94B095F7-2F09-4112-A948-FF24E40E3BE1}"/>
              </a:ext>
            </a:extLst>
          </p:cNvPr>
          <p:cNvSpPr/>
          <p:nvPr/>
        </p:nvSpPr>
        <p:spPr>
          <a:xfrm>
            <a:off x="164722" y="1587315"/>
            <a:ext cx="8896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…. </a:t>
            </a:r>
            <a:r>
              <a:rPr lang="it-IT" sz="1600" b="1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indicatori speditivi </a:t>
            </a: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per </a:t>
            </a:r>
            <a:r>
              <a:rPr lang="it-IT" sz="1600" dirty="0">
                <a:solidFill>
                  <a:srgbClr val="0070C0"/>
                </a:solidFill>
                <a:latin typeface="Century Gothic" panose="020F0302020204030204"/>
                <a:cs typeface="+mn-cs"/>
              </a:rPr>
              <a:t>“</a:t>
            </a:r>
            <a:r>
              <a:rPr lang="it-IT" sz="1600" i="1" dirty="0">
                <a:solidFill>
                  <a:srgbClr val="0070C0"/>
                </a:solidFill>
                <a:latin typeface="Century Gothic" panose="020F0302020204030204"/>
                <a:cs typeface="+mn-cs"/>
              </a:rPr>
              <a:t>parametrizzare</a:t>
            </a:r>
            <a:r>
              <a:rPr lang="it-IT" sz="1600" dirty="0">
                <a:solidFill>
                  <a:srgbClr val="0070C0"/>
                </a:solidFill>
                <a:latin typeface="Century Gothic" panose="020F0302020204030204"/>
                <a:cs typeface="+mn-cs"/>
              </a:rPr>
              <a:t>”</a:t>
            </a: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 la gravità del rischio d’incendio, utili per attribuire i vari </a:t>
            </a:r>
            <a:r>
              <a:rPr lang="it-IT" sz="1600" dirty="0">
                <a:solidFill>
                  <a:srgbClr val="C00000"/>
                </a:solidFill>
                <a:latin typeface="Century Gothic" panose="020F0302020204030204"/>
                <a:cs typeface="+mn-cs"/>
              </a:rPr>
              <a:t>livelli di prestazione</a:t>
            </a: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AC69AC-6334-4706-B5BA-E18983CC9658}"/>
              </a:ext>
            </a:extLst>
          </p:cNvPr>
          <p:cNvSpPr txBox="1"/>
          <p:nvPr/>
        </p:nvSpPr>
        <p:spPr>
          <a:xfrm>
            <a:off x="3597213" y="1007790"/>
            <a:ext cx="1949573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latin typeface="+mn-lt"/>
              </a:rPr>
              <a:t>Profili di  Rischio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138CE7D-6B6B-4FC8-99C1-686C01F2F2D0}"/>
              </a:ext>
            </a:extLst>
          </p:cNvPr>
          <p:cNvSpPr/>
          <p:nvPr/>
        </p:nvSpPr>
        <p:spPr>
          <a:xfrm>
            <a:off x="859951" y="1992883"/>
            <a:ext cx="633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err="1">
                <a:solidFill>
                  <a:prstClr val="black"/>
                </a:solidFill>
                <a:latin typeface="Century Gothic" panose="020F0302020204030204"/>
                <a:cs typeface="+mn-cs"/>
              </a:rPr>
              <a:t>R</a:t>
            </a:r>
            <a:r>
              <a:rPr lang="it-IT" sz="1600" b="1" baseline="-25000" dirty="0" err="1">
                <a:solidFill>
                  <a:prstClr val="black"/>
                </a:solidFill>
                <a:latin typeface="Century Gothic" panose="020F0302020204030204"/>
                <a:cs typeface="+mn-cs"/>
              </a:rPr>
              <a:t>vita</a:t>
            </a: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 </a:t>
            </a:r>
            <a:endParaRPr lang="it-IT" sz="1600" dirty="0">
              <a:solidFill>
                <a:srgbClr val="C00000"/>
              </a:solidFill>
              <a:latin typeface="Century Gothic" panose="020F0302020204030204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9946A2E-6AB8-48B1-BF36-438A0C9B2846}"/>
              </a:ext>
            </a:extLst>
          </p:cNvPr>
          <p:cNvSpPr/>
          <p:nvPr/>
        </p:nvSpPr>
        <p:spPr>
          <a:xfrm>
            <a:off x="1746970" y="2312393"/>
            <a:ext cx="3900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attribuito per ciascun </a:t>
            </a:r>
            <a:r>
              <a:rPr lang="it-IT" sz="1600" b="1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compartimento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C6B461C-4B04-4553-8CFA-3AE26B601195}"/>
              </a:ext>
            </a:extLst>
          </p:cNvPr>
          <p:cNvSpPr/>
          <p:nvPr/>
        </p:nvSpPr>
        <p:spPr>
          <a:xfrm>
            <a:off x="874380" y="3996890"/>
            <a:ext cx="690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err="1">
                <a:solidFill>
                  <a:prstClr val="black"/>
                </a:solidFill>
                <a:latin typeface="Century Gothic" panose="020F0302020204030204"/>
                <a:cs typeface="+mn-cs"/>
              </a:rPr>
              <a:t>R</a:t>
            </a:r>
            <a:r>
              <a:rPr lang="it-IT" sz="1600" b="1" baseline="-25000" dirty="0" err="1">
                <a:solidFill>
                  <a:prstClr val="black"/>
                </a:solidFill>
                <a:latin typeface="Century Gothic" panose="020F0302020204030204"/>
                <a:cs typeface="+mn-cs"/>
              </a:rPr>
              <a:t>beni</a:t>
            </a: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7644B8-C01D-4588-A65C-0CC1FF618C67}"/>
              </a:ext>
            </a:extLst>
          </p:cNvPr>
          <p:cNvSpPr/>
          <p:nvPr/>
        </p:nvSpPr>
        <p:spPr>
          <a:xfrm>
            <a:off x="818276" y="5741417"/>
            <a:ext cx="1032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err="1">
                <a:solidFill>
                  <a:prstClr val="black"/>
                </a:solidFill>
                <a:latin typeface="Century Gothic" panose="020F0302020204030204"/>
                <a:cs typeface="+mn-cs"/>
              </a:rPr>
              <a:t>R</a:t>
            </a:r>
            <a:r>
              <a:rPr lang="it-IT" sz="1600" b="1" baseline="-25000" dirty="0" err="1">
                <a:solidFill>
                  <a:prstClr val="black"/>
                </a:solidFill>
                <a:latin typeface="Century Gothic" panose="020F0302020204030204"/>
                <a:cs typeface="+mn-cs"/>
              </a:rPr>
              <a:t>ambiente</a:t>
            </a:r>
            <a:endParaRPr lang="it-IT" sz="1600" dirty="0">
              <a:solidFill>
                <a:prstClr val="black"/>
              </a:solidFill>
              <a:latin typeface="Century Gothic" panose="020F0302020204030204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4FDAB45-3487-43E5-9F60-15B6A52CEA2A}"/>
              </a:ext>
            </a:extLst>
          </p:cNvPr>
          <p:cNvSpPr/>
          <p:nvPr/>
        </p:nvSpPr>
        <p:spPr>
          <a:xfrm>
            <a:off x="1742632" y="4467592"/>
            <a:ext cx="2976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attribuito per </a:t>
            </a:r>
            <a:r>
              <a:rPr lang="it-IT" sz="1600" b="1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l’intera attività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841E836-8FAE-4198-AC1F-D059F1C0F3CB}"/>
              </a:ext>
            </a:extLst>
          </p:cNvPr>
          <p:cNvSpPr/>
          <p:nvPr/>
        </p:nvSpPr>
        <p:spPr>
          <a:xfrm>
            <a:off x="1746970" y="2026641"/>
            <a:ext cx="3236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C00000"/>
                </a:solidFill>
                <a:latin typeface="Century Gothic" panose="020F0302020204030204"/>
                <a:cs typeface="+mn-cs"/>
              </a:rPr>
              <a:t>salvaguardia della vita umana</a:t>
            </a:r>
            <a:endParaRPr lang="it-IT" sz="1600" dirty="0">
              <a:solidFill>
                <a:prstClr val="black"/>
              </a:solidFill>
              <a:latin typeface="Century Gothic" panose="020F0302020204030204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B9A9A0F-8358-4F47-B33F-9A21A2D0D751}"/>
              </a:ext>
            </a:extLst>
          </p:cNvPr>
          <p:cNvSpPr/>
          <p:nvPr/>
        </p:nvSpPr>
        <p:spPr>
          <a:xfrm>
            <a:off x="1746970" y="3955467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C00000"/>
                </a:solidFill>
                <a:latin typeface="Century Gothic" panose="020F0302020204030204"/>
                <a:cs typeface="+mn-cs"/>
              </a:rPr>
              <a:t>salvaguardia dei beni artistici, strategici ed economici</a:t>
            </a: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;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3F8D139-81E9-421A-9927-9B79734D4ECA}"/>
              </a:ext>
            </a:extLst>
          </p:cNvPr>
          <p:cNvSpPr/>
          <p:nvPr/>
        </p:nvSpPr>
        <p:spPr>
          <a:xfrm>
            <a:off x="1889846" y="5812855"/>
            <a:ext cx="4520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C00000"/>
                </a:solidFill>
                <a:latin typeface="Century Gothic" panose="020F0302020204030204"/>
                <a:cs typeface="+mn-cs"/>
              </a:rPr>
              <a:t>tutela dell'ambiente dagli effetti dell'incendio</a:t>
            </a:r>
            <a:endParaRPr lang="it-IT" sz="1600" dirty="0">
              <a:solidFill>
                <a:prstClr val="black"/>
              </a:solidFill>
              <a:latin typeface="Century Gothic" panose="020F0302020204030204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FF0298-3D6A-4F4E-A23E-94CE10B86147}"/>
              </a:ext>
            </a:extLst>
          </p:cNvPr>
          <p:cNvSpPr/>
          <p:nvPr/>
        </p:nvSpPr>
        <p:spPr>
          <a:xfrm>
            <a:off x="1889844" y="6336299"/>
            <a:ext cx="2925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attribuito per </a:t>
            </a:r>
            <a:r>
              <a:rPr lang="it-IT" sz="1600" b="1" dirty="0">
                <a:solidFill>
                  <a:prstClr val="black"/>
                </a:solidFill>
                <a:latin typeface="Century Gothic" panose="020F0302020204030204"/>
                <a:cs typeface="+mn-cs"/>
              </a:rPr>
              <a:t>l’intera attività</a:t>
            </a:r>
          </a:p>
        </p:txBody>
      </p:sp>
      <p:pic>
        <p:nvPicPr>
          <p:cNvPr id="12" name="Picture 6" descr="http://www.blitzquotidiano.it/wp/wp/wp-content/uploads/2015/02/palazzo-diamanti1.jpg">
            <a:hlinkClick r:id="rId2"/>
            <a:extLst>
              <a:ext uri="{FF2B5EF4-FFF2-40B4-BE49-F238E27FC236}">
                <a16:creationId xmlns:a16="http://schemas.microsoft.com/office/drawing/2014/main" id="{EF040C8E-2152-4CEB-BB75-F3780DF2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7" y="3000372"/>
            <a:ext cx="2643174" cy="2071678"/>
          </a:xfrm>
          <a:prstGeom prst="rect">
            <a:avLst/>
          </a:prstGeom>
          <a:noFill/>
        </p:spPr>
      </p:pic>
      <p:pic>
        <p:nvPicPr>
          <p:cNvPr id="13" name="Picture 4" descr="http://aforisticamente.com/wp-content/uploads/2015/01/rischio_a.jpg">
            <a:hlinkClick r:id="rId4"/>
            <a:extLst>
              <a:ext uri="{FF2B5EF4-FFF2-40B4-BE49-F238E27FC236}">
                <a16:creationId xmlns:a16="http://schemas.microsoft.com/office/drawing/2014/main" id="{6601B587-2916-4557-950A-1DE7B73C5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19231"/>
          <a:stretch>
            <a:fillRect/>
          </a:stretch>
        </p:blipFill>
        <p:spPr bwMode="auto">
          <a:xfrm>
            <a:off x="6500827" y="1500173"/>
            <a:ext cx="2643174" cy="1713223"/>
          </a:xfrm>
          <a:prstGeom prst="rect">
            <a:avLst/>
          </a:prstGeom>
          <a:noFill/>
        </p:spPr>
      </p:pic>
      <p:pic>
        <p:nvPicPr>
          <p:cNvPr id="14" name="Picture 8" descr="https://encrypted-tbn1.gstatic.com/images?q=tbn:ANd9GcSUdC3IfC7-RsHyWBz1CcAkOpSN83pq38UTbgWVWGGqr1r0tIrwrw">
            <a:hlinkClick r:id="rId6"/>
            <a:extLst>
              <a:ext uri="{FF2B5EF4-FFF2-40B4-BE49-F238E27FC236}">
                <a16:creationId xmlns:a16="http://schemas.microsoft.com/office/drawing/2014/main" id="{B4558B99-C640-47A8-A125-43F6FB11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910862"/>
            <a:ext cx="2643173" cy="194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90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B54A078-0424-4641-A150-95A2527B5313}"/>
              </a:ext>
            </a:extLst>
          </p:cNvPr>
          <p:cNvSpPr/>
          <p:nvPr/>
        </p:nvSpPr>
        <p:spPr>
          <a:xfrm>
            <a:off x="390003" y="582502"/>
            <a:ext cx="10374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Sez. G.3 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14182B6-A041-4244-84F6-CA9E5181635F}"/>
              </a:ext>
            </a:extLst>
          </p:cNvPr>
          <p:cNvSpPr/>
          <p:nvPr/>
        </p:nvSpPr>
        <p:spPr>
          <a:xfrm>
            <a:off x="1020473" y="1684008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+mn-lt"/>
              </a:rPr>
              <a:t> Profilo </a:t>
            </a:r>
            <a:r>
              <a:rPr lang="it-IT" b="1" dirty="0" err="1">
                <a:latin typeface="+mn-lt"/>
              </a:rPr>
              <a:t>R</a:t>
            </a:r>
            <a:r>
              <a:rPr lang="it-IT" b="1" baseline="-25000" dirty="0" err="1">
                <a:latin typeface="+mn-lt"/>
              </a:rPr>
              <a:t>vita</a:t>
            </a:r>
            <a:r>
              <a:rPr lang="it-IT" b="1" dirty="0">
                <a:latin typeface="+mn-lt"/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9DB40E0-A689-447C-9D56-61833F087B3A}"/>
              </a:ext>
            </a:extLst>
          </p:cNvPr>
          <p:cNvSpPr/>
          <p:nvPr/>
        </p:nvSpPr>
        <p:spPr>
          <a:xfrm>
            <a:off x="2518913" y="1514731"/>
            <a:ext cx="60256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è attribuito per </a:t>
            </a:r>
            <a:r>
              <a:rPr lang="it-IT" b="1" dirty="0">
                <a:latin typeface="+mn-lt"/>
              </a:rPr>
              <a:t>compartimento</a:t>
            </a:r>
            <a:r>
              <a:rPr lang="it-IT" dirty="0">
                <a:latin typeface="+mn-lt"/>
              </a:rPr>
              <a:t> </a:t>
            </a:r>
            <a:r>
              <a:rPr lang="it-IT" dirty="0">
                <a:solidFill>
                  <a:srgbClr val="0070C0"/>
                </a:solidFill>
                <a:latin typeface="+mn-lt"/>
              </a:rPr>
              <a:t>e, ove necessario, per </a:t>
            </a:r>
            <a:r>
              <a:rPr lang="it-IT" u="sng" dirty="0">
                <a:solidFill>
                  <a:srgbClr val="0070C0"/>
                </a:solidFill>
                <a:highlight>
                  <a:srgbClr val="FFFF00"/>
                </a:highlight>
                <a:latin typeface="+mn-lt"/>
              </a:rPr>
              <a:t>ciascuno spazio a cielo libero dell’attività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1C3A00-DD62-4557-9B0E-2DE839B34205}"/>
              </a:ext>
            </a:extLst>
          </p:cNvPr>
          <p:cNvSpPr txBox="1"/>
          <p:nvPr/>
        </p:nvSpPr>
        <p:spPr>
          <a:xfrm>
            <a:off x="285720" y="2350956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Utilizzando le </a:t>
            </a:r>
            <a:r>
              <a:rPr lang="it-IT" b="1" dirty="0">
                <a:latin typeface="+mn-lt"/>
              </a:rPr>
              <a:t>informazioni tratte dall’analisi dell’attività </a:t>
            </a:r>
            <a:r>
              <a:rPr lang="it-IT" dirty="0">
                <a:latin typeface="+mn-lt"/>
              </a:rPr>
              <a:t>(individuazione pericoli di incendio e descrizione delle condizioni ambientali) entriamo nelle tabelle riportate nel codice [</a:t>
            </a:r>
            <a:r>
              <a:rPr lang="it-IT" dirty="0" err="1">
                <a:latin typeface="+mn-lt"/>
              </a:rPr>
              <a:t>tab</a:t>
            </a:r>
            <a:r>
              <a:rPr lang="it-IT" dirty="0">
                <a:latin typeface="+mn-lt"/>
              </a:rPr>
              <a:t>. G.3-1 e G.3-2] seleziono i valori di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δ</a:t>
            </a:r>
            <a:r>
              <a:rPr lang="it-IT" b="1" baseline="-25000" dirty="0" err="1">
                <a:solidFill>
                  <a:srgbClr val="C00000"/>
                </a:solidFill>
                <a:latin typeface="+mn-lt"/>
              </a:rPr>
              <a:t>occ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e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δ</a:t>
            </a:r>
            <a:r>
              <a:rPr lang="el-GR" b="1" baseline="-25000" dirty="0">
                <a:solidFill>
                  <a:srgbClr val="C00000"/>
                </a:solidFill>
                <a:latin typeface="+mn-lt"/>
              </a:rPr>
              <a:t>α</a:t>
            </a:r>
            <a:endParaRPr lang="it-IT" b="1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09FDDB0-4B9A-4224-A7C9-0A2ED1170B69}"/>
              </a:ext>
            </a:extLst>
          </p:cNvPr>
          <p:cNvSpPr/>
          <p:nvPr/>
        </p:nvSpPr>
        <p:spPr>
          <a:xfrm>
            <a:off x="887613" y="3487570"/>
            <a:ext cx="7368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b="1" dirty="0" err="1">
                <a:solidFill>
                  <a:srgbClr val="C00000"/>
                </a:solidFill>
                <a:latin typeface="+mn-lt"/>
              </a:rPr>
              <a:t>δ</a:t>
            </a:r>
            <a:r>
              <a:rPr lang="it-IT" b="1" baseline="-25000" dirty="0" err="1">
                <a:solidFill>
                  <a:srgbClr val="C00000"/>
                </a:solidFill>
                <a:latin typeface="+mn-lt"/>
              </a:rPr>
              <a:t>occ</a:t>
            </a:r>
            <a:r>
              <a:rPr lang="it-IT" dirty="0">
                <a:latin typeface="+mn-lt"/>
              </a:rPr>
              <a:t>: caratteristiche </a:t>
            </a:r>
            <a:r>
              <a:rPr lang="it-IT" b="1" u="sng" dirty="0">
                <a:solidFill>
                  <a:srgbClr val="C00000"/>
                </a:solidFill>
                <a:latin typeface="+mn-lt"/>
              </a:rPr>
              <a:t>prevalenti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 degli occupanti </a:t>
            </a:r>
            <a:r>
              <a:rPr lang="it-IT" dirty="0">
                <a:latin typeface="+mn-lt"/>
              </a:rPr>
              <a:t>che si trovano nel compartimento antincendio</a:t>
            </a:r>
          </a:p>
        </p:txBody>
      </p:sp>
      <p:pic>
        <p:nvPicPr>
          <p:cNvPr id="7" name="Picture 2" descr="http://cliparts.co/cliparts/pT5/87g/pT587gA6c.png">
            <a:hlinkClick r:id="rId2"/>
            <a:extLst>
              <a:ext uri="{FF2B5EF4-FFF2-40B4-BE49-F238E27FC236}">
                <a16:creationId xmlns:a16="http://schemas.microsoft.com/office/drawing/2014/main" id="{EFDCC9ED-D186-43C2-B084-7BDB970A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4065" t="64410" r="41689"/>
          <a:stretch>
            <a:fillRect/>
          </a:stretch>
        </p:blipFill>
        <p:spPr bwMode="auto">
          <a:xfrm>
            <a:off x="6918037" y="3828944"/>
            <a:ext cx="2225964" cy="3029055"/>
          </a:xfrm>
          <a:prstGeom prst="rect">
            <a:avLst/>
          </a:prstGeom>
          <a:noFill/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79AA571-2905-4E7B-A7EF-B3574C51481B}"/>
              </a:ext>
            </a:extLst>
          </p:cNvPr>
          <p:cNvSpPr/>
          <p:nvPr/>
        </p:nvSpPr>
        <p:spPr>
          <a:xfrm>
            <a:off x="390004" y="4611853"/>
            <a:ext cx="6149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>
                <a:latin typeface="+mn-lt"/>
              </a:rPr>
              <a:t>Nota</a:t>
            </a:r>
            <a:r>
              <a:rPr lang="it-IT" sz="1600" i="1" dirty="0">
                <a:latin typeface="+mn-lt"/>
              </a:rPr>
              <a:t> - Per “prevalenti” si intendono le caratteristiche degli occupanti che per </a:t>
            </a:r>
            <a:r>
              <a:rPr lang="it-IT" sz="1600" b="1" i="1" dirty="0">
                <a:latin typeface="+mn-lt"/>
              </a:rPr>
              <a:t>numerosità e tipologia</a:t>
            </a:r>
            <a:r>
              <a:rPr lang="it-IT" sz="1600" i="1" dirty="0">
                <a:latin typeface="+mn-lt"/>
              </a:rPr>
              <a:t> sono </a:t>
            </a:r>
            <a:r>
              <a:rPr lang="it-IT" sz="1600" i="1" dirty="0">
                <a:solidFill>
                  <a:srgbClr val="0070C0"/>
                </a:solidFill>
                <a:latin typeface="+mn-lt"/>
              </a:rPr>
              <a:t>più rappresentativi dell’attività svolta nell’ambito considerato in qualsiasi condizione d’esercizio</a:t>
            </a:r>
            <a:r>
              <a:rPr lang="it-IT" sz="1600" i="1" dirty="0">
                <a:latin typeface="+mn-lt"/>
              </a:rPr>
              <a:t>. Ad esempio, un ufficio in cui vi sia modesta presenza solo occasionale e di breve durata di pubblico può essere classificato </a:t>
            </a:r>
            <a:r>
              <a:rPr lang="it-IT" sz="1600" i="1" dirty="0" err="1">
                <a:latin typeface="+mn-lt"/>
              </a:rPr>
              <a:t>δocc</a:t>
            </a:r>
            <a:r>
              <a:rPr lang="it-IT" sz="1600" i="1" dirty="0">
                <a:latin typeface="+mn-lt"/>
              </a:rPr>
              <a:t> = A.</a:t>
            </a:r>
          </a:p>
        </p:txBody>
      </p:sp>
      <p:pic>
        <p:nvPicPr>
          <p:cNvPr id="12" name="Immagine 1">
            <a:extLst>
              <a:ext uri="{FF2B5EF4-FFF2-40B4-BE49-F238E27FC236}">
                <a16:creationId xmlns:a16="http://schemas.microsoft.com/office/drawing/2014/main" id="{8D301705-5FDB-4D7C-80AE-23880329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4" y="1544278"/>
            <a:ext cx="625879" cy="64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E46E04E-5E0E-4743-8235-ED8269D325FB}"/>
              </a:ext>
            </a:extLst>
          </p:cNvPr>
          <p:cNvSpPr/>
          <p:nvPr/>
        </p:nvSpPr>
        <p:spPr>
          <a:xfrm>
            <a:off x="1643042" y="1023971"/>
            <a:ext cx="1381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+mn-lt"/>
              </a:rPr>
              <a:t> Profilo 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vita</a:t>
            </a:r>
            <a:r>
              <a:rPr lang="it-IT" sz="1600" b="1" dirty="0">
                <a:latin typeface="+mn-lt"/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DB794B-2C0D-4EC7-8376-98BE058E4581}"/>
              </a:ext>
            </a:extLst>
          </p:cNvPr>
          <p:cNvSpPr/>
          <p:nvPr/>
        </p:nvSpPr>
        <p:spPr>
          <a:xfrm>
            <a:off x="285720" y="1023971"/>
            <a:ext cx="1440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+mn-lt"/>
              </a:rPr>
              <a:t>OCCUPANTI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040C81-5755-4955-923E-93BEBD5DCD76}"/>
              </a:ext>
            </a:extLst>
          </p:cNvPr>
          <p:cNvSpPr/>
          <p:nvPr/>
        </p:nvSpPr>
        <p:spPr>
          <a:xfrm>
            <a:off x="270045" y="1568988"/>
            <a:ext cx="915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dirty="0" err="1">
                <a:solidFill>
                  <a:srgbClr val="C00000"/>
                </a:solidFill>
                <a:latin typeface="+mn-lt"/>
              </a:rPr>
              <a:t>δ</a:t>
            </a:r>
            <a:r>
              <a:rPr lang="it-IT" baseline="-25000" dirty="0" err="1">
                <a:solidFill>
                  <a:srgbClr val="C00000"/>
                </a:solidFill>
                <a:latin typeface="+mn-lt"/>
              </a:rPr>
              <a:t>occ</a:t>
            </a:r>
            <a:endParaRPr lang="it-IT" dirty="0"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660B5B-6021-4AAC-9CCA-03CA4A27F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214282" y="2214554"/>
            <a:ext cx="8786874" cy="437084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35B691E-DC7C-4789-B9B7-1D5DAAB1BE1F}"/>
              </a:ext>
            </a:extLst>
          </p:cNvPr>
          <p:cNvSpPr/>
          <p:nvPr/>
        </p:nvSpPr>
        <p:spPr>
          <a:xfrm>
            <a:off x="1285852" y="156898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n-lt"/>
              </a:rPr>
              <a:t>caratteristiche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prevalenti degli occupanti </a:t>
            </a:r>
            <a:r>
              <a:rPr lang="it-IT" dirty="0">
                <a:latin typeface="+mn-lt"/>
              </a:rPr>
              <a:t>che si trovano nel compartimento antincendio</a:t>
            </a:r>
          </a:p>
        </p:txBody>
      </p:sp>
      <p:cxnSp>
        <p:nvCxnSpPr>
          <p:cNvPr id="9" name="Connettore 1 15">
            <a:extLst>
              <a:ext uri="{FF2B5EF4-FFF2-40B4-BE49-F238E27FC236}">
                <a16:creationId xmlns:a16="http://schemas.microsoft.com/office/drawing/2014/main" id="{C771FB9F-130A-4363-B966-CE04205B051C}"/>
              </a:ext>
            </a:extLst>
          </p:cNvPr>
          <p:cNvCxnSpPr/>
          <p:nvPr/>
        </p:nvCxnSpPr>
        <p:spPr>
          <a:xfrm>
            <a:off x="1000100" y="3138487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6">
            <a:extLst>
              <a:ext uri="{FF2B5EF4-FFF2-40B4-BE49-F238E27FC236}">
                <a16:creationId xmlns:a16="http://schemas.microsoft.com/office/drawing/2014/main" id="{49E210A0-D451-473F-B4C4-1D830571E782}"/>
              </a:ext>
            </a:extLst>
          </p:cNvPr>
          <p:cNvCxnSpPr/>
          <p:nvPr/>
        </p:nvCxnSpPr>
        <p:spPr>
          <a:xfrm>
            <a:off x="1000100" y="3852867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8">
            <a:extLst>
              <a:ext uri="{FF2B5EF4-FFF2-40B4-BE49-F238E27FC236}">
                <a16:creationId xmlns:a16="http://schemas.microsoft.com/office/drawing/2014/main" id="{F57D477F-7773-4868-AA72-2253273D7F47}"/>
              </a:ext>
            </a:extLst>
          </p:cNvPr>
          <p:cNvCxnSpPr/>
          <p:nvPr/>
        </p:nvCxnSpPr>
        <p:spPr>
          <a:xfrm>
            <a:off x="2857488" y="2924173"/>
            <a:ext cx="107157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9">
            <a:extLst>
              <a:ext uri="{FF2B5EF4-FFF2-40B4-BE49-F238E27FC236}">
                <a16:creationId xmlns:a16="http://schemas.microsoft.com/office/drawing/2014/main" id="{CED0BD73-C0D0-4F12-8C62-E9B90C6DB0C8}"/>
              </a:ext>
            </a:extLst>
          </p:cNvPr>
          <p:cNvCxnSpPr/>
          <p:nvPr/>
        </p:nvCxnSpPr>
        <p:spPr>
          <a:xfrm>
            <a:off x="2643174" y="3638553"/>
            <a:ext cx="107157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20">
            <a:extLst>
              <a:ext uri="{FF2B5EF4-FFF2-40B4-BE49-F238E27FC236}">
                <a16:creationId xmlns:a16="http://schemas.microsoft.com/office/drawing/2014/main" id="{E1FACEBD-558D-4F01-B22C-FF6C3F70C992}"/>
              </a:ext>
            </a:extLst>
          </p:cNvPr>
          <p:cNvCxnSpPr/>
          <p:nvPr/>
        </p:nvCxnSpPr>
        <p:spPr>
          <a:xfrm>
            <a:off x="3929058" y="3638553"/>
            <a:ext cx="28575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26">
            <a:extLst>
              <a:ext uri="{FF2B5EF4-FFF2-40B4-BE49-F238E27FC236}">
                <a16:creationId xmlns:a16="http://schemas.microsoft.com/office/drawing/2014/main" id="{A7E83509-56B3-4621-814C-E653AC750F7A}"/>
              </a:ext>
            </a:extLst>
          </p:cNvPr>
          <p:cNvCxnSpPr/>
          <p:nvPr/>
        </p:nvCxnSpPr>
        <p:spPr>
          <a:xfrm>
            <a:off x="2143108" y="4352933"/>
            <a:ext cx="207170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27">
            <a:extLst>
              <a:ext uri="{FF2B5EF4-FFF2-40B4-BE49-F238E27FC236}">
                <a16:creationId xmlns:a16="http://schemas.microsoft.com/office/drawing/2014/main" id="{2501F98A-68EE-43C4-829E-64CADB68BA52}"/>
              </a:ext>
            </a:extLst>
          </p:cNvPr>
          <p:cNvCxnSpPr/>
          <p:nvPr/>
        </p:nvCxnSpPr>
        <p:spPr>
          <a:xfrm>
            <a:off x="2143108" y="5781693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30">
            <a:extLst>
              <a:ext uri="{FF2B5EF4-FFF2-40B4-BE49-F238E27FC236}">
                <a16:creationId xmlns:a16="http://schemas.microsoft.com/office/drawing/2014/main" id="{89D9CDB8-773F-4EF8-891F-E13BF7A3264B}"/>
              </a:ext>
            </a:extLst>
          </p:cNvPr>
          <p:cNvCxnSpPr/>
          <p:nvPr/>
        </p:nvCxnSpPr>
        <p:spPr>
          <a:xfrm>
            <a:off x="1000100" y="6281759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B54A078-0424-4641-A150-95A2527B5313}"/>
              </a:ext>
            </a:extLst>
          </p:cNvPr>
          <p:cNvSpPr/>
          <p:nvPr/>
        </p:nvSpPr>
        <p:spPr>
          <a:xfrm>
            <a:off x="285720" y="339358"/>
            <a:ext cx="10374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Sez. G.3 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14182B6-A041-4244-84F6-CA9E5181635F}"/>
              </a:ext>
            </a:extLst>
          </p:cNvPr>
          <p:cNvSpPr/>
          <p:nvPr/>
        </p:nvSpPr>
        <p:spPr>
          <a:xfrm>
            <a:off x="1020473" y="1245873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+mn-lt"/>
              </a:rPr>
              <a:t> Profilo 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vita</a:t>
            </a:r>
            <a:r>
              <a:rPr lang="it-IT" sz="1600" b="1" dirty="0">
                <a:latin typeface="+mn-lt"/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9DB40E0-A689-447C-9D56-61833F087B3A}"/>
              </a:ext>
            </a:extLst>
          </p:cNvPr>
          <p:cNvSpPr/>
          <p:nvPr/>
        </p:nvSpPr>
        <p:spPr>
          <a:xfrm>
            <a:off x="2518913" y="1076596"/>
            <a:ext cx="602564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+mn-lt"/>
              </a:rPr>
              <a:t>è attribuito per </a:t>
            </a:r>
            <a:r>
              <a:rPr lang="it-IT" sz="1600" b="1" dirty="0">
                <a:latin typeface="+mn-lt"/>
              </a:rPr>
              <a:t>compartimento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e, ove necessario, per </a:t>
            </a:r>
            <a:r>
              <a:rPr lang="it-IT" sz="1600" u="sng" dirty="0">
                <a:solidFill>
                  <a:srgbClr val="0070C0"/>
                </a:solidFill>
                <a:highlight>
                  <a:srgbClr val="FFFF00"/>
                </a:highlight>
                <a:latin typeface="+mn-lt"/>
              </a:rPr>
              <a:t>ciascuno spazio a cielo libero dell’attività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1C3A00-DD62-4557-9B0E-2DE839B34205}"/>
              </a:ext>
            </a:extLst>
          </p:cNvPr>
          <p:cNvSpPr txBox="1"/>
          <p:nvPr/>
        </p:nvSpPr>
        <p:spPr>
          <a:xfrm>
            <a:off x="285720" y="1845413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</a:rPr>
              <a:t>Utilizzando le </a:t>
            </a:r>
            <a:r>
              <a:rPr lang="it-IT" sz="1600" b="1" dirty="0">
                <a:latin typeface="+mn-lt"/>
              </a:rPr>
              <a:t>informazioni tratte dall’analisi dell’attività </a:t>
            </a:r>
            <a:r>
              <a:rPr lang="it-IT" sz="1600" dirty="0">
                <a:latin typeface="+mn-lt"/>
              </a:rPr>
              <a:t>(individuazione pericoli di incendio e descrizione delle condizioni ambientali) entriamo nelle tabelle riportate nel codice [</a:t>
            </a:r>
            <a:r>
              <a:rPr lang="it-IT" sz="1600" dirty="0" err="1">
                <a:latin typeface="+mn-lt"/>
              </a:rPr>
              <a:t>tab</a:t>
            </a:r>
            <a:r>
              <a:rPr lang="it-IT" sz="1600" dirty="0">
                <a:latin typeface="+mn-lt"/>
              </a:rPr>
              <a:t>. G.3-1 e G.3-2] seleziono i valori di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δ</a:t>
            </a:r>
            <a:r>
              <a:rPr lang="it-IT" sz="1600" b="1" baseline="-25000" dirty="0" err="1">
                <a:solidFill>
                  <a:srgbClr val="C00000"/>
                </a:solidFill>
                <a:latin typeface="+mn-lt"/>
              </a:rPr>
              <a:t>occ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e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δ</a:t>
            </a:r>
            <a:r>
              <a:rPr lang="el-GR" sz="1600" b="1" baseline="-25000" dirty="0">
                <a:solidFill>
                  <a:srgbClr val="C00000"/>
                </a:solidFill>
                <a:latin typeface="+mn-lt"/>
              </a:rPr>
              <a:t>α</a:t>
            </a:r>
            <a:endParaRPr lang="it-IT" sz="1600" b="1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E3F9F7A-066B-46D0-B2AB-5411130925F8}"/>
              </a:ext>
            </a:extLst>
          </p:cNvPr>
          <p:cNvSpPr/>
          <p:nvPr/>
        </p:nvSpPr>
        <p:spPr>
          <a:xfrm>
            <a:off x="285719" y="2919058"/>
            <a:ext cx="864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C00000"/>
                </a:solidFill>
                <a:latin typeface="+mn-lt"/>
              </a:rPr>
              <a:t>δα</a:t>
            </a:r>
            <a:r>
              <a:rPr lang="it-IT" sz="1600" b="1" dirty="0">
                <a:latin typeface="+mn-lt"/>
              </a:rPr>
              <a:t>: 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velocità caratteristica </a:t>
            </a:r>
            <a:r>
              <a:rPr lang="it-IT" sz="1600" b="1" u="sng" dirty="0">
                <a:solidFill>
                  <a:srgbClr val="C00000"/>
                </a:solidFill>
                <a:latin typeface="+mn-lt"/>
              </a:rPr>
              <a:t>prevalente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di crescita dell’incendio </a:t>
            </a:r>
            <a:r>
              <a:rPr lang="it-IT" sz="1600" dirty="0">
                <a:latin typeface="+mn-lt"/>
              </a:rPr>
              <a:t>riferita al tempo tα in secondi impiegato dalla potenza termica per raggiungere il valore di 1000 kW.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0AF26AC-45C1-4B2B-8039-7D043B78D6CB}"/>
              </a:ext>
            </a:extLst>
          </p:cNvPr>
          <p:cNvSpPr/>
          <p:nvPr/>
        </p:nvSpPr>
        <p:spPr>
          <a:xfrm>
            <a:off x="500839" y="3494086"/>
            <a:ext cx="8466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+mn-lt"/>
              </a:rPr>
              <a:t>Nota</a:t>
            </a:r>
            <a:r>
              <a:rPr lang="it-IT" sz="1400" dirty="0">
                <a:latin typeface="+mn-lt"/>
              </a:rPr>
              <a:t> - Per “prevalente” si intende la </a:t>
            </a:r>
            <a:r>
              <a:rPr lang="it-IT" sz="1400" dirty="0">
                <a:solidFill>
                  <a:srgbClr val="0070C0"/>
                </a:solidFill>
                <a:latin typeface="+mn-lt"/>
              </a:rPr>
              <a:t>caratteristica rappresentativa del rischio di incendio in </a:t>
            </a:r>
            <a:r>
              <a:rPr lang="it-IT" sz="1400" b="1" u="sng" dirty="0">
                <a:solidFill>
                  <a:srgbClr val="0070C0"/>
                </a:solidFill>
                <a:latin typeface="+mn-lt"/>
              </a:rPr>
              <a:t>qualsiasi condizione d’esercizio</a:t>
            </a:r>
            <a:r>
              <a:rPr lang="it-IT" sz="1400" dirty="0">
                <a:latin typeface="+mn-lt"/>
              </a:rPr>
              <a:t>. Ad esempio, la presenza nelle attività civili di limitate quantità di prodotti infiammabili per la pulizia adeguatamente stoccati non è considerata significativa e dunque neanche prevalente.</a:t>
            </a:r>
          </a:p>
        </p:txBody>
      </p:sp>
      <p:pic>
        <p:nvPicPr>
          <p:cNvPr id="12" name="Immagine 1">
            <a:extLst>
              <a:ext uri="{FF2B5EF4-FFF2-40B4-BE49-F238E27FC236}">
                <a16:creationId xmlns:a16="http://schemas.microsoft.com/office/drawing/2014/main" id="{746373DA-5318-4BD4-BE09-057F9E86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9" y="1073511"/>
            <a:ext cx="625879" cy="64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AD2D1E5-3248-41D8-9BD0-644A25496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3" y="4322293"/>
            <a:ext cx="3259265" cy="2535708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81D9F112-1010-4DD5-801B-CCF66F789554}"/>
              </a:ext>
            </a:extLst>
          </p:cNvPr>
          <p:cNvSpPr/>
          <p:nvPr/>
        </p:nvSpPr>
        <p:spPr>
          <a:xfrm>
            <a:off x="1884549" y="4853944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tα = 600 s (S - Slow)</a:t>
            </a:r>
            <a:endParaRPr lang="it-IT" sz="1600" dirty="0">
              <a:latin typeface="+mn-lt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34A70F2-2BAD-41B1-AFE9-B87C9A902264}"/>
              </a:ext>
            </a:extLst>
          </p:cNvPr>
          <p:cNvSpPr/>
          <p:nvPr/>
        </p:nvSpPr>
        <p:spPr>
          <a:xfrm>
            <a:off x="1884549" y="5280087"/>
            <a:ext cx="2507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+mn-lt"/>
              </a:rPr>
              <a:t>t</a:t>
            </a:r>
            <a:r>
              <a:rPr lang="el-GR" sz="1600" dirty="0">
                <a:latin typeface="+mn-lt"/>
              </a:rPr>
              <a:t>α = 300 </a:t>
            </a:r>
            <a:r>
              <a:rPr lang="it-IT" sz="1600" dirty="0">
                <a:latin typeface="+mn-lt"/>
              </a:rPr>
              <a:t>s (M - Medium)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50905A5-432C-40AB-A042-DA7965EF599F}"/>
              </a:ext>
            </a:extLst>
          </p:cNvPr>
          <p:cNvSpPr/>
          <p:nvPr/>
        </p:nvSpPr>
        <p:spPr>
          <a:xfrm>
            <a:off x="1884549" y="5673167"/>
            <a:ext cx="19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tα = 150 s (F - Fast)</a:t>
            </a:r>
            <a:endParaRPr lang="it-IT" sz="1600" dirty="0">
              <a:latin typeface="+mn-lt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8986AA5-5871-4B31-AC63-D80CDB4C93BE}"/>
              </a:ext>
            </a:extLst>
          </p:cNvPr>
          <p:cNvSpPr/>
          <p:nvPr/>
        </p:nvSpPr>
        <p:spPr>
          <a:xfrm>
            <a:off x="1884549" y="6115167"/>
            <a:ext cx="2507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+mn-lt"/>
              </a:rPr>
              <a:t>tα = 75 s (UF - Ultra Fast)</a:t>
            </a:r>
            <a:endParaRPr lang="it-IT" sz="1600" dirty="0">
              <a:latin typeface="+mn-lt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402775D-89CA-448B-A80F-D2CD4005AB8C}"/>
              </a:ext>
            </a:extLst>
          </p:cNvPr>
          <p:cNvCxnSpPr/>
          <p:nvPr/>
        </p:nvCxnSpPr>
        <p:spPr>
          <a:xfrm>
            <a:off x="5430982" y="6280727"/>
            <a:ext cx="35363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B98A4EDE-1D5D-44A4-8FC6-FDC14B0C5E22}"/>
              </a:ext>
            </a:extLst>
          </p:cNvPr>
          <p:cNvSpPr/>
          <p:nvPr/>
        </p:nvSpPr>
        <p:spPr>
          <a:xfrm>
            <a:off x="4906799" y="5942173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1 MW</a:t>
            </a:r>
          </a:p>
        </p:txBody>
      </p:sp>
    </p:spTree>
    <p:extLst>
      <p:ext uri="{BB962C8B-B14F-4D97-AF65-F5344CB8AC3E}">
        <p14:creationId xmlns:p14="http://schemas.microsoft.com/office/powerpoint/2010/main" val="36542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5DF19DA-6F0F-4BAA-B9BB-7FD4FD55CFF0}"/>
              </a:ext>
            </a:extLst>
          </p:cNvPr>
          <p:cNvSpPr/>
          <p:nvPr/>
        </p:nvSpPr>
        <p:spPr>
          <a:xfrm>
            <a:off x="712440" y="5971466"/>
            <a:ext cx="1786066" cy="3385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+mn-lt"/>
              </a:rPr>
              <a:t>Definizione di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δ</a:t>
            </a:r>
            <a:r>
              <a:rPr lang="it-IT" sz="1600" b="1" baseline="-25000" dirty="0">
                <a:solidFill>
                  <a:srgbClr val="C00000"/>
                </a:solidFill>
                <a:latin typeface="+mn-lt"/>
              </a:rPr>
              <a:t>α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F63C4E-65EE-4E59-BB21-DAA7DC04A2B9}"/>
              </a:ext>
            </a:extLst>
          </p:cNvPr>
          <p:cNvSpPr/>
          <p:nvPr/>
        </p:nvSpPr>
        <p:spPr>
          <a:xfrm>
            <a:off x="254150" y="1314246"/>
            <a:ext cx="8788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+mn-lt"/>
              </a:rPr>
              <a:t>Il progettista può selezionare il valore di t</a:t>
            </a:r>
            <a:r>
              <a:rPr lang="it-IT" sz="1600" baseline="-25000" dirty="0">
                <a:latin typeface="+mn-lt"/>
              </a:rPr>
              <a:t>α</a:t>
            </a:r>
            <a:r>
              <a:rPr lang="it-IT" sz="1600" dirty="0">
                <a:latin typeface="+mn-lt"/>
              </a:rPr>
              <a:t> </a:t>
            </a:r>
            <a:r>
              <a:rPr lang="it-IT" sz="1600" u="sng" dirty="0">
                <a:latin typeface="+mn-lt"/>
              </a:rPr>
              <a:t>anche</a:t>
            </a:r>
            <a:r>
              <a:rPr lang="it-IT" sz="1600" dirty="0">
                <a:latin typeface="+mn-lt"/>
              </a:rPr>
              <a:t> ricorrendo ad una delle seguenti opzioni…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0919B1A-A966-4818-B655-DFE10D623B22}"/>
              </a:ext>
            </a:extLst>
          </p:cNvPr>
          <p:cNvSpPr/>
          <p:nvPr/>
        </p:nvSpPr>
        <p:spPr>
          <a:xfrm>
            <a:off x="278685" y="2190199"/>
            <a:ext cx="2677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+mn-lt"/>
              </a:rPr>
              <a:t>dati pubblicati da </a:t>
            </a:r>
            <a:r>
              <a:rPr lang="it-IT" sz="1400" dirty="0">
                <a:solidFill>
                  <a:srgbClr val="0070C0"/>
                </a:solidFill>
                <a:latin typeface="+mn-lt"/>
              </a:rPr>
              <a:t>fonti autorevoli</a:t>
            </a:r>
            <a:r>
              <a:rPr lang="it-IT" sz="1400" dirty="0">
                <a:latin typeface="+mn-lt"/>
              </a:rPr>
              <a:t> e condivise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5504358-15D2-4A4B-BD65-8634835FCBA5}"/>
              </a:ext>
            </a:extLst>
          </p:cNvPr>
          <p:cNvSpPr/>
          <p:nvPr/>
        </p:nvSpPr>
        <p:spPr>
          <a:xfrm>
            <a:off x="278685" y="3078366"/>
            <a:ext cx="26775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70C0"/>
                </a:solidFill>
                <a:latin typeface="+mn-lt"/>
              </a:rPr>
              <a:t>determinazione diretta della curva RHR</a:t>
            </a:r>
            <a:r>
              <a:rPr lang="it-IT" sz="1400" dirty="0">
                <a:latin typeface="+mn-lt"/>
              </a:rPr>
              <a:t> (rate of </a:t>
            </a:r>
            <a:r>
              <a:rPr lang="it-IT" sz="1400" dirty="0" err="1">
                <a:latin typeface="+mn-lt"/>
              </a:rPr>
              <a:t>heat</a:t>
            </a:r>
            <a:r>
              <a:rPr lang="it-IT" sz="1400" dirty="0">
                <a:latin typeface="+mn-lt"/>
              </a:rPr>
              <a:t> release) relativa ai combustibili effettivamente presenti e nella configurazione in cui si trovano, secondo le indicazioni del capitolo M.2 o tramite </a:t>
            </a:r>
            <a:r>
              <a:rPr lang="it-IT" sz="1400" dirty="0">
                <a:solidFill>
                  <a:srgbClr val="0070C0"/>
                </a:solidFill>
                <a:latin typeface="+mn-lt"/>
              </a:rPr>
              <a:t>misure presso laboratorio di prova</a:t>
            </a:r>
            <a:r>
              <a:rPr lang="it-IT" sz="1400" dirty="0">
                <a:latin typeface="+mn-lt"/>
              </a:rPr>
              <a:t>, secondo protocolli sperimentali consolidati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4FB161-AE3E-445B-AA0C-3C738DEBB8A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956264" y="1684761"/>
            <a:ext cx="5949549" cy="503497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A6AB1EC-C51D-40F6-AA9D-EF0FA0311928}"/>
              </a:ext>
            </a:extLst>
          </p:cNvPr>
          <p:cNvSpPr/>
          <p:nvPr/>
        </p:nvSpPr>
        <p:spPr>
          <a:xfrm>
            <a:off x="4092606" y="1899021"/>
            <a:ext cx="4733897" cy="37382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DE78AA7-9596-454F-8B7F-FF27E6F34FF0}"/>
              </a:ext>
            </a:extLst>
          </p:cNvPr>
          <p:cNvSpPr/>
          <p:nvPr/>
        </p:nvSpPr>
        <p:spPr>
          <a:xfrm>
            <a:off x="2651065" y="975692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+mn-lt"/>
              </a:rPr>
              <a:t> Profilo </a:t>
            </a:r>
            <a:r>
              <a:rPr lang="it-IT" sz="1600" b="1" dirty="0" err="1">
                <a:latin typeface="+mn-lt"/>
              </a:rPr>
              <a:t>R</a:t>
            </a:r>
            <a:r>
              <a:rPr lang="it-IT" sz="1600" b="1" baseline="-25000" dirty="0" err="1">
                <a:latin typeface="+mn-lt"/>
              </a:rPr>
              <a:t>vita</a:t>
            </a:r>
            <a:r>
              <a:rPr lang="it-IT" sz="1600" b="1" dirty="0">
                <a:latin typeface="+mn-lt"/>
              </a:rPr>
              <a:t>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CB4722F-BADB-4B5D-975C-2310E9A2D23E}"/>
              </a:ext>
            </a:extLst>
          </p:cNvPr>
          <p:cNvSpPr/>
          <p:nvPr/>
        </p:nvSpPr>
        <p:spPr>
          <a:xfrm>
            <a:off x="285720" y="961591"/>
            <a:ext cx="2299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+mn-lt"/>
              </a:rPr>
              <a:t>VELOCITA’ INCENDIO</a:t>
            </a:r>
          </a:p>
        </p:txBody>
      </p:sp>
      <p:pic>
        <p:nvPicPr>
          <p:cNvPr id="11" name="Immagine 1">
            <a:extLst>
              <a:ext uri="{FF2B5EF4-FFF2-40B4-BE49-F238E27FC236}">
                <a16:creationId xmlns:a16="http://schemas.microsoft.com/office/drawing/2014/main" id="{101B3BCA-2A80-471A-BCE9-BD2330CD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203098"/>
            <a:ext cx="591845" cy="6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9B130CB-55C5-4CFC-B1D6-E0258ACDF185}"/>
              </a:ext>
            </a:extLst>
          </p:cNvPr>
          <p:cNvSpPr/>
          <p:nvPr/>
        </p:nvSpPr>
        <p:spPr>
          <a:xfrm>
            <a:off x="254149" y="1845631"/>
            <a:ext cx="6189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+mn-lt"/>
              </a:rPr>
              <a:t>Un riferimento condiviso per attribuire i valori di </a:t>
            </a:r>
            <a:r>
              <a:rPr lang="it-IT" sz="1600" b="1" dirty="0" err="1">
                <a:latin typeface="+mn-lt"/>
              </a:rPr>
              <a:t>t</a:t>
            </a:r>
            <a:r>
              <a:rPr lang="it-IT" sz="1600" b="1" baseline="-25000" dirty="0" err="1">
                <a:latin typeface="+mn-lt"/>
              </a:rPr>
              <a:t>α</a:t>
            </a:r>
            <a:r>
              <a:rPr lang="it-IT" sz="1600" b="1" baseline="-25000" dirty="0">
                <a:latin typeface="+mn-lt"/>
              </a:rPr>
              <a:t> ,</a:t>
            </a:r>
          </a:p>
          <a:p>
            <a:r>
              <a:rPr lang="it-IT" sz="1600" dirty="0">
                <a:latin typeface="+mn-lt"/>
              </a:rPr>
              <a:t>in </a:t>
            </a:r>
            <a:r>
              <a:rPr lang="it-IT" sz="1600" b="1" dirty="0">
                <a:latin typeface="+mn-lt"/>
              </a:rPr>
              <a:t>ambito civile</a:t>
            </a:r>
            <a:r>
              <a:rPr lang="it-IT" sz="1600" dirty="0">
                <a:latin typeface="+mn-lt"/>
              </a:rPr>
              <a:t>, è la tabella E5 dell’</a:t>
            </a:r>
            <a:r>
              <a:rPr lang="it-IT" sz="1600" dirty="0" err="1">
                <a:latin typeface="+mn-lt"/>
              </a:rPr>
              <a:t>Eurocodice</a:t>
            </a:r>
            <a:r>
              <a:rPr lang="it-IT" sz="1600" dirty="0">
                <a:latin typeface="+mn-lt"/>
              </a:rPr>
              <a:t> EN 1991 -1-2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3FC160-5514-4541-AECA-5E2647D90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1714480" y="2620476"/>
            <a:ext cx="5214942" cy="283367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90EB171-67A8-490A-8440-B4DE5AB9E768}"/>
              </a:ext>
            </a:extLst>
          </p:cNvPr>
          <p:cNvSpPr/>
          <p:nvPr/>
        </p:nvSpPr>
        <p:spPr>
          <a:xfrm>
            <a:off x="363984" y="6000768"/>
            <a:ext cx="878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>
                <a:latin typeface="+mn-lt"/>
              </a:rPr>
              <a:t>HRR</a:t>
            </a:r>
            <a:r>
              <a:rPr lang="it-IT" sz="1600" b="1" baseline="-25000" dirty="0" err="1">
                <a:latin typeface="+mn-lt"/>
              </a:rPr>
              <a:t>f</a:t>
            </a:r>
            <a:r>
              <a:rPr lang="it-IT" sz="1600" b="1" dirty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massimo tasso di rilascio termico prodotto da 1 m</a:t>
            </a:r>
            <a:r>
              <a:rPr lang="it-IT" sz="1600" baseline="30000" dirty="0">
                <a:latin typeface="+mn-lt"/>
              </a:rPr>
              <a:t>2</a:t>
            </a:r>
            <a:r>
              <a:rPr lang="it-IT" sz="1600" dirty="0">
                <a:latin typeface="+mn-lt"/>
              </a:rPr>
              <a:t> di incendio nel caso di combustione controllata dal combustibile</a:t>
            </a:r>
          </a:p>
        </p:txBody>
      </p:sp>
      <p:pic>
        <p:nvPicPr>
          <p:cNvPr id="6" name="Picture 3" descr="C:\Users\vvflferraiuolo\Desktop\Immagine3.png">
            <a:extLst>
              <a:ext uri="{FF2B5EF4-FFF2-40B4-BE49-F238E27FC236}">
                <a16:creationId xmlns:a16="http://schemas.microsoft.com/office/drawing/2014/main" id="{F81A5987-641B-4D3E-A720-7AF7EEBF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825" y="1197350"/>
            <a:ext cx="2419927" cy="1149815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CE5F417-9043-495A-A887-E23568407DF1}"/>
              </a:ext>
            </a:extLst>
          </p:cNvPr>
          <p:cNvSpPr/>
          <p:nvPr/>
        </p:nvSpPr>
        <p:spPr>
          <a:xfrm>
            <a:off x="94248" y="1296833"/>
            <a:ext cx="634968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δα: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velocità caratteristica prevalente di crescita dell’incendio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3825" y="1204397"/>
            <a:ext cx="8963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it-IT" i="1">
                <a:latin typeface="+mn-lt"/>
              </a:rPr>
              <a:t>Il valore di </a:t>
            </a:r>
            <a:r>
              <a:rPr lang="it-IT" altLang="it-IT" b="1" i="1">
                <a:solidFill>
                  <a:srgbClr val="FF0000"/>
                </a:solidFill>
                <a:latin typeface="+mn-lt"/>
              </a:rPr>
              <a:t>R</a:t>
            </a:r>
            <a:r>
              <a:rPr lang="it-IT" altLang="it-IT" b="1" i="1" baseline="-25000">
                <a:solidFill>
                  <a:srgbClr val="FF0000"/>
                </a:solidFill>
                <a:latin typeface="+mn-lt"/>
              </a:rPr>
              <a:t>vita</a:t>
            </a:r>
            <a:r>
              <a:rPr lang="it-IT" altLang="it-IT" i="1" baseline="-25000">
                <a:latin typeface="+mn-lt"/>
              </a:rPr>
              <a:t> </a:t>
            </a:r>
            <a:r>
              <a:rPr lang="it-IT" altLang="it-IT" i="1">
                <a:latin typeface="+mn-lt"/>
              </a:rPr>
              <a:t>è determinato come combinazione di </a:t>
            </a:r>
            <a:r>
              <a:rPr lang="it-IT" altLang="zh-CN" b="1" i="1">
                <a:solidFill>
                  <a:srgbClr val="FF0000"/>
                </a:solidFill>
                <a:latin typeface="+mn-lt"/>
              </a:rPr>
              <a:t>δ</a:t>
            </a:r>
            <a:r>
              <a:rPr lang="it-IT" altLang="zh-CN" b="1" i="1" baseline="-25000">
                <a:solidFill>
                  <a:srgbClr val="FF0000"/>
                </a:solidFill>
                <a:latin typeface="+mn-lt"/>
              </a:rPr>
              <a:t>occ</a:t>
            </a:r>
            <a:r>
              <a:rPr lang="it-IT" altLang="zh-CN" i="1">
                <a:latin typeface="+mn-lt"/>
              </a:rPr>
              <a:t> e </a:t>
            </a:r>
            <a:r>
              <a:rPr lang="it-IT" altLang="zh-CN" b="1" i="1">
                <a:solidFill>
                  <a:srgbClr val="FF0000"/>
                </a:solidFill>
                <a:latin typeface="+mn-lt"/>
              </a:rPr>
              <a:t>δ</a:t>
            </a:r>
            <a:r>
              <a:rPr lang="it-IT" altLang="zh-CN" b="1" i="1" baseline="-25000">
                <a:solidFill>
                  <a:srgbClr val="FF0000"/>
                </a:solidFill>
                <a:latin typeface="+mn-lt"/>
              </a:rPr>
              <a:t>α </a:t>
            </a:r>
            <a:r>
              <a:rPr lang="it-IT" altLang="zh-CN" i="1">
                <a:latin typeface="+mn-lt"/>
              </a:rPr>
              <a:t>(Tabella G.3-3)</a:t>
            </a:r>
            <a:endParaRPr lang="it-IT" altLang="zh-CN" i="1" baseline="-25000">
              <a:latin typeface="+mn-lt"/>
            </a:endParaRPr>
          </a:p>
        </p:txBody>
      </p:sp>
      <p:pic>
        <p:nvPicPr>
          <p:cNvPr id="3" name="Immag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782763"/>
            <a:ext cx="8301038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8362EDBBFFB44AA16D56F2B1A24414" ma:contentTypeVersion="4" ma:contentTypeDescription="Creare un nuovo documento." ma:contentTypeScope="" ma:versionID="eb06112b9a1ddf9b6bda0d9f5ab1e68f">
  <xsd:schema xmlns:xsd="http://www.w3.org/2001/XMLSchema" xmlns:xs="http://www.w3.org/2001/XMLSchema" xmlns:p="http://schemas.microsoft.com/office/2006/metadata/properties" xmlns:ns2="a16c1c9f-449b-4f38-bf23-e640e224e6e3" xmlns:ns3="9d83390d-bbed-4b9b-9e7f-b6589f482214" targetNamespace="http://schemas.microsoft.com/office/2006/metadata/properties" ma:root="true" ma:fieldsID="122aa486300cdf1008be037f36156c55" ns2:_="" ns3:_="">
    <xsd:import namespace="a16c1c9f-449b-4f38-bf23-e640e224e6e3"/>
    <xsd:import namespace="9d83390d-bbed-4b9b-9e7f-b6589f482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c1c9f-449b-4f38-bf23-e640e224e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3390d-bbed-4b9b-9e7f-b6589f482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D29DF1-3133-40C2-9784-09BA7A121A0B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9d83390d-bbed-4b9b-9e7f-b6589f482214"/>
    <ds:schemaRef ds:uri="a16c1c9f-449b-4f38-bf23-e640e224e6e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77CABC6-7B71-4911-9DF9-AA306E358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c1c9f-449b-4f38-bf23-e640e224e6e3"/>
    <ds:schemaRef ds:uri="9d83390d-bbed-4b9b-9e7f-b6589f482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8A3163-878B-498A-92ED-53D947C5F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</TotalTime>
  <Words>1225</Words>
  <Application>Microsoft Office PowerPoint</Application>
  <PresentationFormat>Presentazione su schermo (4:3)</PresentationFormat>
  <Paragraphs>120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Tema1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Ferraiuolo</dc:creator>
  <cp:lastModifiedBy>Patrizia Morana</cp:lastModifiedBy>
  <cp:revision>66</cp:revision>
  <dcterms:created xsi:type="dcterms:W3CDTF">2020-10-04T08:44:24Z</dcterms:created>
  <dcterms:modified xsi:type="dcterms:W3CDTF">2021-04-02T08:28:08Z</dcterms:modified>
</cp:coreProperties>
</file>