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59" r:id="rId5"/>
  </p:sldMasterIdLst>
  <p:notesMasterIdLst>
    <p:notesMasterId r:id="rId32"/>
  </p:notesMasterIdLst>
  <p:sldIdLst>
    <p:sldId id="412" r:id="rId6"/>
    <p:sldId id="431" r:id="rId7"/>
    <p:sldId id="432" r:id="rId8"/>
    <p:sldId id="459" r:id="rId9"/>
    <p:sldId id="433" r:id="rId10"/>
    <p:sldId id="458" r:id="rId11"/>
    <p:sldId id="434" r:id="rId12"/>
    <p:sldId id="435" r:id="rId13"/>
    <p:sldId id="436" r:id="rId14"/>
    <p:sldId id="437" r:id="rId15"/>
    <p:sldId id="440" r:id="rId16"/>
    <p:sldId id="438" r:id="rId17"/>
    <p:sldId id="439" r:id="rId18"/>
    <p:sldId id="444" r:id="rId19"/>
    <p:sldId id="445" r:id="rId20"/>
    <p:sldId id="446" r:id="rId21"/>
    <p:sldId id="447" r:id="rId22"/>
    <p:sldId id="448" r:id="rId23"/>
    <p:sldId id="449" r:id="rId24"/>
    <p:sldId id="450" r:id="rId25"/>
    <p:sldId id="451" r:id="rId26"/>
    <p:sldId id="455" r:id="rId27"/>
    <p:sldId id="453" r:id="rId28"/>
    <p:sldId id="454" r:id="rId29"/>
    <p:sldId id="457" r:id="rId30"/>
    <p:sldId id="314" r:id="rId31"/>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F25"/>
    <a:srgbClr val="C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3" autoAdjust="0"/>
    <p:restoredTop sz="94660"/>
  </p:normalViewPr>
  <p:slideViewPr>
    <p:cSldViewPr snapToGrid="0" snapToObjects="1">
      <p:cViewPr varScale="1">
        <p:scale>
          <a:sx n="108" d="100"/>
          <a:sy n="108" d="100"/>
        </p:scale>
        <p:origin x="157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50FA87-94AB-4445-BC7A-B40A788360A7}" type="datetimeFigureOut">
              <a:rPr lang="it-IT"/>
              <a:pPr>
                <a:defRPr/>
              </a:pPr>
              <a:t>02/04/2021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E08E1C-EDED-4F1B-A6EE-0FA6A92329A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8"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CB83060F-1C8F-45E0-9B76-997D9A514990}" type="datetimeFigureOut">
              <a:rPr lang="it-IT" smtClean="0"/>
              <a:pPr>
                <a:defRPr/>
              </a:pPr>
              <a:t>02/04/2021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9C72EAD-424A-496C-8BEB-229897E9BDCC}" type="slidenum">
              <a:rPr lang="it-IT" smtClean="0"/>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a:prstGeom prst="rect">
            <a:avLst/>
          </a:prstGeo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10869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a:prstGeom prst="rect">
            <a:avLst/>
          </a:prstGeo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385002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628650" y="1825625"/>
            <a:ext cx="7886700" cy="4351338"/>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62031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762625" cy="5811838"/>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389693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D953E9D-F91A-400C-B7DF-856753450584}" type="datetimeFigureOut">
              <a:rPr lang="it-IT" smtClean="0"/>
              <a:pPr>
                <a:defRPr/>
              </a:pPr>
              <a:t>02/04/2021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C84D925-672D-41D2-A5EE-4757D1765094}"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132887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628650" y="1825625"/>
            <a:ext cx="788670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337573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a:prstGeom prst="rect">
            <a:avLst/>
          </a:prstGeo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5" name="Segnaposto piè di pagina 4"/>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6" name="Segnaposto numero diapositiva 5"/>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393430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6715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825625"/>
            <a:ext cx="386715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6" name="Segnaposto piè di pagina 5"/>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7" name="Segnaposto numero diapositiva 6"/>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370706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a:prstGeom prst="rect">
            <a:avLst/>
          </a:prstGeo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8" name="Segnaposto piè di pagina 7"/>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9" name="Segnaposto numero diapositiva 8"/>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271156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5"/>
            <a:ext cx="7886700" cy="1325563"/>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4" name="Segnaposto piè di pagina 3"/>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5" name="Segnaposto numero diapositiva 4"/>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336166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28650" y="6356350"/>
            <a:ext cx="2057400" cy="365125"/>
          </a:xfrm>
          <a:prstGeom prst="rect">
            <a:avLst/>
          </a:prstGeom>
        </p:spPr>
        <p:txBody>
          <a:bodyPr/>
          <a:lstStyle>
            <a:lvl1pPr>
              <a:defRPr>
                <a:latin typeface="Century Gothic" pitchFamily="34" charset="0"/>
              </a:defRPr>
            </a:lvl1pPr>
          </a:lstStyle>
          <a:p>
            <a:fld id="{485E0C9E-BFCF-4106-BF1F-9EBF4E59A085}" type="datetimeFigureOut">
              <a:rPr lang="it-IT" smtClean="0"/>
              <a:pPr/>
              <a:t>02/04/2021</a:t>
            </a:fld>
            <a:endParaRPr lang="it-IT" dirty="0"/>
          </a:p>
        </p:txBody>
      </p:sp>
      <p:sp>
        <p:nvSpPr>
          <p:cNvPr id="3" name="Segnaposto piè di pagina 2"/>
          <p:cNvSpPr>
            <a:spLocks noGrp="1"/>
          </p:cNvSpPr>
          <p:nvPr>
            <p:ph type="ftr" sz="quarter" idx="11"/>
          </p:nvPr>
        </p:nvSpPr>
        <p:spPr>
          <a:xfrm>
            <a:off x="3028950" y="6356350"/>
            <a:ext cx="3086100" cy="365125"/>
          </a:xfrm>
          <a:prstGeom prst="rect">
            <a:avLst/>
          </a:prstGeom>
        </p:spPr>
        <p:txBody>
          <a:bodyPr/>
          <a:lstStyle>
            <a:lvl1pPr>
              <a:defRPr>
                <a:latin typeface="Century Gothic" pitchFamily="34" charset="0"/>
              </a:defRPr>
            </a:lvl1pPr>
          </a:lstStyle>
          <a:p>
            <a:endParaRPr lang="it-IT" dirty="0"/>
          </a:p>
        </p:txBody>
      </p:sp>
      <p:sp>
        <p:nvSpPr>
          <p:cNvPr id="4" name="Segnaposto numero diapositiva 3"/>
          <p:cNvSpPr>
            <a:spLocks noGrp="1"/>
          </p:cNvSpPr>
          <p:nvPr>
            <p:ph type="sldNum" sz="quarter" idx="12"/>
          </p:nvPr>
        </p:nvSpPr>
        <p:spPr>
          <a:xfrm>
            <a:off x="6457950" y="6356350"/>
            <a:ext cx="2057400" cy="365125"/>
          </a:xfrm>
          <a:prstGeom prst="rect">
            <a:avLst/>
          </a:prstGeom>
        </p:spPr>
        <p:txBody>
          <a:bodyPr/>
          <a:lstStyle>
            <a:lvl1pPr>
              <a:defRPr>
                <a:latin typeface="Century Gothic" pitchFamily="34" charset="0"/>
              </a:defRPr>
            </a:lvl1pPr>
          </a:lstStyle>
          <a:p>
            <a:fld id="{B804A10C-9132-417F-B89B-7078D19E7B8A}" type="slidenum">
              <a:rPr lang="it-IT" smtClean="0"/>
              <a:pPr/>
              <a:t>‹N›</a:t>
            </a:fld>
            <a:endParaRPr lang="it-IT" dirty="0"/>
          </a:p>
        </p:txBody>
      </p:sp>
    </p:spTree>
    <p:extLst>
      <p:ext uri="{BB962C8B-B14F-4D97-AF65-F5344CB8AC3E}">
        <p14:creationId xmlns:p14="http://schemas.microsoft.com/office/powerpoint/2010/main" val="113169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BC29EF-E75C-421C-8FB0-B8E82F4F670C}" type="datetimeFigureOut">
              <a:rPr lang="it-IT" smtClean="0"/>
              <a:pPr>
                <a:defRPr/>
              </a:pPr>
              <a:t>02/04/2021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F2ED0E-4008-40C6-B02D-A6EF235937C1}"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7670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ntestazione completa.png"/>
          <p:cNvPicPr>
            <a:picLocks noChangeAspect="1"/>
          </p:cNvPicPr>
          <p:nvPr/>
        </p:nvPicPr>
        <p:blipFill>
          <a:blip r:embed="rId2"/>
          <a:srcRect/>
          <a:stretch>
            <a:fillRect/>
          </a:stretch>
        </p:blipFill>
        <p:spPr bwMode="auto">
          <a:xfrm>
            <a:off x="1720850" y="0"/>
            <a:ext cx="5732463" cy="969963"/>
          </a:xfrm>
          <a:prstGeom prst="rect">
            <a:avLst/>
          </a:prstGeom>
          <a:noFill/>
          <a:ln w="9525">
            <a:noFill/>
            <a:miter lim="800000"/>
            <a:headEnd/>
            <a:tailEnd/>
          </a:ln>
        </p:spPr>
      </p:pic>
      <p:pic>
        <p:nvPicPr>
          <p:cNvPr id="5" name="Immagine 3" descr="Word Art-3.png"/>
          <p:cNvPicPr>
            <a:picLocks noChangeAspect="1"/>
          </p:cNvPicPr>
          <p:nvPr/>
        </p:nvPicPr>
        <p:blipFill>
          <a:blip r:embed="rId3"/>
          <a:srcRect/>
          <a:stretch>
            <a:fillRect/>
          </a:stretch>
        </p:blipFill>
        <p:spPr bwMode="auto">
          <a:xfrm>
            <a:off x="722657" y="1360902"/>
            <a:ext cx="7728847" cy="5140325"/>
          </a:xfrm>
          <a:prstGeom prst="rect">
            <a:avLst/>
          </a:prstGeom>
          <a:noFill/>
          <a:ln w="9525">
            <a:noFill/>
            <a:miter lim="800000"/>
            <a:headEnd/>
            <a:tailEnd/>
          </a:ln>
        </p:spPr>
      </p:pic>
      <p:sp>
        <p:nvSpPr>
          <p:cNvPr id="6" name="Rettangolo 5"/>
          <p:cNvSpPr/>
          <p:nvPr/>
        </p:nvSpPr>
        <p:spPr>
          <a:xfrm>
            <a:off x="407326" y="1233051"/>
            <a:ext cx="8313493" cy="523220"/>
          </a:xfrm>
          <a:prstGeom prst="rect">
            <a:avLst/>
          </a:prstGeom>
          <a:noFill/>
        </p:spPr>
        <p:txBody>
          <a:bodyPr wrap="none">
            <a:spAutoFit/>
          </a:bodyPr>
          <a:lstStyle/>
          <a:p>
            <a:pPr algn="ctr" fontAlgn="auto">
              <a:spcBef>
                <a:spcPts val="0"/>
              </a:spcBef>
              <a:spcAft>
                <a:spcPts val="0"/>
              </a:spcAft>
              <a:defRPr/>
            </a:pPr>
            <a:r>
              <a:rPr lang="it-IT" sz="2800" b="1" dirty="0">
                <a:ln w="24500" cmpd="dbl">
                  <a:solidFill>
                    <a:srgbClr val="C0504D">
                      <a:shade val="85000"/>
                      <a:satMod val="155000"/>
                    </a:srgbClr>
                  </a:solidFill>
                  <a:prstDash val="solid"/>
                  <a:miter lim="800000"/>
                </a:ln>
                <a:solidFill>
                  <a:prstClr val="black">
                    <a:lumMod val="85000"/>
                    <a:lumOff val="15000"/>
                  </a:prstClr>
                </a:solidFill>
                <a:effectLst>
                  <a:outerShdw blurRad="38100" dist="38100" dir="7020000" algn="tl">
                    <a:srgbClr val="000000">
                      <a:alpha val="35000"/>
                    </a:srgbClr>
                  </a:outerShdw>
                </a:effectLst>
                <a:latin typeface="Century Gothic" pitchFamily="34" charset="0"/>
                <a:cs typeface="Arial" panose="020B0604020202020204" pitchFamily="34" charset="0"/>
              </a:rPr>
              <a:t>DM 18/10/2019: codice di prevenzione incendi</a:t>
            </a:r>
          </a:p>
        </p:txBody>
      </p:sp>
      <p:sp>
        <p:nvSpPr>
          <p:cNvPr id="7" name="WordArt 11"/>
          <p:cNvSpPr>
            <a:spLocks noChangeArrowheads="1" noChangeShapeType="1" noTextEdit="1"/>
          </p:cNvSpPr>
          <p:nvPr/>
        </p:nvSpPr>
        <p:spPr bwMode="auto">
          <a:xfrm>
            <a:off x="104775" y="2276475"/>
            <a:ext cx="8943975" cy="2590800"/>
          </a:xfrm>
          <a:prstGeom prst="rect">
            <a:avLst/>
          </a:prstGeom>
        </p:spPr>
        <p:txBody>
          <a:bodyPr wrap="none" fromWordArt="1">
            <a:prstTxWarp prst="textPlain">
              <a:avLst>
                <a:gd name="adj" fmla="val 50000"/>
              </a:avLst>
            </a:prstTxWarp>
          </a:bodyPr>
          <a:lstStyle/>
          <a:p>
            <a:pPr algn="ctr"/>
            <a:r>
              <a:rPr lang="it-IT" sz="3200" b="1" kern="10" dirty="0">
                <a:ln w="24500" cmpd="dbl">
                  <a:solidFill>
                    <a:srgbClr val="D02E29"/>
                  </a:solidFill>
                  <a:miter lim="800000"/>
                  <a:headEnd/>
                  <a:tailEnd/>
                </a:ln>
                <a:solidFill>
                  <a:srgbClr val="262626"/>
                </a:solidFill>
                <a:effectLst>
                  <a:outerShdw dist="38100" dir="7020011" algn="tl" rotWithShape="0">
                    <a:srgbClr val="000000">
                      <a:alpha val="34998"/>
                    </a:srgbClr>
                  </a:outerShdw>
                </a:effectLst>
                <a:latin typeface="Century Gothic" pitchFamily="34" charset="0"/>
                <a:ea typeface="+mn-lt"/>
                <a:cs typeface="+mn-lt"/>
              </a:rPr>
              <a:t>SEZIONE G - Generalità</a:t>
            </a:r>
          </a:p>
          <a:p>
            <a:pPr algn="ctr"/>
            <a:r>
              <a:rPr lang="it-IT" sz="3200" b="1" kern="10" dirty="0">
                <a:ln w="24500" cmpd="dbl">
                  <a:solidFill>
                    <a:srgbClr val="D02E29"/>
                  </a:solidFill>
                  <a:miter lim="800000"/>
                  <a:headEnd/>
                  <a:tailEnd/>
                </a:ln>
                <a:solidFill>
                  <a:srgbClr val="262626"/>
                </a:solidFill>
                <a:effectLst>
                  <a:outerShdw dist="38100" dir="7020011" algn="tl" rotWithShape="0">
                    <a:srgbClr val="000000">
                      <a:alpha val="34998"/>
                    </a:srgbClr>
                  </a:outerShdw>
                </a:effectLst>
                <a:latin typeface="Century Gothic" pitchFamily="34" charset="0"/>
                <a:ea typeface="+mn-lt"/>
                <a:cs typeface="+mn-lt"/>
              </a:rPr>
              <a:t>Capitolo G.2</a:t>
            </a:r>
          </a:p>
          <a:p>
            <a:pPr algn="ctr"/>
            <a:r>
              <a:rPr lang="it-IT" sz="3200" b="1" kern="10" dirty="0">
                <a:ln w="24500" cmpd="dbl">
                  <a:solidFill>
                    <a:srgbClr val="D02E29"/>
                  </a:solidFill>
                  <a:miter lim="800000"/>
                  <a:headEnd/>
                  <a:tailEnd/>
                </a:ln>
                <a:solidFill>
                  <a:srgbClr val="262626"/>
                </a:solidFill>
                <a:effectLst>
                  <a:outerShdw dist="38100" dir="7020011" algn="tl" rotWithShape="0">
                    <a:srgbClr val="000000">
                      <a:alpha val="34998"/>
                    </a:srgbClr>
                  </a:outerShdw>
                </a:effectLst>
                <a:latin typeface="Century Gothic" pitchFamily="34" charset="0"/>
                <a:ea typeface="+mn-lt"/>
                <a:cs typeface="+mn-lt"/>
              </a:rPr>
              <a:t>Progettazione per la sicurezza antincendio</a:t>
            </a:r>
          </a:p>
        </p:txBody>
      </p:sp>
    </p:spTree>
    <p:extLst>
      <p:ext uri="{BB962C8B-B14F-4D97-AF65-F5344CB8AC3E}">
        <p14:creationId xmlns:p14="http://schemas.microsoft.com/office/powerpoint/2010/main" val="60848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noChangeArrowheads="1"/>
          </p:cNvPicPr>
          <p:nvPr/>
        </p:nvPicPr>
        <p:blipFill>
          <a:blip r:embed="rId2"/>
          <a:srcRect t="29932"/>
          <a:stretch>
            <a:fillRect/>
          </a:stretch>
        </p:blipFill>
        <p:spPr bwMode="auto">
          <a:xfrm>
            <a:off x="0" y="1527175"/>
            <a:ext cx="9144000" cy="4419600"/>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DA0D216E-E0E9-4297-B934-82D330C19A24}"/>
              </a:ext>
            </a:extLst>
          </p:cNvPr>
          <p:cNvSpPr txBox="1"/>
          <p:nvPr/>
        </p:nvSpPr>
        <p:spPr>
          <a:xfrm>
            <a:off x="2578370" y="1188621"/>
            <a:ext cx="3194000" cy="338554"/>
          </a:xfrm>
          <a:prstGeom prst="rect">
            <a:avLst/>
          </a:prstGeom>
          <a:noFill/>
          <a:ln>
            <a:solidFill>
              <a:schemeClr val="accent1">
                <a:lumMod val="60000"/>
                <a:lumOff val="40000"/>
              </a:schemeClr>
            </a:solidFill>
          </a:ln>
        </p:spPr>
        <p:txBody>
          <a:bodyPr wrap="square" rtlCol="0">
            <a:spAutoFit/>
          </a:bodyPr>
          <a:lstStyle/>
          <a:p>
            <a:r>
              <a:rPr lang="it-IT" sz="1600" dirty="0">
                <a:highlight>
                  <a:srgbClr val="FFFF00"/>
                </a:highlight>
                <a:latin typeface="Century Gothic" pitchFamily="34" charset="0"/>
              </a:rPr>
              <a:t>G.2.6 – Metodologia generale</a:t>
            </a:r>
          </a:p>
        </p:txBody>
      </p:sp>
      <p:sp>
        <p:nvSpPr>
          <p:cNvPr id="4" name="Rettangolo 3">
            <a:extLst>
              <a:ext uri="{FF2B5EF4-FFF2-40B4-BE49-F238E27FC236}">
                <a16:creationId xmlns:a16="http://schemas.microsoft.com/office/drawing/2014/main" id="{45B18153-09FC-4ECF-AB11-E0BBA2AFB546}"/>
              </a:ext>
            </a:extLst>
          </p:cNvPr>
          <p:cNvSpPr/>
          <p:nvPr/>
        </p:nvSpPr>
        <p:spPr>
          <a:xfrm rot="5400000">
            <a:off x="6536034" y="4762501"/>
            <a:ext cx="923330" cy="2819399"/>
          </a:xfrm>
          <a:prstGeom prst="rect">
            <a:avLst/>
          </a:prstGeom>
          <a:noFill/>
        </p:spPr>
        <p:txBody>
          <a:bodyPr vert="vert27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it-IT" sz="1600" b="1" dirty="0">
                <a:ln/>
                <a:solidFill>
                  <a:schemeClr val="accent3">
                    <a:lumMod val="75000"/>
                  </a:schemeClr>
                </a:solidFill>
                <a:latin typeface="Arial" panose="020B0604020202020204" pitchFamily="34" charset="0"/>
                <a:cs typeface="Arial" panose="020B0604020202020204" pitchFamily="34" charset="0"/>
              </a:rPr>
              <a:t>Se  risultato non compatibile </a:t>
            </a:r>
            <a:r>
              <a:rPr lang="it-IT" sz="1600" b="1" dirty="0">
                <a:ln/>
                <a:solidFill>
                  <a:schemeClr val="accent3">
                    <a:lumMod val="75000"/>
                    <a:alpha val="78000"/>
                  </a:schemeClr>
                </a:solidFill>
                <a:latin typeface="Arial" panose="020B0604020202020204" pitchFamily="34" charset="0"/>
                <a:cs typeface="Arial" panose="020B0604020202020204" pitchFamily="34" charset="0"/>
              </a:rPr>
              <a:t>con</a:t>
            </a:r>
            <a:r>
              <a:rPr lang="it-IT" sz="1600" b="1" dirty="0">
                <a:ln/>
                <a:solidFill>
                  <a:schemeClr val="accent3">
                    <a:lumMod val="75000"/>
                  </a:schemeClr>
                </a:solidFill>
                <a:latin typeface="Arial" panose="020B0604020202020204" pitchFamily="34" charset="0"/>
                <a:cs typeface="Arial" panose="020B0604020202020204" pitchFamily="34" charset="0"/>
              </a:rPr>
              <a:t> scopo progettazione</a:t>
            </a:r>
          </a:p>
        </p:txBody>
      </p:sp>
      <p:cxnSp>
        <p:nvCxnSpPr>
          <p:cNvPr id="5" name="Connettore 1 12">
            <a:extLst>
              <a:ext uri="{FF2B5EF4-FFF2-40B4-BE49-F238E27FC236}">
                <a16:creationId xmlns:a16="http://schemas.microsoft.com/office/drawing/2014/main" id="{60016FAE-7DBE-48FB-89D7-449B7A6D22EF}"/>
              </a:ext>
            </a:extLst>
          </p:cNvPr>
          <p:cNvCxnSpPr/>
          <p:nvPr/>
        </p:nvCxnSpPr>
        <p:spPr>
          <a:xfrm>
            <a:off x="8356600" y="3416300"/>
            <a:ext cx="0" cy="2225675"/>
          </a:xfrm>
          <a:prstGeom prst="line">
            <a:avLst/>
          </a:prstGeom>
          <a:noFill/>
          <a:ln w="47625" cap="flat" cmpd="sng" algn="ctr">
            <a:solidFill>
              <a:srgbClr val="9BBB59">
                <a:lumMod val="60000"/>
                <a:lumOff val="40000"/>
              </a:srgbClr>
            </a:solidFill>
            <a:prstDash val="sysDash"/>
          </a:ln>
          <a:effectLst>
            <a:outerShdw blurRad="40000" dist="20000" dir="5400000" rotWithShape="0">
              <a:srgbClr val="000000">
                <a:alpha val="38000"/>
              </a:srgbClr>
            </a:outerShdw>
          </a:effectLst>
        </p:spPr>
      </p:cxnSp>
      <p:cxnSp>
        <p:nvCxnSpPr>
          <p:cNvPr id="6" name="Connettore 1 14">
            <a:extLst>
              <a:ext uri="{FF2B5EF4-FFF2-40B4-BE49-F238E27FC236}">
                <a16:creationId xmlns:a16="http://schemas.microsoft.com/office/drawing/2014/main" id="{DA30EE5A-9513-4FB7-B7AD-C68FF15DF62A}"/>
              </a:ext>
            </a:extLst>
          </p:cNvPr>
          <p:cNvCxnSpPr/>
          <p:nvPr/>
        </p:nvCxnSpPr>
        <p:spPr>
          <a:xfrm flipH="1">
            <a:off x="5676900" y="5641975"/>
            <a:ext cx="2679700" cy="0"/>
          </a:xfrm>
          <a:prstGeom prst="line">
            <a:avLst/>
          </a:prstGeom>
          <a:noFill/>
          <a:ln w="47625" cap="flat" cmpd="sng" algn="ctr">
            <a:solidFill>
              <a:srgbClr val="9BBB59">
                <a:lumMod val="60000"/>
                <a:lumOff val="40000"/>
              </a:srgbClr>
            </a:solidFill>
            <a:prstDash val="sysDash"/>
          </a:ln>
          <a:effectLst>
            <a:outerShdw blurRad="40000" dist="20000" dir="5400000" rotWithShape="0">
              <a:srgbClr val="000000">
                <a:alpha val="38000"/>
              </a:srgbClr>
            </a:outerShdw>
          </a:effectLst>
        </p:spPr>
      </p:cxnSp>
      <p:cxnSp>
        <p:nvCxnSpPr>
          <p:cNvPr id="7" name="Connettore 2 6">
            <a:extLst>
              <a:ext uri="{FF2B5EF4-FFF2-40B4-BE49-F238E27FC236}">
                <a16:creationId xmlns:a16="http://schemas.microsoft.com/office/drawing/2014/main" id="{D558D484-F9AE-426A-AFA2-B7849F381935}"/>
              </a:ext>
            </a:extLst>
          </p:cNvPr>
          <p:cNvCxnSpPr/>
          <p:nvPr/>
        </p:nvCxnSpPr>
        <p:spPr>
          <a:xfrm flipH="1" flipV="1">
            <a:off x="5651500" y="2946400"/>
            <a:ext cx="25400" cy="2695575"/>
          </a:xfrm>
          <a:prstGeom prst="straightConnector1">
            <a:avLst/>
          </a:prstGeom>
          <a:noFill/>
          <a:ln w="47625" cap="flat" cmpd="sng" algn="ctr">
            <a:solidFill>
              <a:srgbClr val="9BBB59">
                <a:lumMod val="60000"/>
                <a:lumOff val="40000"/>
              </a:srgbClr>
            </a:solidFill>
            <a:prstDash val="sysDash"/>
            <a:tailEnd type="triangle"/>
          </a:ln>
          <a:effectLst>
            <a:outerShdw blurRad="40000" dist="20000" dir="5400000" rotWithShape="0">
              <a:srgbClr val="000000">
                <a:alpha val="38000"/>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ttangolo 101">
            <a:extLst>
              <a:ext uri="{FF2B5EF4-FFF2-40B4-BE49-F238E27FC236}">
                <a16:creationId xmlns:a16="http://schemas.microsoft.com/office/drawing/2014/main" id="{11A2F24A-18AF-41D3-BFF8-B685B39388F3}"/>
              </a:ext>
            </a:extLst>
          </p:cNvPr>
          <p:cNvSpPr/>
          <p:nvPr/>
        </p:nvSpPr>
        <p:spPr>
          <a:xfrm>
            <a:off x="1411550" y="2602852"/>
            <a:ext cx="1404674" cy="2248689"/>
          </a:xfrm>
          <a:prstGeom prst="rect">
            <a:avLst/>
          </a:prstGeom>
          <a:solidFill>
            <a:schemeClr val="accent2">
              <a:lumMod val="20000"/>
              <a:lumOff val="80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ext Box 38"/>
          <p:cNvSpPr txBox="1">
            <a:spLocks noChangeArrowheads="1"/>
          </p:cNvSpPr>
          <p:nvPr/>
        </p:nvSpPr>
        <p:spPr bwMode="auto">
          <a:xfrm>
            <a:off x="7989888" y="2724150"/>
            <a:ext cx="1096962" cy="466725"/>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Soluzioni alternative</a:t>
            </a:r>
            <a:endParaRPr lang="it-IT" altLang="it-IT" sz="1200" b="1" baseline="-25000">
              <a:solidFill>
                <a:srgbClr val="FF0000"/>
              </a:solidFill>
              <a:latin typeface="+mj-lt"/>
            </a:endParaRPr>
          </a:p>
        </p:txBody>
      </p:sp>
      <p:sp>
        <p:nvSpPr>
          <p:cNvPr id="3" name="Rectangle 122"/>
          <p:cNvSpPr>
            <a:spLocks noChangeArrowheads="1"/>
          </p:cNvSpPr>
          <p:nvPr/>
        </p:nvSpPr>
        <p:spPr bwMode="auto">
          <a:xfrm>
            <a:off x="3051735" y="1078653"/>
            <a:ext cx="2699778" cy="369332"/>
          </a:xfrm>
          <a:prstGeom prst="rect">
            <a:avLst/>
          </a:prstGeom>
          <a:noFill/>
          <a:ln w="9525">
            <a:solidFill>
              <a:schemeClr val="bg1">
                <a:lumMod val="65000"/>
              </a:schemeClr>
            </a:solidFill>
            <a:miter lim="800000"/>
            <a:headEnd/>
            <a:tailEnd/>
          </a:ln>
        </p:spPr>
        <p:txBody>
          <a:bodyPr wrap="none" anchor="ctr">
            <a:spAutoFit/>
          </a:bodyPr>
          <a:lstStyle/>
          <a:p>
            <a:pPr algn="ctr" defTabSz="914400" eaLnBrk="1" hangingPunct="1"/>
            <a:r>
              <a:rPr lang="it-IT" altLang="it-IT" b="1">
                <a:solidFill>
                  <a:srgbClr val="C00000"/>
                </a:solidFill>
                <a:latin typeface="+mj-lt"/>
              </a:rPr>
              <a:t>Metodologia generale</a:t>
            </a:r>
          </a:p>
        </p:txBody>
      </p:sp>
      <p:grpSp>
        <p:nvGrpSpPr>
          <p:cNvPr id="5" name="Gruppo 1"/>
          <p:cNvGrpSpPr>
            <a:grpSpLocks/>
          </p:cNvGrpSpPr>
          <p:nvPr/>
        </p:nvGrpSpPr>
        <p:grpSpPr bwMode="auto">
          <a:xfrm>
            <a:off x="57150" y="681038"/>
            <a:ext cx="8866188" cy="4713287"/>
            <a:chOff x="49213" y="708027"/>
            <a:chExt cx="8866187" cy="4714873"/>
          </a:xfrm>
        </p:grpSpPr>
        <p:sp>
          <p:nvSpPr>
            <p:cNvPr id="6" name="Text Box 17"/>
            <p:cNvSpPr txBox="1">
              <a:spLocks noChangeArrowheads="1"/>
            </p:cNvSpPr>
            <p:nvPr/>
          </p:nvSpPr>
          <p:spPr bwMode="auto">
            <a:xfrm>
              <a:off x="2922588" y="3327400"/>
              <a:ext cx="795337" cy="1108369"/>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Profili di rischio</a:t>
              </a:r>
            </a:p>
            <a:p>
              <a:pPr defTabSz="914400" eaLnBrk="1" hangingPunct="1">
                <a:spcBef>
                  <a:spcPct val="50000"/>
                </a:spcBef>
              </a:pPr>
              <a:r>
                <a:rPr lang="it-IT" altLang="it-IT" sz="1200">
                  <a:latin typeface="+mj-lt"/>
                </a:rPr>
                <a:t>R</a:t>
              </a:r>
              <a:r>
                <a:rPr lang="it-IT" altLang="it-IT" sz="1200" baseline="-25000">
                  <a:latin typeface="+mj-lt"/>
                </a:rPr>
                <a:t>vita</a:t>
              </a:r>
              <a:r>
                <a:rPr lang="it-IT" altLang="it-IT" sz="1200">
                  <a:latin typeface="+mj-lt"/>
                </a:rPr>
                <a:t>, R</a:t>
              </a:r>
              <a:r>
                <a:rPr lang="it-IT" altLang="it-IT" sz="1200" baseline="-25000">
                  <a:latin typeface="+mj-lt"/>
                </a:rPr>
                <a:t>beni</a:t>
              </a:r>
              <a:r>
                <a:rPr lang="it-IT" altLang="it-IT" sz="1200">
                  <a:latin typeface="+mj-lt"/>
                </a:rPr>
                <a:t>, R</a:t>
              </a:r>
              <a:r>
                <a:rPr lang="it-IT" altLang="it-IT" sz="1200" baseline="-25000">
                  <a:latin typeface="+mj-lt"/>
                </a:rPr>
                <a:t>ambiente</a:t>
              </a:r>
            </a:p>
          </p:txBody>
        </p:sp>
        <p:sp>
          <p:nvSpPr>
            <p:cNvPr id="7" name="Line 25"/>
            <p:cNvSpPr>
              <a:spLocks noChangeShapeType="1"/>
            </p:cNvSpPr>
            <p:nvPr/>
          </p:nvSpPr>
          <p:spPr bwMode="auto">
            <a:xfrm>
              <a:off x="3717925" y="3956050"/>
              <a:ext cx="206375"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8" name="Text Box 29"/>
            <p:cNvSpPr txBox="1">
              <a:spLocks noChangeArrowheads="1"/>
            </p:cNvSpPr>
            <p:nvPr/>
          </p:nvSpPr>
          <p:spPr bwMode="auto">
            <a:xfrm>
              <a:off x="1514475" y="3643313"/>
              <a:ext cx="1196975" cy="649287"/>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Valutazione del Rischio Incendio</a:t>
              </a:r>
              <a:endParaRPr lang="it-IT" altLang="it-IT" sz="1200" b="1" baseline="-25000">
                <a:solidFill>
                  <a:srgbClr val="FF0000"/>
                </a:solidFill>
                <a:latin typeface="+mj-lt"/>
              </a:endParaRPr>
            </a:p>
          </p:txBody>
        </p:sp>
        <p:sp>
          <p:nvSpPr>
            <p:cNvPr id="9" name="Text Box 33"/>
            <p:cNvSpPr txBox="1">
              <a:spLocks noChangeArrowheads="1"/>
            </p:cNvSpPr>
            <p:nvPr/>
          </p:nvSpPr>
          <p:spPr bwMode="auto">
            <a:xfrm>
              <a:off x="49213" y="3041650"/>
              <a:ext cx="1236662" cy="1838325"/>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Obiettivi della sicurezza antincendio</a:t>
              </a:r>
              <a:endParaRPr lang="it-IT" altLang="it-IT" sz="1200">
                <a:solidFill>
                  <a:srgbClr val="FF0000"/>
                </a:solidFill>
                <a:latin typeface="+mj-lt"/>
              </a:endParaRPr>
            </a:p>
            <a:p>
              <a:pPr defTabSz="914400" eaLnBrk="1" hangingPunct="1">
                <a:spcBef>
                  <a:spcPct val="50000"/>
                </a:spcBef>
                <a:buFontTx/>
                <a:buChar char="•"/>
              </a:pPr>
              <a:r>
                <a:rPr lang="it-IT" altLang="it-IT" sz="1200">
                  <a:latin typeface="+mj-lt"/>
                </a:rPr>
                <a:t>Vita umana</a:t>
              </a:r>
            </a:p>
            <a:p>
              <a:pPr defTabSz="914400" eaLnBrk="1" hangingPunct="1">
                <a:spcBef>
                  <a:spcPct val="50000"/>
                </a:spcBef>
                <a:buFontTx/>
                <a:buChar char="•"/>
              </a:pPr>
              <a:r>
                <a:rPr lang="it-IT" altLang="it-IT" sz="1200">
                  <a:latin typeface="+mj-lt"/>
                </a:rPr>
                <a:t>Incolumità delle persone</a:t>
              </a:r>
            </a:p>
            <a:p>
              <a:pPr defTabSz="914400" eaLnBrk="1" hangingPunct="1">
                <a:spcBef>
                  <a:spcPct val="50000"/>
                </a:spcBef>
                <a:buFontTx/>
                <a:buChar char="•"/>
              </a:pPr>
              <a:r>
                <a:rPr lang="it-IT" altLang="it-IT" sz="1200">
                  <a:latin typeface="+mj-lt"/>
                </a:rPr>
                <a:t>Tutela beni e ambiente</a:t>
              </a:r>
            </a:p>
          </p:txBody>
        </p:sp>
        <p:sp>
          <p:nvSpPr>
            <p:cNvPr id="10" name="Text Box 35"/>
            <p:cNvSpPr txBox="1">
              <a:spLocks noChangeArrowheads="1"/>
            </p:cNvSpPr>
            <p:nvPr/>
          </p:nvSpPr>
          <p:spPr bwMode="auto">
            <a:xfrm>
              <a:off x="3914775" y="2794084"/>
              <a:ext cx="1776413" cy="2493829"/>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Misure antincendio</a:t>
              </a:r>
            </a:p>
            <a:p>
              <a:pPr algn="ctr" defTabSz="914400" eaLnBrk="1" hangingPunct="1">
                <a:spcBef>
                  <a:spcPct val="50000"/>
                </a:spcBef>
              </a:pPr>
              <a:endParaRPr lang="it-IT" altLang="it-IT" sz="800" b="1">
                <a:solidFill>
                  <a:srgbClr val="FF0000"/>
                </a:solidFill>
                <a:latin typeface="+mj-lt"/>
              </a:endParaRPr>
            </a:p>
            <a:p>
              <a:pPr defTabSz="914400" eaLnBrk="1" hangingPunct="1"/>
              <a:r>
                <a:rPr lang="it-IT" altLang="it-IT" sz="1200">
                  <a:latin typeface="+mj-lt"/>
                </a:rPr>
                <a:t>Reazione al fuoco</a:t>
              </a:r>
            </a:p>
            <a:p>
              <a:pPr defTabSz="914400" eaLnBrk="1" hangingPunct="1"/>
              <a:r>
                <a:rPr lang="it-IT" altLang="it-IT" sz="1200">
                  <a:latin typeface="+mj-lt"/>
                </a:rPr>
                <a:t>Resistenza al fuoco</a:t>
              </a:r>
            </a:p>
            <a:p>
              <a:pPr defTabSz="914400" eaLnBrk="1" hangingPunct="1"/>
              <a:r>
                <a:rPr lang="it-IT" altLang="it-IT" sz="1200">
                  <a:latin typeface="+mj-lt"/>
                </a:rPr>
                <a:t>Compartimentazione</a:t>
              </a:r>
            </a:p>
            <a:p>
              <a:pPr defTabSz="914400" eaLnBrk="1" hangingPunct="1"/>
              <a:r>
                <a:rPr lang="it-IT" altLang="it-IT" sz="1200">
                  <a:latin typeface="+mj-lt"/>
                </a:rPr>
                <a:t>Esodo</a:t>
              </a:r>
            </a:p>
            <a:p>
              <a:pPr defTabSz="914400" eaLnBrk="1" hangingPunct="1"/>
              <a:r>
                <a:rPr lang="it-IT" altLang="it-IT" sz="1200">
                  <a:latin typeface="+mj-lt"/>
                </a:rPr>
                <a:t>Controllo fumi e calore</a:t>
              </a:r>
            </a:p>
            <a:p>
              <a:pPr defTabSz="914400" eaLnBrk="1" hangingPunct="1"/>
              <a:r>
                <a:rPr lang="it-IT" altLang="it-IT" sz="1200">
                  <a:latin typeface="+mj-lt"/>
                </a:rPr>
                <a:t>Rivelazione e allarme</a:t>
              </a:r>
            </a:p>
            <a:p>
              <a:pPr defTabSz="914400" eaLnBrk="1" hangingPunct="1"/>
              <a:r>
                <a:rPr lang="it-IT" altLang="it-IT" sz="1200">
                  <a:latin typeface="+mj-lt"/>
                </a:rPr>
                <a:t>GSA</a:t>
              </a:r>
              <a:endParaRPr lang="it-IT" altLang="it-IT" sz="1200" baseline="-25000">
                <a:latin typeface="+mj-lt"/>
              </a:endParaRPr>
            </a:p>
            <a:p>
              <a:pPr defTabSz="914400" eaLnBrk="1" hangingPunct="1"/>
              <a:r>
                <a:rPr lang="it-IT" altLang="it-IT" sz="1200">
                  <a:latin typeface="+mj-lt"/>
                </a:rPr>
                <a:t>Operatività antincendio</a:t>
              </a:r>
            </a:p>
            <a:p>
              <a:pPr defTabSz="914400" eaLnBrk="1" hangingPunct="1"/>
              <a:r>
                <a:rPr lang="it-IT" altLang="it-IT" sz="1200">
                  <a:latin typeface="+mj-lt"/>
                </a:rPr>
                <a:t>Sicurezza impianti</a:t>
              </a:r>
              <a:endParaRPr lang="it-IT" altLang="it-IT" sz="1200" baseline="-25000">
                <a:latin typeface="+mj-lt"/>
              </a:endParaRPr>
            </a:p>
          </p:txBody>
        </p:sp>
        <p:sp>
          <p:nvSpPr>
            <p:cNvPr id="11" name="Text Box 36"/>
            <p:cNvSpPr txBox="1">
              <a:spLocks noChangeArrowheads="1"/>
            </p:cNvSpPr>
            <p:nvPr/>
          </p:nvSpPr>
          <p:spPr bwMode="auto">
            <a:xfrm>
              <a:off x="5743575" y="2789238"/>
              <a:ext cx="1090613" cy="466725"/>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Livelli di prestazione</a:t>
              </a:r>
              <a:endParaRPr lang="it-IT" altLang="it-IT" sz="1200" b="1" baseline="-25000">
                <a:solidFill>
                  <a:srgbClr val="FF0000"/>
                </a:solidFill>
                <a:latin typeface="+mj-lt"/>
              </a:endParaRPr>
            </a:p>
          </p:txBody>
        </p:sp>
        <p:sp>
          <p:nvSpPr>
            <p:cNvPr id="12" name="Text Box 37"/>
            <p:cNvSpPr txBox="1">
              <a:spLocks noChangeArrowheads="1"/>
            </p:cNvSpPr>
            <p:nvPr/>
          </p:nvSpPr>
          <p:spPr bwMode="auto">
            <a:xfrm>
              <a:off x="6948488" y="2789238"/>
              <a:ext cx="919162" cy="466725"/>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Soluzioni conformi</a:t>
              </a:r>
              <a:endParaRPr lang="it-IT" altLang="it-IT" sz="1200" b="1" baseline="-25000">
                <a:solidFill>
                  <a:srgbClr val="FF0000"/>
                </a:solidFill>
                <a:latin typeface="+mj-lt"/>
              </a:endParaRPr>
            </a:p>
          </p:txBody>
        </p:sp>
        <p:sp>
          <p:nvSpPr>
            <p:cNvPr id="13" name="Line 39"/>
            <p:cNvSpPr>
              <a:spLocks noChangeShapeType="1"/>
            </p:cNvSpPr>
            <p:nvPr/>
          </p:nvSpPr>
          <p:spPr bwMode="auto">
            <a:xfrm flipV="1">
              <a:off x="5686425" y="3949700"/>
              <a:ext cx="119063" cy="6350"/>
            </a:xfrm>
            <a:prstGeom prst="line">
              <a:avLst/>
            </a:prstGeom>
            <a:noFill/>
            <a:ln w="38100">
              <a:solidFill>
                <a:schemeClr val="tx1"/>
              </a:solidFill>
              <a:round/>
              <a:headEnd/>
              <a:tailEnd/>
            </a:ln>
          </p:spPr>
          <p:txBody>
            <a:bodyPr/>
            <a:lstStyle/>
            <a:p>
              <a:endParaRPr lang="it-IT">
                <a:latin typeface="+mj-lt"/>
              </a:endParaRPr>
            </a:p>
          </p:txBody>
        </p:sp>
        <p:sp>
          <p:nvSpPr>
            <p:cNvPr id="14" name="Line 40"/>
            <p:cNvSpPr>
              <a:spLocks noChangeShapeType="1"/>
            </p:cNvSpPr>
            <p:nvPr/>
          </p:nvSpPr>
          <p:spPr bwMode="auto">
            <a:xfrm flipV="1">
              <a:off x="5824538" y="3524250"/>
              <a:ext cx="3175" cy="434975"/>
            </a:xfrm>
            <a:prstGeom prst="line">
              <a:avLst/>
            </a:prstGeom>
            <a:noFill/>
            <a:ln w="38100">
              <a:solidFill>
                <a:schemeClr val="tx1"/>
              </a:solidFill>
              <a:round/>
              <a:headEnd/>
              <a:tailEnd/>
            </a:ln>
          </p:spPr>
          <p:txBody>
            <a:bodyPr/>
            <a:lstStyle/>
            <a:p>
              <a:endParaRPr lang="it-IT">
                <a:latin typeface="+mj-lt"/>
              </a:endParaRPr>
            </a:p>
          </p:txBody>
        </p:sp>
        <p:sp>
          <p:nvSpPr>
            <p:cNvPr id="15" name="Line 41"/>
            <p:cNvSpPr>
              <a:spLocks noChangeShapeType="1"/>
            </p:cNvSpPr>
            <p:nvPr/>
          </p:nvSpPr>
          <p:spPr bwMode="auto">
            <a:xfrm flipH="1" flipV="1">
              <a:off x="5821363" y="3940175"/>
              <a:ext cx="6350" cy="774700"/>
            </a:xfrm>
            <a:prstGeom prst="line">
              <a:avLst/>
            </a:prstGeom>
            <a:noFill/>
            <a:ln w="38100">
              <a:solidFill>
                <a:schemeClr val="tx1"/>
              </a:solidFill>
              <a:round/>
              <a:headEnd/>
              <a:tailEnd/>
            </a:ln>
          </p:spPr>
          <p:txBody>
            <a:bodyPr/>
            <a:lstStyle/>
            <a:p>
              <a:endParaRPr lang="it-IT">
                <a:latin typeface="+mj-lt"/>
              </a:endParaRPr>
            </a:p>
          </p:txBody>
        </p:sp>
        <p:sp>
          <p:nvSpPr>
            <p:cNvPr id="16" name="Line 42"/>
            <p:cNvSpPr>
              <a:spLocks noChangeShapeType="1"/>
            </p:cNvSpPr>
            <p:nvPr/>
          </p:nvSpPr>
          <p:spPr bwMode="auto">
            <a:xfrm>
              <a:off x="5821363" y="3543300"/>
              <a:ext cx="265112"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17" name="Text Box 46"/>
            <p:cNvSpPr txBox="1">
              <a:spLocks noChangeArrowheads="1"/>
            </p:cNvSpPr>
            <p:nvPr/>
          </p:nvSpPr>
          <p:spPr bwMode="auto">
            <a:xfrm>
              <a:off x="6083300" y="3378200"/>
              <a:ext cx="498475" cy="284163"/>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a:latin typeface="+mj-lt"/>
                </a:rPr>
                <a:t>I</a:t>
              </a:r>
              <a:endParaRPr lang="it-IT" altLang="it-IT" sz="1200" baseline="-25000">
                <a:latin typeface="+mj-lt"/>
              </a:endParaRPr>
            </a:p>
          </p:txBody>
        </p:sp>
        <p:sp>
          <p:nvSpPr>
            <p:cNvPr id="18" name="Text Box 49"/>
            <p:cNvSpPr txBox="1">
              <a:spLocks noChangeArrowheads="1"/>
            </p:cNvSpPr>
            <p:nvPr/>
          </p:nvSpPr>
          <p:spPr bwMode="auto">
            <a:xfrm>
              <a:off x="6092825" y="3803650"/>
              <a:ext cx="498475" cy="284163"/>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a:latin typeface="+mj-lt"/>
                </a:rPr>
                <a:t>II</a:t>
              </a:r>
              <a:endParaRPr lang="it-IT" altLang="it-IT" sz="1200" baseline="-25000">
                <a:latin typeface="+mj-lt"/>
              </a:endParaRPr>
            </a:p>
          </p:txBody>
        </p:sp>
        <p:sp>
          <p:nvSpPr>
            <p:cNvPr id="19" name="Text Box 50"/>
            <p:cNvSpPr txBox="1">
              <a:spLocks noChangeArrowheads="1"/>
            </p:cNvSpPr>
            <p:nvPr/>
          </p:nvSpPr>
          <p:spPr bwMode="auto">
            <a:xfrm>
              <a:off x="6092825" y="4210050"/>
              <a:ext cx="498475" cy="284163"/>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a:latin typeface="+mj-lt"/>
                </a:rPr>
                <a:t>III</a:t>
              </a:r>
              <a:endParaRPr lang="it-IT" altLang="it-IT" sz="1200" baseline="-25000">
                <a:latin typeface="+mj-lt"/>
              </a:endParaRPr>
            </a:p>
          </p:txBody>
        </p:sp>
        <p:sp>
          <p:nvSpPr>
            <p:cNvPr id="20" name="Text Box 51"/>
            <p:cNvSpPr txBox="1">
              <a:spLocks noChangeArrowheads="1"/>
            </p:cNvSpPr>
            <p:nvPr/>
          </p:nvSpPr>
          <p:spPr bwMode="auto">
            <a:xfrm>
              <a:off x="6099175" y="4606925"/>
              <a:ext cx="498475" cy="284163"/>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a:latin typeface="+mj-lt"/>
                </a:rPr>
                <a:t>…..</a:t>
              </a:r>
              <a:endParaRPr lang="it-IT" altLang="it-IT" sz="1200" baseline="-25000">
                <a:latin typeface="+mj-lt"/>
              </a:endParaRPr>
            </a:p>
          </p:txBody>
        </p:sp>
        <p:sp>
          <p:nvSpPr>
            <p:cNvPr id="21" name="Line 52"/>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22" name="Line 53"/>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23" name="Line 54"/>
            <p:cNvSpPr>
              <a:spLocks noChangeShapeType="1"/>
            </p:cNvSpPr>
            <p:nvPr/>
          </p:nvSpPr>
          <p:spPr bwMode="auto">
            <a:xfrm flipV="1">
              <a:off x="6843713" y="36179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24" name="AutoShape 55"/>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25" name="AutoShape 56"/>
            <p:cNvSpPr>
              <a:spLocks noChangeArrowheads="1"/>
            </p:cNvSpPr>
            <p:nvPr/>
          </p:nvSpPr>
          <p:spPr bwMode="auto">
            <a:xfrm>
              <a:off x="8445500" y="332898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26" name="Line 57"/>
            <p:cNvSpPr>
              <a:spLocks noChangeShapeType="1"/>
            </p:cNvSpPr>
            <p:nvPr/>
          </p:nvSpPr>
          <p:spPr bwMode="auto">
            <a:xfrm>
              <a:off x="6862763" y="2601913"/>
              <a:ext cx="0" cy="2792412"/>
            </a:xfrm>
            <a:prstGeom prst="line">
              <a:avLst/>
            </a:prstGeom>
            <a:noFill/>
            <a:ln w="9525">
              <a:solidFill>
                <a:schemeClr val="tx1"/>
              </a:solidFill>
              <a:prstDash val="dash"/>
              <a:round/>
              <a:headEnd/>
              <a:tailEnd/>
            </a:ln>
          </p:spPr>
          <p:txBody>
            <a:bodyPr/>
            <a:lstStyle/>
            <a:p>
              <a:endParaRPr lang="it-IT">
                <a:latin typeface="+mj-lt"/>
              </a:endParaRPr>
            </a:p>
          </p:txBody>
        </p:sp>
        <p:sp>
          <p:nvSpPr>
            <p:cNvPr id="27" name="Line 58"/>
            <p:cNvSpPr>
              <a:spLocks noChangeShapeType="1"/>
            </p:cNvSpPr>
            <p:nvPr/>
          </p:nvSpPr>
          <p:spPr bwMode="auto">
            <a:xfrm>
              <a:off x="7934325" y="2630488"/>
              <a:ext cx="0" cy="2792412"/>
            </a:xfrm>
            <a:prstGeom prst="line">
              <a:avLst/>
            </a:prstGeom>
            <a:noFill/>
            <a:ln w="9525">
              <a:solidFill>
                <a:schemeClr val="tx1"/>
              </a:solidFill>
              <a:prstDash val="dash"/>
              <a:round/>
              <a:headEnd/>
              <a:tailEnd/>
            </a:ln>
          </p:spPr>
          <p:txBody>
            <a:bodyPr/>
            <a:lstStyle/>
            <a:p>
              <a:endParaRPr lang="it-IT">
                <a:latin typeface="+mj-lt"/>
              </a:endParaRPr>
            </a:p>
          </p:txBody>
        </p:sp>
        <p:sp>
          <p:nvSpPr>
            <p:cNvPr id="28" name="Line 61"/>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29" name="Line 62"/>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30" name="Line 63"/>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31" name="AutoShape 64"/>
            <p:cNvSpPr>
              <a:spLocks noChangeArrowheads="1"/>
            </p:cNvSpPr>
            <p:nvPr/>
          </p:nvSpPr>
          <p:spPr bwMode="auto">
            <a:xfrm>
              <a:off x="8445500" y="332898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32" name="Line 65"/>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33" name="Line 66"/>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34" name="Line 67"/>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35" name="Line 68"/>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36" name="Line 69"/>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37" name="Line 70"/>
            <p:cNvSpPr>
              <a:spLocks noChangeShapeType="1"/>
            </p:cNvSpPr>
            <p:nvPr/>
          </p:nvSpPr>
          <p:spPr bwMode="auto">
            <a:xfrm flipV="1">
              <a:off x="6843713" y="36179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38" name="Line 71"/>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39" name="Line 72"/>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40" name="AutoShape 73"/>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41" name="Line 74"/>
            <p:cNvSpPr>
              <a:spLocks noChangeShapeType="1"/>
            </p:cNvSpPr>
            <p:nvPr/>
          </p:nvSpPr>
          <p:spPr bwMode="auto">
            <a:xfrm flipV="1">
              <a:off x="6843713" y="36179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42" name="Line 75"/>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43" name="Line 76"/>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44" name="AutoShape 77"/>
            <p:cNvSpPr>
              <a:spLocks noChangeArrowheads="1"/>
            </p:cNvSpPr>
            <p:nvPr/>
          </p:nvSpPr>
          <p:spPr bwMode="auto">
            <a:xfrm>
              <a:off x="8445500" y="332898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45" name="AutoShape 78"/>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46" name="Line 79"/>
            <p:cNvSpPr>
              <a:spLocks noChangeShapeType="1"/>
            </p:cNvSpPr>
            <p:nvPr/>
          </p:nvSpPr>
          <p:spPr bwMode="auto">
            <a:xfrm flipV="1">
              <a:off x="6843713" y="36179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47" name="Line 80"/>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48" name="Line 81"/>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49" name="Line 82"/>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50" name="Line 83"/>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51" name="Line 84"/>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52" name="Line 85"/>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53" name="Line 86"/>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54" name="Line 87"/>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55" name="Line 88"/>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56" name="Line 89"/>
            <p:cNvSpPr>
              <a:spLocks noChangeShapeType="1"/>
            </p:cNvSpPr>
            <p:nvPr/>
          </p:nvSpPr>
          <p:spPr bwMode="auto">
            <a:xfrm flipV="1">
              <a:off x="6843713" y="36179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57" name="Line 90"/>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58" name="Line 91"/>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59" name="AutoShape 92"/>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60" name="AutoShape 93"/>
            <p:cNvSpPr>
              <a:spLocks noChangeArrowheads="1"/>
            </p:cNvSpPr>
            <p:nvPr/>
          </p:nvSpPr>
          <p:spPr bwMode="auto">
            <a:xfrm>
              <a:off x="8445500" y="332898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61" name="AutoShape 94"/>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62" name="Line 95"/>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63" name="AutoShape 96"/>
            <p:cNvSpPr>
              <a:spLocks noChangeArrowheads="1"/>
            </p:cNvSpPr>
            <p:nvPr/>
          </p:nvSpPr>
          <p:spPr bwMode="auto">
            <a:xfrm>
              <a:off x="8445500" y="332898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64" name="AutoShape 97"/>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65" name="Line 98"/>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66" name="Line 99"/>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67" name="AutoShape 100"/>
            <p:cNvSpPr>
              <a:spLocks noChangeArrowheads="1"/>
            </p:cNvSpPr>
            <p:nvPr/>
          </p:nvSpPr>
          <p:spPr bwMode="auto">
            <a:xfrm>
              <a:off x="8445500" y="332898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68" name="AutoShape 101"/>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69" name="Line 102"/>
            <p:cNvSpPr>
              <a:spLocks noChangeShapeType="1"/>
            </p:cNvSpPr>
            <p:nvPr/>
          </p:nvSpPr>
          <p:spPr bwMode="auto">
            <a:xfrm flipV="1">
              <a:off x="6843713" y="36179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70" name="Line 103"/>
            <p:cNvSpPr>
              <a:spLocks noChangeShapeType="1"/>
            </p:cNvSpPr>
            <p:nvPr/>
          </p:nvSpPr>
          <p:spPr bwMode="auto">
            <a:xfrm flipV="1">
              <a:off x="6862763" y="3409950"/>
              <a:ext cx="0" cy="207963"/>
            </a:xfrm>
            <a:prstGeom prst="line">
              <a:avLst/>
            </a:prstGeom>
            <a:noFill/>
            <a:ln w="38100">
              <a:solidFill>
                <a:schemeClr val="tx1"/>
              </a:solidFill>
              <a:round/>
              <a:headEnd/>
              <a:tailEnd/>
            </a:ln>
          </p:spPr>
          <p:txBody>
            <a:bodyPr/>
            <a:lstStyle/>
            <a:p>
              <a:endParaRPr lang="it-IT">
                <a:latin typeface="+mj-lt"/>
              </a:endParaRPr>
            </a:p>
          </p:txBody>
        </p:sp>
        <p:sp>
          <p:nvSpPr>
            <p:cNvPr id="71" name="Line 104"/>
            <p:cNvSpPr>
              <a:spLocks noChangeShapeType="1"/>
            </p:cNvSpPr>
            <p:nvPr/>
          </p:nvSpPr>
          <p:spPr bwMode="auto">
            <a:xfrm>
              <a:off x="6589713" y="34194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72" name="AutoShape 106"/>
            <p:cNvSpPr>
              <a:spLocks noChangeArrowheads="1"/>
            </p:cNvSpPr>
            <p:nvPr/>
          </p:nvSpPr>
          <p:spPr bwMode="auto">
            <a:xfrm>
              <a:off x="7267575" y="35226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73" name="Line 107"/>
            <p:cNvSpPr>
              <a:spLocks noChangeShapeType="1"/>
            </p:cNvSpPr>
            <p:nvPr/>
          </p:nvSpPr>
          <p:spPr bwMode="auto">
            <a:xfrm flipV="1">
              <a:off x="6850063" y="41386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74" name="Line 108"/>
            <p:cNvSpPr>
              <a:spLocks noChangeShapeType="1"/>
            </p:cNvSpPr>
            <p:nvPr/>
          </p:nvSpPr>
          <p:spPr bwMode="auto">
            <a:xfrm flipV="1">
              <a:off x="6869113" y="3930650"/>
              <a:ext cx="0" cy="207963"/>
            </a:xfrm>
            <a:prstGeom prst="line">
              <a:avLst/>
            </a:prstGeom>
            <a:noFill/>
            <a:ln w="38100">
              <a:solidFill>
                <a:schemeClr val="tx1"/>
              </a:solidFill>
              <a:round/>
              <a:headEnd/>
              <a:tailEnd/>
            </a:ln>
          </p:spPr>
          <p:txBody>
            <a:bodyPr/>
            <a:lstStyle/>
            <a:p>
              <a:endParaRPr lang="it-IT">
                <a:latin typeface="+mj-lt"/>
              </a:endParaRPr>
            </a:p>
          </p:txBody>
        </p:sp>
        <p:sp>
          <p:nvSpPr>
            <p:cNvPr id="75" name="Line 109"/>
            <p:cNvSpPr>
              <a:spLocks noChangeShapeType="1"/>
            </p:cNvSpPr>
            <p:nvPr/>
          </p:nvSpPr>
          <p:spPr bwMode="auto">
            <a:xfrm>
              <a:off x="6596063" y="394017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76" name="AutoShape 110"/>
            <p:cNvSpPr>
              <a:spLocks noChangeArrowheads="1"/>
            </p:cNvSpPr>
            <p:nvPr/>
          </p:nvSpPr>
          <p:spPr bwMode="auto">
            <a:xfrm>
              <a:off x="8451850" y="384968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77" name="AutoShape 111"/>
            <p:cNvSpPr>
              <a:spLocks noChangeArrowheads="1"/>
            </p:cNvSpPr>
            <p:nvPr/>
          </p:nvSpPr>
          <p:spPr bwMode="auto">
            <a:xfrm>
              <a:off x="7273925" y="40433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78" name="Line 112"/>
            <p:cNvSpPr>
              <a:spLocks noChangeShapeType="1"/>
            </p:cNvSpPr>
            <p:nvPr/>
          </p:nvSpPr>
          <p:spPr bwMode="auto">
            <a:xfrm flipV="1">
              <a:off x="6850063" y="4586288"/>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79" name="Line 113"/>
            <p:cNvSpPr>
              <a:spLocks noChangeShapeType="1"/>
            </p:cNvSpPr>
            <p:nvPr/>
          </p:nvSpPr>
          <p:spPr bwMode="auto">
            <a:xfrm flipV="1">
              <a:off x="6869113" y="4378325"/>
              <a:ext cx="0" cy="207963"/>
            </a:xfrm>
            <a:prstGeom prst="line">
              <a:avLst/>
            </a:prstGeom>
            <a:noFill/>
            <a:ln w="38100">
              <a:solidFill>
                <a:schemeClr val="tx1"/>
              </a:solidFill>
              <a:round/>
              <a:headEnd/>
              <a:tailEnd/>
            </a:ln>
          </p:spPr>
          <p:txBody>
            <a:bodyPr/>
            <a:lstStyle/>
            <a:p>
              <a:endParaRPr lang="it-IT">
                <a:latin typeface="+mj-lt"/>
              </a:endParaRPr>
            </a:p>
          </p:txBody>
        </p:sp>
        <p:sp>
          <p:nvSpPr>
            <p:cNvPr id="80" name="Line 114"/>
            <p:cNvSpPr>
              <a:spLocks noChangeShapeType="1"/>
            </p:cNvSpPr>
            <p:nvPr/>
          </p:nvSpPr>
          <p:spPr bwMode="auto">
            <a:xfrm>
              <a:off x="6596063" y="4387850"/>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81" name="AutoShape 115"/>
            <p:cNvSpPr>
              <a:spLocks noChangeArrowheads="1"/>
            </p:cNvSpPr>
            <p:nvPr/>
          </p:nvSpPr>
          <p:spPr bwMode="auto">
            <a:xfrm>
              <a:off x="8451850" y="429736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82" name="AutoShape 116"/>
            <p:cNvSpPr>
              <a:spLocks noChangeArrowheads="1"/>
            </p:cNvSpPr>
            <p:nvPr/>
          </p:nvSpPr>
          <p:spPr bwMode="auto">
            <a:xfrm>
              <a:off x="7273925" y="449103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83" name="Line 117"/>
            <p:cNvSpPr>
              <a:spLocks noChangeShapeType="1"/>
            </p:cNvSpPr>
            <p:nvPr/>
          </p:nvSpPr>
          <p:spPr bwMode="auto">
            <a:xfrm flipV="1">
              <a:off x="6850063" y="4989513"/>
              <a:ext cx="404812" cy="635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84" name="Line 118"/>
            <p:cNvSpPr>
              <a:spLocks noChangeShapeType="1"/>
            </p:cNvSpPr>
            <p:nvPr/>
          </p:nvSpPr>
          <p:spPr bwMode="auto">
            <a:xfrm flipV="1">
              <a:off x="6869113" y="4787900"/>
              <a:ext cx="0" cy="207963"/>
            </a:xfrm>
            <a:prstGeom prst="line">
              <a:avLst/>
            </a:prstGeom>
            <a:noFill/>
            <a:ln w="38100">
              <a:solidFill>
                <a:schemeClr val="tx1"/>
              </a:solidFill>
              <a:round/>
              <a:headEnd/>
              <a:tailEnd/>
            </a:ln>
          </p:spPr>
          <p:txBody>
            <a:bodyPr/>
            <a:lstStyle/>
            <a:p>
              <a:endParaRPr lang="it-IT">
                <a:latin typeface="+mj-lt"/>
              </a:endParaRPr>
            </a:p>
          </p:txBody>
        </p:sp>
        <p:sp>
          <p:nvSpPr>
            <p:cNvPr id="85" name="Line 119"/>
            <p:cNvSpPr>
              <a:spLocks noChangeShapeType="1"/>
            </p:cNvSpPr>
            <p:nvPr/>
          </p:nvSpPr>
          <p:spPr bwMode="auto">
            <a:xfrm>
              <a:off x="6605588" y="4797425"/>
              <a:ext cx="1811337"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86" name="AutoShape 120"/>
            <p:cNvSpPr>
              <a:spLocks noChangeArrowheads="1"/>
            </p:cNvSpPr>
            <p:nvPr/>
          </p:nvSpPr>
          <p:spPr bwMode="auto">
            <a:xfrm>
              <a:off x="8461375" y="4706938"/>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sp>
          <p:nvSpPr>
            <p:cNvPr id="87" name="AutoShape 121"/>
            <p:cNvSpPr>
              <a:spLocks noChangeArrowheads="1"/>
            </p:cNvSpPr>
            <p:nvPr/>
          </p:nvSpPr>
          <p:spPr bwMode="auto">
            <a:xfrm>
              <a:off x="7283450" y="4900613"/>
              <a:ext cx="200025" cy="1857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solidFill>
                <a:schemeClr val="tx1"/>
              </a:solidFill>
              <a:round/>
              <a:headEnd/>
              <a:tailEnd/>
            </a:ln>
          </p:spPr>
          <p:txBody>
            <a:bodyPr wrap="none" anchor="ctr"/>
            <a:lstStyle/>
            <a:p>
              <a:endParaRPr lang="it-IT">
                <a:latin typeface="+mj-lt"/>
              </a:endParaRPr>
            </a:p>
          </p:txBody>
        </p:sp>
        <p:pic>
          <p:nvPicPr>
            <p:cNvPr id="88" name="Picture 123" descr="Risultati immagini per metodologia"/>
            <p:cNvPicPr>
              <a:picLocks noChangeAspect="1" noChangeArrowheads="1"/>
            </p:cNvPicPr>
            <p:nvPr/>
          </p:nvPicPr>
          <p:blipFill>
            <a:blip r:embed="rId2"/>
            <a:srcRect/>
            <a:stretch>
              <a:fillRect/>
            </a:stretch>
          </p:blipFill>
          <p:spPr bwMode="auto">
            <a:xfrm>
              <a:off x="6953250" y="708027"/>
              <a:ext cx="1962150" cy="1474787"/>
            </a:xfrm>
            <a:prstGeom prst="rect">
              <a:avLst/>
            </a:prstGeom>
            <a:noFill/>
            <a:ln w="9525">
              <a:noFill/>
              <a:miter lim="800000"/>
              <a:headEnd/>
              <a:tailEnd/>
            </a:ln>
          </p:spPr>
        </p:pic>
        <p:sp>
          <p:nvSpPr>
            <p:cNvPr id="89" name="Line 42"/>
            <p:cNvSpPr>
              <a:spLocks noChangeShapeType="1"/>
            </p:cNvSpPr>
            <p:nvPr/>
          </p:nvSpPr>
          <p:spPr bwMode="auto">
            <a:xfrm>
              <a:off x="5835650" y="3946525"/>
              <a:ext cx="265113"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90" name="Line 42"/>
            <p:cNvSpPr>
              <a:spLocks noChangeShapeType="1"/>
            </p:cNvSpPr>
            <p:nvPr/>
          </p:nvSpPr>
          <p:spPr bwMode="auto">
            <a:xfrm>
              <a:off x="5840413" y="4344988"/>
              <a:ext cx="265112"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91" name="Line 42"/>
            <p:cNvSpPr>
              <a:spLocks noChangeShapeType="1"/>
            </p:cNvSpPr>
            <p:nvPr/>
          </p:nvSpPr>
          <p:spPr bwMode="auto">
            <a:xfrm>
              <a:off x="5824538" y="4711700"/>
              <a:ext cx="265112"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92" name="Line 25"/>
            <p:cNvSpPr>
              <a:spLocks noChangeShapeType="1"/>
            </p:cNvSpPr>
            <p:nvPr/>
          </p:nvSpPr>
          <p:spPr bwMode="auto">
            <a:xfrm>
              <a:off x="2724150" y="3940175"/>
              <a:ext cx="206375" cy="0"/>
            </a:xfrm>
            <a:prstGeom prst="line">
              <a:avLst/>
            </a:prstGeom>
            <a:noFill/>
            <a:ln w="38100">
              <a:solidFill>
                <a:schemeClr val="tx1"/>
              </a:solidFill>
              <a:round/>
              <a:headEnd/>
              <a:tailEnd type="triangle" w="med" len="med"/>
            </a:ln>
          </p:spPr>
          <p:txBody>
            <a:bodyPr/>
            <a:lstStyle/>
            <a:p>
              <a:endParaRPr lang="it-IT">
                <a:latin typeface="+mj-lt"/>
              </a:endParaRPr>
            </a:p>
          </p:txBody>
        </p:sp>
        <p:sp>
          <p:nvSpPr>
            <p:cNvPr id="93" name="Line 25"/>
            <p:cNvSpPr>
              <a:spLocks noChangeShapeType="1"/>
            </p:cNvSpPr>
            <p:nvPr/>
          </p:nvSpPr>
          <p:spPr bwMode="auto">
            <a:xfrm>
              <a:off x="1308100" y="3965575"/>
              <a:ext cx="206375" cy="0"/>
            </a:xfrm>
            <a:prstGeom prst="line">
              <a:avLst/>
            </a:prstGeom>
            <a:noFill/>
            <a:ln w="38100">
              <a:solidFill>
                <a:schemeClr val="tx1"/>
              </a:solidFill>
              <a:round/>
              <a:headEnd/>
              <a:tailEnd type="triangle" w="med" len="med"/>
            </a:ln>
          </p:spPr>
          <p:txBody>
            <a:bodyPr/>
            <a:lstStyle/>
            <a:p>
              <a:endParaRPr lang="it-IT">
                <a:latin typeface="+mj-lt"/>
              </a:endParaRPr>
            </a:p>
          </p:txBody>
        </p:sp>
      </p:grpSp>
      <p:sp>
        <p:nvSpPr>
          <p:cNvPr id="94" name="Text Box 33"/>
          <p:cNvSpPr txBox="1">
            <a:spLocks noChangeArrowheads="1"/>
          </p:cNvSpPr>
          <p:nvPr/>
        </p:nvSpPr>
        <p:spPr bwMode="auto">
          <a:xfrm>
            <a:off x="57150" y="2079625"/>
            <a:ext cx="1236663" cy="460375"/>
          </a:xfrm>
          <a:prstGeom prst="rect">
            <a:avLst/>
          </a:prstGeom>
          <a:solidFill>
            <a:schemeClr val="bg1"/>
          </a:solidFill>
          <a:ln w="9525">
            <a:solidFill>
              <a:schemeClr val="tx1"/>
            </a:solidFill>
            <a:miter lim="800000"/>
            <a:headEnd/>
            <a:tailEnd/>
          </a:ln>
        </p:spPr>
        <p:txBody>
          <a:bodyPr>
            <a:spAutoFit/>
          </a:bodyPr>
          <a:lstStyle/>
          <a:p>
            <a:pPr algn="ctr" defTabSz="914400" eaLnBrk="1" hangingPunct="1">
              <a:spcBef>
                <a:spcPct val="50000"/>
              </a:spcBef>
            </a:pPr>
            <a:r>
              <a:rPr lang="it-IT" altLang="it-IT" sz="1200" b="1">
                <a:solidFill>
                  <a:srgbClr val="FF0000"/>
                </a:solidFill>
                <a:latin typeface="+mj-lt"/>
              </a:rPr>
              <a:t>Scopo della progettazione</a:t>
            </a:r>
            <a:endParaRPr lang="it-IT" altLang="it-IT" sz="1200">
              <a:solidFill>
                <a:srgbClr val="FF0000"/>
              </a:solidFill>
              <a:latin typeface="+mj-lt"/>
            </a:endParaRPr>
          </a:p>
        </p:txBody>
      </p:sp>
      <p:cxnSp>
        <p:nvCxnSpPr>
          <p:cNvPr id="95" name="Connettore 2 94"/>
          <p:cNvCxnSpPr>
            <a:stCxn id="94" idx="2"/>
            <a:endCxn id="9" idx="0"/>
          </p:cNvCxnSpPr>
          <p:nvPr/>
        </p:nvCxnSpPr>
        <p:spPr>
          <a:xfrm>
            <a:off x="674688" y="2540000"/>
            <a:ext cx="0" cy="4730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6" name="Parentesi graffa aperta 95"/>
          <p:cNvSpPr/>
          <p:nvPr/>
        </p:nvSpPr>
        <p:spPr>
          <a:xfrm rot="5400000">
            <a:off x="6343651" y="-69850"/>
            <a:ext cx="322262" cy="5164137"/>
          </a:xfrm>
          <a:prstGeom prst="leftBrace">
            <a:avLst>
              <a:gd name="adj1" fmla="val 0"/>
              <a:gd name="adj2"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it-IT" dirty="0">
              <a:solidFill>
                <a:srgbClr val="FF0000"/>
              </a:solidFill>
              <a:latin typeface="+mj-lt"/>
            </a:endParaRPr>
          </a:p>
        </p:txBody>
      </p:sp>
      <p:sp>
        <p:nvSpPr>
          <p:cNvPr id="97" name="CasellaDiTesto 12"/>
          <p:cNvSpPr txBox="1">
            <a:spLocks noChangeArrowheads="1"/>
          </p:cNvSpPr>
          <p:nvPr/>
        </p:nvSpPr>
        <p:spPr bwMode="auto">
          <a:xfrm>
            <a:off x="3932238" y="1995488"/>
            <a:ext cx="5154612" cy="400050"/>
          </a:xfrm>
          <a:prstGeom prst="rect">
            <a:avLst/>
          </a:prstGeom>
          <a:noFill/>
          <a:ln w="9525">
            <a:noFill/>
            <a:miter lim="800000"/>
            <a:headEnd/>
            <a:tailEnd/>
          </a:ln>
        </p:spPr>
        <p:txBody>
          <a:bodyPr>
            <a:spAutoFit/>
          </a:bodyPr>
          <a:lstStyle/>
          <a:p>
            <a:pPr algn="ctr"/>
            <a:r>
              <a:rPr lang="it-IT" altLang="it-IT" sz="2000">
                <a:solidFill>
                  <a:srgbClr val="0000FF"/>
                </a:solidFill>
                <a:latin typeface="+mj-lt"/>
              </a:rPr>
              <a:t>Strategia antincendio</a:t>
            </a:r>
          </a:p>
        </p:txBody>
      </p:sp>
      <p:sp>
        <p:nvSpPr>
          <p:cNvPr id="98" name="Freccia in giù 97"/>
          <p:cNvSpPr/>
          <p:nvPr/>
        </p:nvSpPr>
        <p:spPr>
          <a:xfrm>
            <a:off x="1919377" y="2756871"/>
            <a:ext cx="422695" cy="625181"/>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mj-lt"/>
            </a:endParaRPr>
          </a:p>
        </p:txBody>
      </p:sp>
      <p:sp>
        <p:nvSpPr>
          <p:cNvPr id="100" name="CasellaDiTesto 99">
            <a:extLst>
              <a:ext uri="{FF2B5EF4-FFF2-40B4-BE49-F238E27FC236}">
                <a16:creationId xmlns:a16="http://schemas.microsoft.com/office/drawing/2014/main" id="{D790104F-AD67-416E-B3A1-83E740E3F6EB}"/>
              </a:ext>
            </a:extLst>
          </p:cNvPr>
          <p:cNvSpPr txBox="1"/>
          <p:nvPr/>
        </p:nvSpPr>
        <p:spPr>
          <a:xfrm>
            <a:off x="371288" y="5560330"/>
            <a:ext cx="8482201" cy="830997"/>
          </a:xfrm>
          <a:prstGeom prst="rect">
            <a:avLst/>
          </a:prstGeom>
          <a:noFill/>
        </p:spPr>
        <p:txBody>
          <a:bodyPr wrap="square">
            <a:spAutoFit/>
          </a:bodyPr>
          <a:lstStyle/>
          <a:p>
            <a:r>
              <a:rPr kumimoji="0" lang="it-IT" sz="1600" b="0" i="0" u="none" strike="noStrike" kern="1200" cap="none" spc="0" normalizeH="0" baseline="0" noProof="0" dirty="0">
                <a:ln>
                  <a:noFill/>
                </a:ln>
                <a:solidFill>
                  <a:srgbClr val="000000"/>
                </a:solidFill>
                <a:effectLst/>
                <a:uLnTx/>
                <a:uFillTx/>
                <a:latin typeface="+mj-lt"/>
                <a:ea typeface="+mn-ea"/>
                <a:cs typeface="Arial" charset="0"/>
              </a:rPr>
              <a:t>Il progettista impiega </a:t>
            </a:r>
            <a:r>
              <a:rPr kumimoji="0" lang="it-IT" sz="1600" b="1" i="0" u="none" strike="noStrike" kern="1200" cap="none" spc="0" normalizeH="0" baseline="0" noProof="0" dirty="0">
                <a:ln>
                  <a:noFill/>
                </a:ln>
                <a:solidFill>
                  <a:srgbClr val="0070C0"/>
                </a:solidFill>
                <a:effectLst/>
                <a:uLnTx/>
                <a:uFillTx/>
                <a:latin typeface="+mj-lt"/>
                <a:ea typeface="+mn-ea"/>
                <a:cs typeface="Arial" charset="0"/>
              </a:rPr>
              <a:t>uno dei metodi </a:t>
            </a:r>
            <a:r>
              <a:rPr kumimoji="0" lang="it-IT" sz="1600" b="0" i="0" u="none" strike="noStrike" kern="1200" cap="none" spc="0" normalizeH="0" baseline="0" noProof="0" dirty="0">
                <a:ln>
                  <a:noFill/>
                </a:ln>
                <a:solidFill>
                  <a:srgbClr val="000000"/>
                </a:solidFill>
                <a:effectLst/>
                <a:uLnTx/>
                <a:uFillTx/>
                <a:latin typeface="+mj-lt"/>
                <a:ea typeface="+mn-ea"/>
                <a:cs typeface="Arial" charset="0"/>
              </a:rPr>
              <a:t>di regola dell’arte per la </a:t>
            </a:r>
            <a:r>
              <a:rPr kumimoji="0" lang="it-IT" sz="1600" b="0" i="0" u="none" strike="noStrike" kern="1200" cap="none" spc="0" normalizeH="0" baseline="0" noProof="0" dirty="0">
                <a:ln>
                  <a:noFill/>
                </a:ln>
                <a:solidFill>
                  <a:srgbClr val="C00000"/>
                </a:solidFill>
                <a:effectLst/>
                <a:uLnTx/>
                <a:uFillTx/>
                <a:latin typeface="+mj-lt"/>
                <a:ea typeface="+mn-ea"/>
                <a:cs typeface="Arial" charset="0"/>
              </a:rPr>
              <a:t>valutazione del rischio d’incendio, </a:t>
            </a:r>
            <a:r>
              <a:rPr kumimoji="0" lang="it-IT" sz="1600" b="0" i="0" u="none" strike="noStrike" kern="1200" cap="none" spc="0" normalizeH="0" baseline="0" noProof="0" dirty="0">
                <a:ln>
                  <a:noFill/>
                </a:ln>
                <a:solidFill>
                  <a:srgbClr val="000000"/>
                </a:solidFill>
                <a:effectLst/>
                <a:uLnTx/>
                <a:uFillTx/>
                <a:latin typeface="+mj-lt"/>
                <a:ea typeface="+mn-ea"/>
                <a:cs typeface="Arial" charset="0"/>
              </a:rPr>
              <a:t>in relazione alla complessità dell’attività trattata …… il codice detta il contenuto minimo ….. </a:t>
            </a:r>
            <a:endParaRPr lang="it-IT" dirty="0">
              <a:latin typeface="+mj-lt"/>
            </a:endParaRPr>
          </a:p>
        </p:txBody>
      </p:sp>
      <p:sp>
        <p:nvSpPr>
          <p:cNvPr id="101" name="Rettangolo 100">
            <a:extLst>
              <a:ext uri="{FF2B5EF4-FFF2-40B4-BE49-F238E27FC236}">
                <a16:creationId xmlns:a16="http://schemas.microsoft.com/office/drawing/2014/main" id="{6C91F1C4-3714-4A07-ABA4-95A9AEC3E26B}"/>
              </a:ext>
            </a:extLst>
          </p:cNvPr>
          <p:cNvSpPr/>
          <p:nvPr/>
        </p:nvSpPr>
        <p:spPr>
          <a:xfrm>
            <a:off x="2362193" y="1558710"/>
            <a:ext cx="4142589" cy="369332"/>
          </a:xfrm>
          <a:prstGeom prst="rect">
            <a:avLst/>
          </a:prstGeom>
          <a:solidFill>
            <a:schemeClr val="bg1">
              <a:lumMod val="95000"/>
            </a:schemeClr>
          </a:solidFill>
        </p:spPr>
        <p:txBody>
          <a:bodyPr wrap="square">
            <a:spAutoFit/>
          </a:bodyPr>
          <a:lstStyle/>
          <a:p>
            <a:pPr algn="ctr"/>
            <a:r>
              <a:rPr lang="it-IT" b="1" dirty="0">
                <a:solidFill>
                  <a:srgbClr val="C00000"/>
                </a:solidFill>
                <a:latin typeface="Century Gothic" pitchFamily="34" charset="0"/>
              </a:rPr>
              <a:t>Valutazione del rischio d’incendio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1867139-0BDF-4DFC-979C-54D89F2E4339}"/>
              </a:ext>
            </a:extLst>
          </p:cNvPr>
          <p:cNvSpPr/>
          <p:nvPr/>
        </p:nvSpPr>
        <p:spPr>
          <a:xfrm>
            <a:off x="251520" y="1276427"/>
            <a:ext cx="8922758" cy="584775"/>
          </a:xfrm>
          <a:prstGeom prst="rect">
            <a:avLst/>
          </a:prstGeom>
        </p:spPr>
        <p:txBody>
          <a:bodyPr wrap="square">
            <a:spAutoFit/>
          </a:bodyPr>
          <a:lstStyle/>
          <a:p>
            <a:pPr marL="342900" indent="-342900">
              <a:buFont typeface="+mj-lt"/>
              <a:buAutoNum type="alphaLcPeriod"/>
            </a:pPr>
            <a:r>
              <a:rPr lang="it-IT" sz="1600" b="1" dirty="0">
                <a:latin typeface="Century Gothic" pitchFamily="34" charset="0"/>
              </a:rPr>
              <a:t>individuazione </a:t>
            </a:r>
            <a:r>
              <a:rPr lang="it-IT" sz="1600" dirty="0">
                <a:solidFill>
                  <a:srgbClr val="C00000"/>
                </a:solidFill>
                <a:latin typeface="Century Gothic" pitchFamily="34" charset="0"/>
              </a:rPr>
              <a:t>dei pericoli di incendio </a:t>
            </a:r>
            <a:r>
              <a:rPr lang="it-IT" sz="1600" dirty="0">
                <a:latin typeface="Century Gothic" pitchFamily="34" charset="0"/>
              </a:rPr>
              <a:t>attraverso l’indicazione di elementi che permettono di individuare i pericoli stessi presenti nell’attività;</a:t>
            </a:r>
          </a:p>
        </p:txBody>
      </p:sp>
      <p:sp>
        <p:nvSpPr>
          <p:cNvPr id="3" name="Rettangolo 2">
            <a:extLst>
              <a:ext uri="{FF2B5EF4-FFF2-40B4-BE49-F238E27FC236}">
                <a16:creationId xmlns:a16="http://schemas.microsoft.com/office/drawing/2014/main" id="{4CF966BC-87DC-48C1-A2F7-B55F972880EB}"/>
              </a:ext>
            </a:extLst>
          </p:cNvPr>
          <p:cNvSpPr/>
          <p:nvPr/>
        </p:nvSpPr>
        <p:spPr>
          <a:xfrm>
            <a:off x="577241" y="1850960"/>
            <a:ext cx="8566758" cy="954107"/>
          </a:xfrm>
          <a:prstGeom prst="rect">
            <a:avLst/>
          </a:prstGeom>
        </p:spPr>
        <p:txBody>
          <a:bodyPr wrap="square">
            <a:spAutoFit/>
          </a:bodyPr>
          <a:lstStyle/>
          <a:p>
            <a:r>
              <a:rPr lang="it-IT" sz="1400" i="1" dirty="0">
                <a:latin typeface="Century Gothic" pitchFamily="34" charset="0"/>
              </a:rPr>
              <a:t>Nota - Si indicano ad esempio: destinazione d’uso generale e particolare; sostanze pericolose e loro modalità di stoccaggio, lavorazione o movimentazione; carico di incendio nei vari compartimenti; impianti di processo; lavorazioni; macchine, apparecchiature ed attrezzi; movimentazioni interne; impianti tecnologici di servizio; aree a rischio specifico</a:t>
            </a:r>
          </a:p>
        </p:txBody>
      </p:sp>
      <p:sp>
        <p:nvSpPr>
          <p:cNvPr id="4" name="Rettangolo 3">
            <a:extLst>
              <a:ext uri="{FF2B5EF4-FFF2-40B4-BE49-F238E27FC236}">
                <a16:creationId xmlns:a16="http://schemas.microsoft.com/office/drawing/2014/main" id="{F2BB2241-2344-42EF-84AC-2D092D92BAB9}"/>
              </a:ext>
            </a:extLst>
          </p:cNvPr>
          <p:cNvSpPr/>
          <p:nvPr/>
        </p:nvSpPr>
        <p:spPr>
          <a:xfrm>
            <a:off x="251520" y="2865775"/>
            <a:ext cx="8678647" cy="338554"/>
          </a:xfrm>
          <a:prstGeom prst="rect">
            <a:avLst/>
          </a:prstGeom>
        </p:spPr>
        <p:txBody>
          <a:bodyPr wrap="square">
            <a:spAutoFit/>
          </a:bodyPr>
          <a:lstStyle/>
          <a:p>
            <a:pPr marL="342900" indent="-342900">
              <a:buFont typeface="+mj-lt"/>
              <a:buAutoNum type="alphaLcPeriod" startAt="2"/>
            </a:pPr>
            <a:r>
              <a:rPr lang="it-IT" sz="1600" b="1" dirty="0">
                <a:latin typeface="Century Gothic" pitchFamily="34" charset="0"/>
              </a:rPr>
              <a:t>descrizione </a:t>
            </a:r>
            <a:r>
              <a:rPr lang="it-IT" sz="1600" dirty="0">
                <a:latin typeface="Century Gothic" pitchFamily="34" charset="0"/>
              </a:rPr>
              <a:t>delle </a:t>
            </a:r>
            <a:r>
              <a:rPr lang="it-IT" sz="1600" dirty="0">
                <a:solidFill>
                  <a:srgbClr val="C00000"/>
                </a:solidFill>
                <a:latin typeface="Century Gothic" pitchFamily="34" charset="0"/>
              </a:rPr>
              <a:t>condizioni ambientali </a:t>
            </a:r>
            <a:r>
              <a:rPr lang="it-IT" sz="1600" dirty="0">
                <a:latin typeface="Century Gothic" pitchFamily="34" charset="0"/>
              </a:rPr>
              <a:t>nelle quali i pericoli sono inseriti</a:t>
            </a:r>
          </a:p>
        </p:txBody>
      </p:sp>
      <p:sp>
        <p:nvSpPr>
          <p:cNvPr id="5" name="Rettangolo 4">
            <a:extLst>
              <a:ext uri="{FF2B5EF4-FFF2-40B4-BE49-F238E27FC236}">
                <a16:creationId xmlns:a16="http://schemas.microsoft.com/office/drawing/2014/main" id="{A531C5E5-DF95-4767-B75D-E4183CA6EB68}"/>
              </a:ext>
            </a:extLst>
          </p:cNvPr>
          <p:cNvSpPr/>
          <p:nvPr/>
        </p:nvSpPr>
        <p:spPr>
          <a:xfrm>
            <a:off x="577241" y="3176400"/>
            <a:ext cx="8566758" cy="1384995"/>
          </a:xfrm>
          <a:prstGeom prst="rect">
            <a:avLst/>
          </a:prstGeom>
        </p:spPr>
        <p:txBody>
          <a:bodyPr wrap="square">
            <a:spAutoFit/>
          </a:bodyPr>
          <a:lstStyle/>
          <a:p>
            <a:r>
              <a:rPr lang="it-IT" sz="1400" i="1" dirty="0">
                <a:latin typeface="Century Gothic" pitchFamily="34" charset="0"/>
              </a:rPr>
              <a:t>Nota Si indicano ad esempio: condizioni di accessibilità e viabilità; layout aziendale (distanziamenti, separazioni, isolamento); caratteristiche degli edifici (tipologia edilizia, geometria, volumetria, superfici, altezza, piani interrati, articolazione </a:t>
            </a:r>
            <a:r>
              <a:rPr lang="it-IT" sz="1400" i="1" dirty="0" err="1">
                <a:latin typeface="Century Gothic" pitchFamily="34" charset="0"/>
              </a:rPr>
              <a:t>planovolumetrica</a:t>
            </a:r>
            <a:r>
              <a:rPr lang="it-IT" sz="1400" i="1" dirty="0">
                <a:latin typeface="Century Gothic" pitchFamily="34" charset="0"/>
              </a:rPr>
              <a:t>, compartimentazione, ecc.); aerazione, ventilazione e superfici utili allo smaltimento di fumi e di calore; affollamento degli ambienti, con particolare riferimento alla presenza di persone con ridotte od impedite capacità motorie o sensoriali; vie di esodo.</a:t>
            </a:r>
          </a:p>
        </p:txBody>
      </p:sp>
      <p:sp>
        <p:nvSpPr>
          <p:cNvPr id="6" name="Rettangolo 5">
            <a:extLst>
              <a:ext uri="{FF2B5EF4-FFF2-40B4-BE49-F238E27FC236}">
                <a16:creationId xmlns:a16="http://schemas.microsoft.com/office/drawing/2014/main" id="{DE498500-E81D-4343-9BA0-D93F536D8CBA}"/>
              </a:ext>
            </a:extLst>
          </p:cNvPr>
          <p:cNvSpPr/>
          <p:nvPr/>
        </p:nvSpPr>
        <p:spPr>
          <a:xfrm>
            <a:off x="229436" y="4573113"/>
            <a:ext cx="8914564" cy="2308324"/>
          </a:xfrm>
          <a:prstGeom prst="rect">
            <a:avLst/>
          </a:prstGeom>
        </p:spPr>
        <p:txBody>
          <a:bodyPr wrap="square">
            <a:spAutoFit/>
          </a:bodyPr>
          <a:lstStyle/>
          <a:p>
            <a:pPr marL="342900" indent="-342900">
              <a:buFont typeface="+mj-lt"/>
              <a:buAutoNum type="alphaLcPeriod" startAt="3"/>
            </a:pPr>
            <a:r>
              <a:rPr lang="it-IT" sz="1600" b="1" dirty="0">
                <a:solidFill>
                  <a:srgbClr val="000000"/>
                </a:solidFill>
                <a:latin typeface="Century Gothic" pitchFamily="34" charset="0"/>
              </a:rPr>
              <a:t>determinazione</a:t>
            </a:r>
            <a:r>
              <a:rPr lang="it-IT" sz="1600" dirty="0">
                <a:solidFill>
                  <a:srgbClr val="000000"/>
                </a:solidFill>
                <a:latin typeface="Century Gothic" pitchFamily="34" charset="0"/>
              </a:rPr>
              <a:t> di quantità e tipologia degli </a:t>
            </a:r>
            <a:r>
              <a:rPr lang="it-IT" sz="1600" dirty="0">
                <a:solidFill>
                  <a:srgbClr val="C00000"/>
                </a:solidFill>
                <a:latin typeface="Century Gothic" pitchFamily="34" charset="0"/>
              </a:rPr>
              <a:t>occupanti esposti al rischio </a:t>
            </a:r>
            <a:r>
              <a:rPr lang="it-IT" sz="1600" dirty="0">
                <a:solidFill>
                  <a:srgbClr val="000000"/>
                </a:solidFill>
                <a:latin typeface="Century Gothic" pitchFamily="34" charset="0"/>
              </a:rPr>
              <a:t>d’incendio</a:t>
            </a:r>
          </a:p>
          <a:p>
            <a:pPr marL="342900" indent="-342900">
              <a:buFont typeface="+mj-lt"/>
              <a:buAutoNum type="alphaLcPeriod" startAt="3"/>
            </a:pPr>
            <a:endParaRPr lang="it-IT" sz="1600" dirty="0">
              <a:solidFill>
                <a:srgbClr val="000000"/>
              </a:solidFill>
              <a:latin typeface="Century Gothic" pitchFamily="34" charset="0"/>
            </a:endParaRPr>
          </a:p>
          <a:p>
            <a:pPr marL="342900" indent="-342900">
              <a:buFont typeface="+mj-lt"/>
              <a:buAutoNum type="alphaLcPeriod" startAt="3"/>
            </a:pPr>
            <a:r>
              <a:rPr lang="it-IT" sz="1600" b="1" dirty="0">
                <a:solidFill>
                  <a:srgbClr val="000000"/>
                </a:solidFill>
                <a:latin typeface="Century Gothic" pitchFamily="34" charset="0"/>
              </a:rPr>
              <a:t>individuazione </a:t>
            </a:r>
            <a:r>
              <a:rPr lang="it-IT" sz="1600" dirty="0">
                <a:solidFill>
                  <a:srgbClr val="000000"/>
                </a:solidFill>
                <a:latin typeface="Century Gothic" pitchFamily="34" charset="0"/>
              </a:rPr>
              <a:t>dei </a:t>
            </a:r>
            <a:r>
              <a:rPr lang="it-IT" sz="1600" dirty="0">
                <a:solidFill>
                  <a:srgbClr val="C00000"/>
                </a:solidFill>
                <a:latin typeface="Century Gothic" pitchFamily="34" charset="0"/>
              </a:rPr>
              <a:t>beni esposti </a:t>
            </a:r>
            <a:r>
              <a:rPr lang="it-IT" sz="1600" dirty="0">
                <a:solidFill>
                  <a:srgbClr val="000000"/>
                </a:solidFill>
                <a:latin typeface="Century Gothic" pitchFamily="34" charset="0"/>
              </a:rPr>
              <a:t>al rischio d’incendio</a:t>
            </a:r>
          </a:p>
          <a:p>
            <a:pPr marL="342900" indent="-342900">
              <a:buFont typeface="+mj-lt"/>
              <a:buAutoNum type="alphaLcPeriod" startAt="3"/>
            </a:pPr>
            <a:endParaRPr lang="it-IT" sz="1600" dirty="0">
              <a:solidFill>
                <a:srgbClr val="000000"/>
              </a:solidFill>
              <a:latin typeface="Century Gothic" pitchFamily="34" charset="0"/>
            </a:endParaRPr>
          </a:p>
          <a:p>
            <a:pPr marL="342900" indent="-342900">
              <a:buFont typeface="+mj-lt"/>
              <a:buAutoNum type="alphaLcPeriod" startAt="3"/>
            </a:pPr>
            <a:r>
              <a:rPr lang="it-IT" sz="1600" b="1" dirty="0">
                <a:solidFill>
                  <a:srgbClr val="000000"/>
                </a:solidFill>
                <a:latin typeface="Century Gothic" pitchFamily="34" charset="0"/>
              </a:rPr>
              <a:t>valutazione </a:t>
            </a:r>
            <a:r>
              <a:rPr lang="it-IT" sz="1600" u="sng" dirty="0">
                <a:solidFill>
                  <a:srgbClr val="000000"/>
                </a:solidFill>
                <a:latin typeface="Century Gothic" pitchFamily="34" charset="0"/>
              </a:rPr>
              <a:t>qualitativa o quantitativa </a:t>
            </a:r>
            <a:r>
              <a:rPr lang="it-IT" sz="1600" dirty="0">
                <a:solidFill>
                  <a:srgbClr val="000000"/>
                </a:solidFill>
                <a:latin typeface="Century Gothic" pitchFamily="34" charset="0"/>
              </a:rPr>
              <a:t>delle </a:t>
            </a:r>
            <a:r>
              <a:rPr lang="it-IT" sz="1600" dirty="0">
                <a:solidFill>
                  <a:srgbClr val="C00000"/>
                </a:solidFill>
                <a:latin typeface="Century Gothic" pitchFamily="34" charset="0"/>
              </a:rPr>
              <a:t>conseguenze</a:t>
            </a:r>
            <a:r>
              <a:rPr lang="it-IT" sz="1600" dirty="0">
                <a:solidFill>
                  <a:srgbClr val="000000"/>
                </a:solidFill>
                <a:latin typeface="Century Gothic" pitchFamily="34" charset="0"/>
              </a:rPr>
              <a:t> dell’incendio su occupanti, beni ed ambiente</a:t>
            </a:r>
          </a:p>
          <a:p>
            <a:pPr marL="342900" indent="-342900">
              <a:buFont typeface="+mj-lt"/>
              <a:buAutoNum type="alphaLcPeriod" startAt="3"/>
            </a:pPr>
            <a:endParaRPr lang="it-IT" sz="1600" dirty="0">
              <a:solidFill>
                <a:srgbClr val="000000"/>
              </a:solidFill>
              <a:latin typeface="Century Gothic" pitchFamily="34" charset="0"/>
            </a:endParaRPr>
          </a:p>
          <a:p>
            <a:pPr marL="342900" indent="-342900">
              <a:buFont typeface="+mj-lt"/>
              <a:buAutoNum type="alphaLcPeriod" startAt="3"/>
            </a:pPr>
            <a:r>
              <a:rPr lang="it-IT" sz="1600" b="1" dirty="0">
                <a:solidFill>
                  <a:srgbClr val="000000"/>
                </a:solidFill>
                <a:latin typeface="Century Gothic" pitchFamily="34" charset="0"/>
              </a:rPr>
              <a:t>individuazione</a:t>
            </a:r>
            <a:r>
              <a:rPr lang="it-IT" sz="1600" dirty="0">
                <a:solidFill>
                  <a:srgbClr val="000000"/>
                </a:solidFill>
                <a:latin typeface="Century Gothic" pitchFamily="34" charset="0"/>
              </a:rPr>
              <a:t> delle </a:t>
            </a:r>
            <a:r>
              <a:rPr lang="it-IT" sz="1600" dirty="0">
                <a:solidFill>
                  <a:srgbClr val="0070C0"/>
                </a:solidFill>
                <a:latin typeface="Century Gothic" pitchFamily="34" charset="0"/>
              </a:rPr>
              <a:t>misure preventive </a:t>
            </a:r>
            <a:r>
              <a:rPr lang="it-IT" sz="1600" dirty="0">
                <a:solidFill>
                  <a:srgbClr val="000000"/>
                </a:solidFill>
                <a:latin typeface="Century Gothic" pitchFamily="34" charset="0"/>
              </a:rPr>
              <a:t>che possano rimuovere o ridurre i pericoli che determinano rischi significativi.</a:t>
            </a:r>
          </a:p>
        </p:txBody>
      </p:sp>
      <p:sp>
        <p:nvSpPr>
          <p:cNvPr id="7" name="Rettangolo 6">
            <a:extLst>
              <a:ext uri="{FF2B5EF4-FFF2-40B4-BE49-F238E27FC236}">
                <a16:creationId xmlns:a16="http://schemas.microsoft.com/office/drawing/2014/main" id="{4A346AFF-1E1E-4306-B19B-9C8E2C8483BC}"/>
              </a:ext>
            </a:extLst>
          </p:cNvPr>
          <p:cNvSpPr/>
          <p:nvPr/>
        </p:nvSpPr>
        <p:spPr>
          <a:xfrm>
            <a:off x="229436" y="935426"/>
            <a:ext cx="8761465" cy="338554"/>
          </a:xfrm>
          <a:prstGeom prst="rect">
            <a:avLst/>
          </a:prstGeom>
        </p:spPr>
        <p:txBody>
          <a:bodyPr wrap="square">
            <a:spAutoFit/>
          </a:bodyPr>
          <a:lstStyle/>
          <a:p>
            <a:pPr algn="just"/>
            <a:r>
              <a:rPr lang="it-IT" sz="1600" dirty="0">
                <a:solidFill>
                  <a:srgbClr val="000000"/>
                </a:solidFill>
                <a:latin typeface="Century Gothic" pitchFamily="34" charset="0"/>
              </a:rPr>
              <a:t>…. </a:t>
            </a:r>
            <a:r>
              <a:rPr lang="it-IT" sz="1600" b="1" dirty="0">
                <a:solidFill>
                  <a:srgbClr val="000000"/>
                </a:solidFill>
                <a:latin typeface="Century Gothic" pitchFamily="34" charset="0"/>
              </a:rPr>
              <a:t>devono essere trattati </a:t>
            </a:r>
            <a:r>
              <a:rPr lang="it-IT" sz="1600" b="1" u="sng" dirty="0">
                <a:solidFill>
                  <a:srgbClr val="0070C0"/>
                </a:solidFill>
                <a:latin typeface="Century Gothic" pitchFamily="34" charset="0"/>
              </a:rPr>
              <a:t>almeno</a:t>
            </a:r>
            <a:r>
              <a:rPr lang="it-IT" sz="1600" b="1" dirty="0">
                <a:solidFill>
                  <a:srgbClr val="000000"/>
                </a:solidFill>
                <a:latin typeface="Century Gothic" pitchFamily="34" charset="0"/>
              </a:rPr>
              <a:t> i seguenti argomenti …</a:t>
            </a:r>
          </a:p>
        </p:txBody>
      </p:sp>
      <p:sp>
        <p:nvSpPr>
          <p:cNvPr id="8" name="Rettangolo 7">
            <a:extLst>
              <a:ext uri="{FF2B5EF4-FFF2-40B4-BE49-F238E27FC236}">
                <a16:creationId xmlns:a16="http://schemas.microsoft.com/office/drawing/2014/main" id="{B649CBD1-933B-41C4-9984-9992FFD3149E}"/>
              </a:ext>
            </a:extLst>
          </p:cNvPr>
          <p:cNvSpPr/>
          <p:nvPr/>
        </p:nvSpPr>
        <p:spPr>
          <a:xfrm>
            <a:off x="128878" y="1316808"/>
            <a:ext cx="8922758" cy="3244587"/>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itchFamily="34" charset="0"/>
            </a:endParaRPr>
          </a:p>
        </p:txBody>
      </p:sp>
      <p:sp>
        <p:nvSpPr>
          <p:cNvPr id="9" name="CasellaDiTesto 8">
            <a:extLst>
              <a:ext uri="{FF2B5EF4-FFF2-40B4-BE49-F238E27FC236}">
                <a16:creationId xmlns:a16="http://schemas.microsoft.com/office/drawing/2014/main" id="{C9565300-5189-461B-9281-3CF4928DB819}"/>
              </a:ext>
            </a:extLst>
          </p:cNvPr>
          <p:cNvSpPr txBox="1"/>
          <p:nvPr/>
        </p:nvSpPr>
        <p:spPr>
          <a:xfrm>
            <a:off x="7774660" y="2645500"/>
            <a:ext cx="1216241" cy="307777"/>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it-IT" sz="1400" b="1" dirty="0">
                <a:latin typeface="Century Gothic" pitchFamily="34" charset="0"/>
              </a:rPr>
              <a:t>…… 2015</a:t>
            </a:r>
          </a:p>
        </p:txBody>
      </p:sp>
      <p:sp>
        <p:nvSpPr>
          <p:cNvPr id="10" name="Rettangolo 9"/>
          <p:cNvSpPr/>
          <p:nvPr/>
        </p:nvSpPr>
        <p:spPr>
          <a:xfrm>
            <a:off x="1660124" y="606010"/>
            <a:ext cx="5823751" cy="369332"/>
          </a:xfrm>
          <a:prstGeom prst="rect">
            <a:avLst/>
          </a:prstGeom>
          <a:solidFill>
            <a:schemeClr val="bg1"/>
          </a:solidFill>
        </p:spPr>
        <p:txBody>
          <a:bodyPr wrap="square">
            <a:spAutoFit/>
          </a:bodyPr>
          <a:lstStyle/>
          <a:p>
            <a:pPr algn="ctr"/>
            <a:r>
              <a:rPr lang="it-IT" b="1" dirty="0">
                <a:solidFill>
                  <a:srgbClr val="C00000"/>
                </a:solidFill>
                <a:latin typeface="Century Gothic" pitchFamily="34" charset="0"/>
              </a:rPr>
              <a:t>Valutazione del rischio d’incendio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9D22E5D-C5FD-4DA2-855C-102ADAE1440C}"/>
              </a:ext>
            </a:extLst>
          </p:cNvPr>
          <p:cNvPicPr>
            <a:picLocks noChangeAspect="1"/>
          </p:cNvPicPr>
          <p:nvPr/>
        </p:nvPicPr>
        <p:blipFill>
          <a:blip r:embed="rId2"/>
          <a:stretch>
            <a:fillRect/>
          </a:stretch>
        </p:blipFill>
        <p:spPr>
          <a:xfrm>
            <a:off x="293935" y="1201825"/>
            <a:ext cx="5086529" cy="3870035"/>
          </a:xfrm>
          <a:prstGeom prst="rect">
            <a:avLst/>
          </a:prstGeom>
          <a:ln>
            <a:solidFill>
              <a:schemeClr val="bg1">
                <a:lumMod val="65000"/>
              </a:schemeClr>
            </a:solidFill>
          </a:ln>
        </p:spPr>
      </p:pic>
      <p:sp>
        <p:nvSpPr>
          <p:cNvPr id="3" name="Rettangolo 2">
            <a:extLst>
              <a:ext uri="{FF2B5EF4-FFF2-40B4-BE49-F238E27FC236}">
                <a16:creationId xmlns:a16="http://schemas.microsoft.com/office/drawing/2014/main" id="{B481BF66-2443-48BD-9083-27F66A1C152D}"/>
              </a:ext>
            </a:extLst>
          </p:cNvPr>
          <p:cNvSpPr/>
          <p:nvPr/>
        </p:nvSpPr>
        <p:spPr>
          <a:xfrm>
            <a:off x="5634465" y="1809351"/>
            <a:ext cx="3022846" cy="584775"/>
          </a:xfrm>
          <a:prstGeom prst="rect">
            <a:avLst/>
          </a:prstGeom>
        </p:spPr>
        <p:txBody>
          <a:bodyPr wrap="square">
            <a:spAutoFit/>
          </a:bodyPr>
          <a:lstStyle/>
          <a:p>
            <a:pPr algn="ctr"/>
            <a:r>
              <a:rPr lang="it-IT" sz="1600" dirty="0">
                <a:solidFill>
                  <a:srgbClr val="000000"/>
                </a:solidFill>
                <a:latin typeface="Century Gothic" pitchFamily="34" charset="0"/>
              </a:rPr>
              <a:t>disponibili pertinenti </a:t>
            </a:r>
          </a:p>
          <a:p>
            <a:pPr algn="ctr"/>
            <a:r>
              <a:rPr lang="it-IT" sz="1600" b="1" i="1" dirty="0">
                <a:solidFill>
                  <a:srgbClr val="0070C0"/>
                </a:solidFill>
                <a:latin typeface="Century Gothic" pitchFamily="34" charset="0"/>
              </a:rPr>
              <a:t>regole tecniche verticali </a:t>
            </a:r>
            <a:endParaRPr lang="it-IT" sz="1600" b="1" dirty="0">
              <a:solidFill>
                <a:srgbClr val="0070C0"/>
              </a:solidFill>
              <a:latin typeface="Century Gothic" pitchFamily="34" charset="0"/>
            </a:endParaRPr>
          </a:p>
        </p:txBody>
      </p:sp>
      <p:sp>
        <p:nvSpPr>
          <p:cNvPr id="4" name="Freccia in giù 3">
            <a:extLst>
              <a:ext uri="{FF2B5EF4-FFF2-40B4-BE49-F238E27FC236}">
                <a16:creationId xmlns:a16="http://schemas.microsoft.com/office/drawing/2014/main" id="{8152D5B4-6CEA-4340-8709-153CA674DA1D}"/>
              </a:ext>
            </a:extLst>
          </p:cNvPr>
          <p:cNvSpPr/>
          <p:nvPr/>
        </p:nvSpPr>
        <p:spPr>
          <a:xfrm>
            <a:off x="6975016" y="2578042"/>
            <a:ext cx="341745" cy="387927"/>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entury Gothic" pitchFamily="34" charset="0"/>
              </a:rPr>
              <a:t> </a:t>
            </a:r>
          </a:p>
        </p:txBody>
      </p:sp>
      <p:sp>
        <p:nvSpPr>
          <p:cNvPr id="5" name="Rettangolo 4">
            <a:extLst>
              <a:ext uri="{FF2B5EF4-FFF2-40B4-BE49-F238E27FC236}">
                <a16:creationId xmlns:a16="http://schemas.microsoft.com/office/drawing/2014/main" id="{9DCC6F01-E0D1-4323-8A20-55939DD04679}"/>
              </a:ext>
            </a:extLst>
          </p:cNvPr>
          <p:cNvSpPr/>
          <p:nvPr/>
        </p:nvSpPr>
        <p:spPr>
          <a:xfrm>
            <a:off x="5477164" y="3149885"/>
            <a:ext cx="3337451" cy="1077218"/>
          </a:xfrm>
          <a:prstGeom prst="rect">
            <a:avLst/>
          </a:prstGeom>
        </p:spPr>
        <p:txBody>
          <a:bodyPr wrap="square">
            <a:spAutoFit/>
          </a:bodyPr>
          <a:lstStyle/>
          <a:p>
            <a:pPr algn="ctr"/>
            <a:r>
              <a:rPr lang="it-IT" sz="1600" dirty="0">
                <a:latin typeface="Century Gothic" pitchFamily="34" charset="0"/>
              </a:rPr>
              <a:t>la valutazione del rischio d’incendio </a:t>
            </a:r>
            <a:r>
              <a:rPr lang="it-IT" sz="1600" dirty="0">
                <a:solidFill>
                  <a:srgbClr val="0070C0"/>
                </a:solidFill>
                <a:latin typeface="Century Gothic" pitchFamily="34" charset="0"/>
              </a:rPr>
              <a:t>è limitata</a:t>
            </a:r>
            <a:r>
              <a:rPr lang="it-IT" sz="1600" dirty="0">
                <a:latin typeface="Century Gothic" pitchFamily="34" charset="0"/>
              </a:rPr>
              <a:t> agli </a:t>
            </a:r>
            <a:r>
              <a:rPr lang="it-IT" sz="1600" b="1" dirty="0">
                <a:latin typeface="Century Gothic" pitchFamily="34" charset="0"/>
              </a:rPr>
              <a:t>aspetti peculiari </a:t>
            </a:r>
            <a:r>
              <a:rPr lang="it-IT" sz="1600" dirty="0">
                <a:latin typeface="Century Gothic" pitchFamily="34" charset="0"/>
              </a:rPr>
              <a:t>della specifica attività trattata</a:t>
            </a:r>
          </a:p>
        </p:txBody>
      </p:sp>
      <p:sp>
        <p:nvSpPr>
          <p:cNvPr id="6" name="Rettangolo 5">
            <a:extLst>
              <a:ext uri="{FF2B5EF4-FFF2-40B4-BE49-F238E27FC236}">
                <a16:creationId xmlns:a16="http://schemas.microsoft.com/office/drawing/2014/main" id="{B3BA8C90-6488-41AB-BAD9-CB56E10D1D1A}"/>
              </a:ext>
            </a:extLst>
          </p:cNvPr>
          <p:cNvSpPr/>
          <p:nvPr/>
        </p:nvSpPr>
        <p:spPr>
          <a:xfrm>
            <a:off x="293935" y="5727940"/>
            <a:ext cx="8637001" cy="830997"/>
          </a:xfrm>
          <a:prstGeom prst="rect">
            <a:avLst/>
          </a:prstGeom>
          <a:solidFill>
            <a:schemeClr val="bg1">
              <a:lumMod val="95000"/>
            </a:schemeClr>
          </a:solidFill>
          <a:ln>
            <a:solidFill>
              <a:schemeClr val="bg1">
                <a:lumMod val="65000"/>
              </a:schemeClr>
            </a:solidFill>
          </a:ln>
        </p:spPr>
        <p:txBody>
          <a:bodyPr wrap="square">
            <a:spAutoFit/>
          </a:bodyPr>
          <a:lstStyle/>
          <a:p>
            <a:r>
              <a:rPr lang="it-IT" sz="1600" dirty="0">
                <a:latin typeface="Century Gothic" pitchFamily="34" charset="0"/>
              </a:rPr>
              <a:t>Negli ambiti delle attività in cui </a:t>
            </a:r>
            <a:r>
              <a:rPr lang="it-IT" sz="1600" b="1" dirty="0">
                <a:latin typeface="Century Gothic" pitchFamily="34" charset="0"/>
              </a:rPr>
              <a:t>sono presenti </a:t>
            </a:r>
            <a:r>
              <a:rPr lang="it-IT" sz="1600" dirty="0">
                <a:solidFill>
                  <a:srgbClr val="0070C0"/>
                </a:solidFill>
                <a:latin typeface="Century Gothic" pitchFamily="34" charset="0"/>
              </a:rPr>
              <a:t>sostanze infiammabili </a:t>
            </a:r>
            <a:r>
              <a:rPr lang="it-IT" sz="1600" dirty="0">
                <a:latin typeface="Century Gothic" pitchFamily="34" charset="0"/>
              </a:rPr>
              <a:t>allo stato di </a:t>
            </a:r>
            <a:r>
              <a:rPr lang="it-IT" sz="1600" dirty="0">
                <a:solidFill>
                  <a:srgbClr val="0070C0"/>
                </a:solidFill>
                <a:latin typeface="Century Gothic" pitchFamily="34" charset="0"/>
              </a:rPr>
              <a:t>gas, vapori, nebbie o polveri combustibili</a:t>
            </a:r>
            <a:r>
              <a:rPr lang="it-IT" sz="1600" dirty="0">
                <a:latin typeface="Century Gothic" pitchFamily="34" charset="0"/>
              </a:rPr>
              <a:t>, la valutazione del rischio d’incendio </a:t>
            </a:r>
            <a:r>
              <a:rPr lang="it-IT" sz="1600" b="1" dirty="0">
                <a:latin typeface="Century Gothic" pitchFamily="34" charset="0"/>
              </a:rPr>
              <a:t>deve</a:t>
            </a:r>
            <a:r>
              <a:rPr lang="it-IT" sz="1600" dirty="0">
                <a:latin typeface="Century Gothic" pitchFamily="34" charset="0"/>
              </a:rPr>
              <a:t> includere anche la </a:t>
            </a:r>
            <a:r>
              <a:rPr lang="it-IT" sz="1600" b="1" dirty="0">
                <a:solidFill>
                  <a:srgbClr val="C00000"/>
                </a:solidFill>
                <a:latin typeface="Century Gothic" pitchFamily="34" charset="0"/>
              </a:rPr>
              <a:t>valutazione del rischio per atmosfere esplosive [V.2]</a:t>
            </a:r>
          </a:p>
        </p:txBody>
      </p:sp>
      <p:pic>
        <p:nvPicPr>
          <p:cNvPr id="7" name="Immagine 6">
            <a:extLst>
              <a:ext uri="{FF2B5EF4-FFF2-40B4-BE49-F238E27FC236}">
                <a16:creationId xmlns:a16="http://schemas.microsoft.com/office/drawing/2014/main" id="{2CC5D1BF-7F7D-4E8B-9B88-417F842A405D}"/>
              </a:ext>
            </a:extLst>
          </p:cNvPr>
          <p:cNvPicPr>
            <a:picLocks noChangeAspect="1"/>
          </p:cNvPicPr>
          <p:nvPr/>
        </p:nvPicPr>
        <p:blipFill>
          <a:blip r:embed="rId3"/>
          <a:stretch>
            <a:fillRect/>
          </a:stretch>
        </p:blipFill>
        <p:spPr>
          <a:xfrm rot="19771713">
            <a:off x="7840401" y="4687795"/>
            <a:ext cx="962224" cy="7681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78436" y="1069675"/>
            <a:ext cx="4762843" cy="369332"/>
          </a:xfrm>
          <a:prstGeom prst="rect">
            <a:avLst/>
          </a:prstGeom>
          <a:ln>
            <a:solidFill>
              <a:schemeClr val="bg1">
                <a:lumMod val="65000"/>
              </a:schemeClr>
            </a:solidFill>
          </a:ln>
        </p:spPr>
        <p:txBody>
          <a:bodyPr wrap="none">
            <a:spAutoFit/>
          </a:bodyPr>
          <a:lstStyle/>
          <a:p>
            <a:pPr algn="ctr"/>
            <a:r>
              <a:rPr lang="it-IT" b="1" dirty="0">
                <a:solidFill>
                  <a:srgbClr val="C00000"/>
                </a:solidFill>
                <a:highlight>
                  <a:srgbClr val="FFFF00"/>
                </a:highlight>
              </a:rPr>
              <a:t>Attribuzione dei profili di rischio [G.2.6.2</a:t>
            </a:r>
            <a:r>
              <a:rPr lang="it-IT" b="1" dirty="0">
                <a:solidFill>
                  <a:srgbClr val="C00000"/>
                </a:solidFill>
              </a:rPr>
              <a:t>] </a:t>
            </a:r>
          </a:p>
        </p:txBody>
      </p:sp>
      <p:sp>
        <p:nvSpPr>
          <p:cNvPr id="3" name="Rettangolo 2">
            <a:extLst>
              <a:ext uri="{FF2B5EF4-FFF2-40B4-BE49-F238E27FC236}">
                <a16:creationId xmlns:a16="http://schemas.microsoft.com/office/drawing/2014/main" id="{3D8F1D1F-6F88-48E5-8800-63AEEDD50935}"/>
              </a:ext>
            </a:extLst>
          </p:cNvPr>
          <p:cNvSpPr/>
          <p:nvPr/>
        </p:nvSpPr>
        <p:spPr>
          <a:xfrm>
            <a:off x="198829" y="1610507"/>
            <a:ext cx="6974986" cy="369332"/>
          </a:xfrm>
          <a:prstGeom prst="rect">
            <a:avLst/>
          </a:prstGeom>
        </p:spPr>
        <p:txBody>
          <a:bodyPr wrap="none">
            <a:spAutoFit/>
          </a:bodyPr>
          <a:lstStyle/>
          <a:p>
            <a:r>
              <a:rPr lang="it-IT" b="1" dirty="0">
                <a:solidFill>
                  <a:srgbClr val="0070C0"/>
                </a:solidFill>
                <a:latin typeface="Century Gothic" pitchFamily="34" charset="0"/>
              </a:rPr>
              <a:t>….. </a:t>
            </a:r>
            <a:r>
              <a:rPr lang="it-IT" b="1" u="sng" dirty="0">
                <a:solidFill>
                  <a:srgbClr val="0070C0"/>
                </a:solidFill>
                <a:latin typeface="Century Gothic" pitchFamily="34" charset="0"/>
              </a:rPr>
              <a:t>dopo</a:t>
            </a:r>
            <a:r>
              <a:rPr lang="it-IT" dirty="0">
                <a:solidFill>
                  <a:srgbClr val="0070C0"/>
                </a:solidFill>
                <a:latin typeface="Century Gothic" pitchFamily="34" charset="0"/>
              </a:rPr>
              <a:t> </a:t>
            </a:r>
            <a:r>
              <a:rPr lang="it-IT" dirty="0">
                <a:latin typeface="Century Gothic" pitchFamily="34" charset="0"/>
              </a:rPr>
              <a:t>aver valutato il </a:t>
            </a:r>
            <a:r>
              <a:rPr lang="it-IT" dirty="0">
                <a:solidFill>
                  <a:srgbClr val="0070C0"/>
                </a:solidFill>
                <a:latin typeface="Century Gothic" pitchFamily="34" charset="0"/>
              </a:rPr>
              <a:t>rischio d’incendio </a:t>
            </a:r>
            <a:r>
              <a:rPr lang="it-IT" dirty="0">
                <a:latin typeface="Century Gothic" pitchFamily="34" charset="0"/>
              </a:rPr>
              <a:t>per l’attività …….</a:t>
            </a:r>
          </a:p>
        </p:txBody>
      </p:sp>
      <p:sp>
        <p:nvSpPr>
          <p:cNvPr id="4" name="Rettangolo 3">
            <a:extLst>
              <a:ext uri="{FF2B5EF4-FFF2-40B4-BE49-F238E27FC236}">
                <a16:creationId xmlns:a16="http://schemas.microsoft.com/office/drawing/2014/main" id="{27231C0D-9E4E-4B75-8012-BFA4E71A7D3D}"/>
              </a:ext>
            </a:extLst>
          </p:cNvPr>
          <p:cNvSpPr/>
          <p:nvPr/>
        </p:nvSpPr>
        <p:spPr>
          <a:xfrm>
            <a:off x="198829" y="2146256"/>
            <a:ext cx="8470322" cy="369332"/>
          </a:xfrm>
          <a:prstGeom prst="rect">
            <a:avLst/>
          </a:prstGeom>
        </p:spPr>
        <p:txBody>
          <a:bodyPr wrap="square">
            <a:spAutoFit/>
          </a:bodyPr>
          <a:lstStyle/>
          <a:p>
            <a:r>
              <a:rPr lang="it-IT" dirty="0">
                <a:latin typeface="Century Gothic" pitchFamily="34" charset="0"/>
              </a:rPr>
              <a:t>… il </a:t>
            </a:r>
            <a:r>
              <a:rPr lang="it-IT" b="1" dirty="0">
                <a:latin typeface="Century Gothic" pitchFamily="34" charset="0"/>
              </a:rPr>
              <a:t>progettista</a:t>
            </a:r>
            <a:r>
              <a:rPr lang="it-IT" dirty="0">
                <a:latin typeface="Century Gothic" pitchFamily="34" charset="0"/>
              </a:rPr>
              <a:t> </a:t>
            </a:r>
            <a:r>
              <a:rPr lang="it-IT" dirty="0">
                <a:solidFill>
                  <a:srgbClr val="0070C0"/>
                </a:solidFill>
                <a:latin typeface="Century Gothic" pitchFamily="34" charset="0"/>
              </a:rPr>
              <a:t>attribuisce</a:t>
            </a:r>
            <a:r>
              <a:rPr lang="it-IT" dirty="0">
                <a:latin typeface="Century Gothic" pitchFamily="34" charset="0"/>
              </a:rPr>
              <a:t> le seguenti </a:t>
            </a:r>
            <a:r>
              <a:rPr lang="it-IT" b="1" dirty="0">
                <a:latin typeface="Century Gothic" pitchFamily="34" charset="0"/>
              </a:rPr>
              <a:t>tre tipologie di profili di rischio</a:t>
            </a:r>
          </a:p>
        </p:txBody>
      </p:sp>
      <p:sp>
        <p:nvSpPr>
          <p:cNvPr id="5" name="Rettangolo 4">
            <a:extLst>
              <a:ext uri="{FF2B5EF4-FFF2-40B4-BE49-F238E27FC236}">
                <a16:creationId xmlns:a16="http://schemas.microsoft.com/office/drawing/2014/main" id="{CE9C2FA0-A261-4640-AF43-BC3EAB5684E7}"/>
              </a:ext>
            </a:extLst>
          </p:cNvPr>
          <p:cNvSpPr/>
          <p:nvPr/>
        </p:nvSpPr>
        <p:spPr>
          <a:xfrm>
            <a:off x="757964" y="3171574"/>
            <a:ext cx="633757" cy="369332"/>
          </a:xfrm>
          <a:prstGeom prst="rect">
            <a:avLst/>
          </a:prstGeom>
        </p:spPr>
        <p:txBody>
          <a:bodyPr wrap="square">
            <a:spAutoFit/>
          </a:bodyPr>
          <a:lstStyle/>
          <a:p>
            <a:r>
              <a:rPr lang="it-IT" b="1" dirty="0" err="1">
                <a:latin typeface="Century Gothic" pitchFamily="34" charset="0"/>
              </a:rPr>
              <a:t>R</a:t>
            </a:r>
            <a:r>
              <a:rPr lang="it-IT" b="1" baseline="-25000" dirty="0" err="1">
                <a:latin typeface="Century Gothic" pitchFamily="34" charset="0"/>
              </a:rPr>
              <a:t>vita</a:t>
            </a:r>
            <a:r>
              <a:rPr lang="it-IT" dirty="0">
                <a:latin typeface="Century Gothic" pitchFamily="34" charset="0"/>
              </a:rPr>
              <a:t> </a:t>
            </a:r>
            <a:endParaRPr lang="it-IT" dirty="0">
              <a:solidFill>
                <a:srgbClr val="C00000"/>
              </a:solidFill>
              <a:latin typeface="Century Gothic" pitchFamily="34" charset="0"/>
            </a:endParaRPr>
          </a:p>
        </p:txBody>
      </p:sp>
      <p:sp>
        <p:nvSpPr>
          <p:cNvPr id="6" name="Rettangolo 5">
            <a:extLst>
              <a:ext uri="{FF2B5EF4-FFF2-40B4-BE49-F238E27FC236}">
                <a16:creationId xmlns:a16="http://schemas.microsoft.com/office/drawing/2014/main" id="{C3090010-BBF1-49EE-ADE6-A74951A19876}"/>
              </a:ext>
            </a:extLst>
          </p:cNvPr>
          <p:cNvSpPr/>
          <p:nvPr/>
        </p:nvSpPr>
        <p:spPr>
          <a:xfrm>
            <a:off x="716289" y="3597441"/>
            <a:ext cx="690766" cy="369332"/>
          </a:xfrm>
          <a:prstGeom prst="rect">
            <a:avLst/>
          </a:prstGeom>
        </p:spPr>
        <p:txBody>
          <a:bodyPr wrap="square">
            <a:spAutoFit/>
          </a:bodyPr>
          <a:lstStyle/>
          <a:p>
            <a:pPr algn="just"/>
            <a:r>
              <a:rPr lang="it-IT" b="1" dirty="0" err="1">
                <a:latin typeface="Century Gothic" pitchFamily="34" charset="0"/>
              </a:rPr>
              <a:t>R</a:t>
            </a:r>
            <a:r>
              <a:rPr lang="it-IT" b="1" baseline="-25000" dirty="0" err="1">
                <a:latin typeface="Century Gothic" pitchFamily="34" charset="0"/>
              </a:rPr>
              <a:t>beni</a:t>
            </a:r>
            <a:r>
              <a:rPr lang="it-IT" dirty="0">
                <a:latin typeface="Century Gothic" pitchFamily="34" charset="0"/>
              </a:rPr>
              <a:t> </a:t>
            </a:r>
          </a:p>
        </p:txBody>
      </p:sp>
      <p:sp>
        <p:nvSpPr>
          <p:cNvPr id="7" name="Rettangolo 6">
            <a:extLst>
              <a:ext uri="{FF2B5EF4-FFF2-40B4-BE49-F238E27FC236}">
                <a16:creationId xmlns:a16="http://schemas.microsoft.com/office/drawing/2014/main" id="{AC2509B1-E4BF-4224-A86F-2A9B5E77C69A}"/>
              </a:ext>
            </a:extLst>
          </p:cNvPr>
          <p:cNvSpPr/>
          <p:nvPr/>
        </p:nvSpPr>
        <p:spPr>
          <a:xfrm>
            <a:off x="716289" y="4127654"/>
            <a:ext cx="1032622" cy="369332"/>
          </a:xfrm>
          <a:prstGeom prst="rect">
            <a:avLst/>
          </a:prstGeom>
        </p:spPr>
        <p:txBody>
          <a:bodyPr wrap="square">
            <a:spAutoFit/>
          </a:bodyPr>
          <a:lstStyle/>
          <a:p>
            <a:pPr algn="just"/>
            <a:r>
              <a:rPr lang="it-IT" b="1" dirty="0" err="1">
                <a:latin typeface="Century Gothic" pitchFamily="34" charset="0"/>
              </a:rPr>
              <a:t>R</a:t>
            </a:r>
            <a:r>
              <a:rPr lang="it-IT" b="1" baseline="-25000" dirty="0" err="1">
                <a:latin typeface="Century Gothic" pitchFamily="34" charset="0"/>
              </a:rPr>
              <a:t>ambiente</a:t>
            </a:r>
            <a:endParaRPr lang="it-IT" dirty="0">
              <a:latin typeface="Century Gothic" pitchFamily="34" charset="0"/>
            </a:endParaRPr>
          </a:p>
        </p:txBody>
      </p:sp>
      <p:sp>
        <p:nvSpPr>
          <p:cNvPr id="8" name="Rettangolo 7">
            <a:extLst>
              <a:ext uri="{FF2B5EF4-FFF2-40B4-BE49-F238E27FC236}">
                <a16:creationId xmlns:a16="http://schemas.microsoft.com/office/drawing/2014/main" id="{9E316FA1-3022-409F-883D-36890220D0FF}"/>
              </a:ext>
            </a:extLst>
          </p:cNvPr>
          <p:cNvSpPr/>
          <p:nvPr/>
        </p:nvSpPr>
        <p:spPr>
          <a:xfrm>
            <a:off x="1787859" y="3198987"/>
            <a:ext cx="3623108" cy="369332"/>
          </a:xfrm>
          <a:prstGeom prst="rect">
            <a:avLst/>
          </a:prstGeom>
        </p:spPr>
        <p:txBody>
          <a:bodyPr wrap="none">
            <a:spAutoFit/>
          </a:bodyPr>
          <a:lstStyle/>
          <a:p>
            <a:r>
              <a:rPr lang="it-IT" dirty="0">
                <a:solidFill>
                  <a:srgbClr val="C00000"/>
                </a:solidFill>
                <a:latin typeface="Century Gothic" pitchFamily="34" charset="0"/>
              </a:rPr>
              <a:t>salvaguardia della vita umana</a:t>
            </a:r>
            <a:endParaRPr lang="it-IT" dirty="0">
              <a:latin typeface="Century Gothic" pitchFamily="34" charset="0"/>
            </a:endParaRPr>
          </a:p>
        </p:txBody>
      </p:sp>
      <p:sp>
        <p:nvSpPr>
          <p:cNvPr id="9" name="Rettangolo 8">
            <a:extLst>
              <a:ext uri="{FF2B5EF4-FFF2-40B4-BE49-F238E27FC236}">
                <a16:creationId xmlns:a16="http://schemas.microsoft.com/office/drawing/2014/main" id="{37B68718-AC76-4CA4-AEBC-DB7040797B41}"/>
              </a:ext>
            </a:extLst>
          </p:cNvPr>
          <p:cNvSpPr/>
          <p:nvPr/>
        </p:nvSpPr>
        <p:spPr>
          <a:xfrm>
            <a:off x="1787859" y="3657674"/>
            <a:ext cx="6288909" cy="369332"/>
          </a:xfrm>
          <a:prstGeom prst="rect">
            <a:avLst/>
          </a:prstGeom>
        </p:spPr>
        <p:txBody>
          <a:bodyPr wrap="square">
            <a:spAutoFit/>
          </a:bodyPr>
          <a:lstStyle/>
          <a:p>
            <a:r>
              <a:rPr lang="it-IT" dirty="0">
                <a:solidFill>
                  <a:srgbClr val="C00000"/>
                </a:solidFill>
                <a:latin typeface="Century Gothic" pitchFamily="34" charset="0"/>
              </a:rPr>
              <a:t>salvaguardia dei beni artistici, strategici ed economici</a:t>
            </a:r>
            <a:r>
              <a:rPr lang="it-IT" dirty="0">
                <a:latin typeface="Century Gothic" pitchFamily="34" charset="0"/>
              </a:rPr>
              <a:t>; </a:t>
            </a:r>
          </a:p>
        </p:txBody>
      </p:sp>
      <p:sp>
        <p:nvSpPr>
          <p:cNvPr id="10" name="Rettangolo 9">
            <a:extLst>
              <a:ext uri="{FF2B5EF4-FFF2-40B4-BE49-F238E27FC236}">
                <a16:creationId xmlns:a16="http://schemas.microsoft.com/office/drawing/2014/main" id="{FEC9E791-A61A-431B-865A-3600B0F31967}"/>
              </a:ext>
            </a:extLst>
          </p:cNvPr>
          <p:cNvSpPr/>
          <p:nvPr/>
        </p:nvSpPr>
        <p:spPr>
          <a:xfrm>
            <a:off x="1787859" y="4148419"/>
            <a:ext cx="5878115" cy="369332"/>
          </a:xfrm>
          <a:prstGeom prst="rect">
            <a:avLst/>
          </a:prstGeom>
        </p:spPr>
        <p:txBody>
          <a:bodyPr wrap="square">
            <a:spAutoFit/>
          </a:bodyPr>
          <a:lstStyle/>
          <a:p>
            <a:r>
              <a:rPr lang="it-IT" dirty="0">
                <a:solidFill>
                  <a:srgbClr val="C00000"/>
                </a:solidFill>
                <a:latin typeface="Century Gothic" pitchFamily="34" charset="0"/>
              </a:rPr>
              <a:t>tutela dell'ambiente dagli effetti dell'incendio</a:t>
            </a:r>
            <a:endParaRPr lang="it-IT" dirty="0">
              <a:latin typeface="Century Gothic" pitchFamily="34" charset="0"/>
            </a:endParaRPr>
          </a:p>
        </p:txBody>
      </p:sp>
      <p:sp>
        <p:nvSpPr>
          <p:cNvPr id="11" name="Rettangolo 10">
            <a:extLst>
              <a:ext uri="{FF2B5EF4-FFF2-40B4-BE49-F238E27FC236}">
                <a16:creationId xmlns:a16="http://schemas.microsoft.com/office/drawing/2014/main" id="{BD11BAE3-DE63-4AE9-A978-F748387BDDAB}"/>
              </a:ext>
            </a:extLst>
          </p:cNvPr>
          <p:cNvSpPr/>
          <p:nvPr/>
        </p:nvSpPr>
        <p:spPr>
          <a:xfrm>
            <a:off x="474956" y="5434642"/>
            <a:ext cx="8296182" cy="1200329"/>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it-IT" dirty="0">
                <a:latin typeface="Century Gothic" pitchFamily="34" charset="0"/>
              </a:rPr>
              <a:t>I profili di rischio sono </a:t>
            </a:r>
            <a:r>
              <a:rPr lang="it-IT" b="1" dirty="0">
                <a:solidFill>
                  <a:srgbClr val="0070C0"/>
                </a:solidFill>
                <a:latin typeface="Century Gothic" pitchFamily="34" charset="0"/>
              </a:rPr>
              <a:t>indicatori speditivi e sintetici </a:t>
            </a:r>
            <a:r>
              <a:rPr lang="it-IT" dirty="0">
                <a:latin typeface="Century Gothic" pitchFamily="34" charset="0"/>
              </a:rPr>
              <a:t>della tipologia di rischio presente negli ambiti dell’attività e </a:t>
            </a:r>
            <a:r>
              <a:rPr lang="it-IT" b="1" dirty="0">
                <a:solidFill>
                  <a:srgbClr val="C00000"/>
                </a:solidFill>
                <a:latin typeface="Century Gothic" pitchFamily="34" charset="0"/>
              </a:rPr>
              <a:t>non sono sostitutivi </a:t>
            </a:r>
            <a:r>
              <a:rPr lang="it-IT" dirty="0">
                <a:solidFill>
                  <a:srgbClr val="C00000"/>
                </a:solidFill>
                <a:latin typeface="Century Gothic" pitchFamily="34" charset="0"/>
              </a:rPr>
              <a:t>della </a:t>
            </a:r>
            <a:r>
              <a:rPr lang="it-IT" u="sng" dirty="0">
                <a:solidFill>
                  <a:srgbClr val="C00000"/>
                </a:solidFill>
                <a:latin typeface="Century Gothic" pitchFamily="34" charset="0"/>
              </a:rPr>
              <a:t>dettagliata</a:t>
            </a:r>
            <a:r>
              <a:rPr lang="it-IT" dirty="0">
                <a:solidFill>
                  <a:srgbClr val="C00000"/>
                </a:solidFill>
                <a:latin typeface="Century Gothic" pitchFamily="34" charset="0"/>
              </a:rPr>
              <a:t> valutazione del rischio d’incendio </a:t>
            </a:r>
            <a:r>
              <a:rPr lang="it-IT" dirty="0">
                <a:latin typeface="Century Gothic" pitchFamily="34" charset="0"/>
              </a:rPr>
              <a:t>condotta dal progettista secondo le indicazioni del paragrafo G.2.6.1</a:t>
            </a:r>
          </a:p>
        </p:txBody>
      </p:sp>
      <p:sp>
        <p:nvSpPr>
          <p:cNvPr id="12" name="CasellaDiTesto 11">
            <a:extLst>
              <a:ext uri="{FF2B5EF4-FFF2-40B4-BE49-F238E27FC236}">
                <a16:creationId xmlns:a16="http://schemas.microsoft.com/office/drawing/2014/main" id="{F4EF4231-D8D1-4918-A969-69393451781D}"/>
              </a:ext>
            </a:extLst>
          </p:cNvPr>
          <p:cNvSpPr txBox="1"/>
          <p:nvPr/>
        </p:nvSpPr>
        <p:spPr>
          <a:xfrm rot="21195929">
            <a:off x="7264024" y="952710"/>
            <a:ext cx="1490662" cy="368300"/>
          </a:xfrm>
          <a:prstGeom prst="rect">
            <a:avLst/>
          </a:prstGeom>
          <a:solidFill>
            <a:schemeClr val="accent2">
              <a:lumMod val="40000"/>
              <a:lumOff val="60000"/>
            </a:schemeClr>
          </a:solidFill>
          <a:ln>
            <a:solidFill>
              <a:schemeClr val="bg1">
                <a:lumMod val="65000"/>
              </a:schemeClr>
            </a:solidFill>
          </a:ln>
        </p:spPr>
        <p:txBody>
          <a:bodyPr>
            <a:spAutoFit/>
          </a:bodyPr>
          <a:lstStyle/>
          <a:p>
            <a:pPr algn="ctr" eaLnBrk="1" fontAlgn="auto" hangingPunct="1">
              <a:spcBef>
                <a:spcPts val="0"/>
              </a:spcBef>
              <a:spcAft>
                <a:spcPts val="0"/>
              </a:spcAft>
              <a:defRPr/>
            </a:pPr>
            <a:r>
              <a:rPr lang="it-IT" b="1" dirty="0">
                <a:latin typeface="+mn-lt"/>
              </a:rPr>
              <a:t>…..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1431134-CB31-46DA-B8FE-EFD6AD2151D7}"/>
              </a:ext>
            </a:extLst>
          </p:cNvPr>
          <p:cNvSpPr txBox="1"/>
          <p:nvPr/>
        </p:nvSpPr>
        <p:spPr>
          <a:xfrm>
            <a:off x="3055051" y="1091233"/>
            <a:ext cx="1366981" cy="338554"/>
          </a:xfrm>
          <a:prstGeom prst="rect">
            <a:avLst/>
          </a:prstGeom>
          <a:solidFill>
            <a:schemeClr val="accent1">
              <a:lumMod val="40000"/>
              <a:lumOff val="60000"/>
            </a:schemeClr>
          </a:solidFill>
          <a:ln>
            <a:solidFill>
              <a:schemeClr val="bg1">
                <a:lumMod val="95000"/>
              </a:schemeClr>
            </a:solidFill>
          </a:ln>
        </p:spPr>
        <p:txBody>
          <a:bodyPr wrap="square" rtlCol="0">
            <a:spAutoFit/>
          </a:bodyPr>
          <a:lstStyle/>
          <a:p>
            <a:pPr algn="ctr"/>
            <a:r>
              <a:rPr lang="it-IT" sz="1600" b="1" dirty="0">
                <a:solidFill>
                  <a:srgbClr val="C00000"/>
                </a:solidFill>
                <a:latin typeface="Century Gothic" pitchFamily="34" charset="0"/>
              </a:rPr>
              <a:t>….. 2019</a:t>
            </a:r>
          </a:p>
        </p:txBody>
      </p:sp>
      <p:sp>
        <p:nvSpPr>
          <p:cNvPr id="3" name="CasellaDiTesto 2">
            <a:extLst>
              <a:ext uri="{FF2B5EF4-FFF2-40B4-BE49-F238E27FC236}">
                <a16:creationId xmlns:a16="http://schemas.microsoft.com/office/drawing/2014/main" id="{1CD07D58-5BFE-4E0E-B373-5DD5BAB56296}"/>
              </a:ext>
            </a:extLst>
          </p:cNvPr>
          <p:cNvSpPr txBox="1"/>
          <p:nvPr/>
        </p:nvSpPr>
        <p:spPr>
          <a:xfrm>
            <a:off x="6116245" y="1260510"/>
            <a:ext cx="2169541" cy="338554"/>
          </a:xfrm>
          <a:prstGeom prst="rect">
            <a:avLst/>
          </a:prstGeom>
          <a:noFill/>
        </p:spPr>
        <p:txBody>
          <a:bodyPr wrap="square" rtlCol="0">
            <a:spAutoFit/>
          </a:bodyPr>
          <a:lstStyle/>
          <a:p>
            <a:r>
              <a:rPr lang="it-IT" sz="1600" dirty="0">
                <a:latin typeface="Century Gothic" pitchFamily="34" charset="0"/>
              </a:rPr>
              <a:t>…. ricapitolando …</a:t>
            </a:r>
          </a:p>
        </p:txBody>
      </p:sp>
      <p:sp>
        <p:nvSpPr>
          <p:cNvPr id="4" name="Rettangolo 3">
            <a:extLst>
              <a:ext uri="{FF2B5EF4-FFF2-40B4-BE49-F238E27FC236}">
                <a16:creationId xmlns:a16="http://schemas.microsoft.com/office/drawing/2014/main" id="{CDC05B3E-3934-46E3-8517-A3754EF188C3}"/>
              </a:ext>
            </a:extLst>
          </p:cNvPr>
          <p:cNvSpPr/>
          <p:nvPr/>
        </p:nvSpPr>
        <p:spPr>
          <a:xfrm>
            <a:off x="328022" y="1091233"/>
            <a:ext cx="2443298" cy="338554"/>
          </a:xfrm>
          <a:prstGeom prst="rect">
            <a:avLst/>
          </a:prstGeom>
          <a:solidFill>
            <a:schemeClr val="accent5">
              <a:lumMod val="20000"/>
              <a:lumOff val="80000"/>
            </a:schemeClr>
          </a:solidFill>
          <a:ln>
            <a:solidFill>
              <a:schemeClr val="accent1"/>
            </a:solidFill>
          </a:ln>
        </p:spPr>
        <p:txBody>
          <a:bodyPr wrap="none">
            <a:spAutoFit/>
          </a:bodyPr>
          <a:lstStyle/>
          <a:p>
            <a:r>
              <a:rPr lang="it-IT" sz="1600" dirty="0">
                <a:solidFill>
                  <a:srgbClr val="C00000"/>
                </a:solidFill>
                <a:latin typeface="Century Gothic" pitchFamily="34" charset="0"/>
              </a:rPr>
              <a:t>Metodologia generale</a:t>
            </a:r>
          </a:p>
        </p:txBody>
      </p:sp>
      <p:sp>
        <p:nvSpPr>
          <p:cNvPr id="5" name="CasellaDiTesto 4">
            <a:extLst>
              <a:ext uri="{FF2B5EF4-FFF2-40B4-BE49-F238E27FC236}">
                <a16:creationId xmlns:a16="http://schemas.microsoft.com/office/drawing/2014/main" id="{8E49DC09-60CD-4080-BA66-BAB936C24D3B}"/>
              </a:ext>
            </a:extLst>
          </p:cNvPr>
          <p:cNvSpPr txBox="1"/>
          <p:nvPr/>
        </p:nvSpPr>
        <p:spPr>
          <a:xfrm>
            <a:off x="310761" y="1609672"/>
            <a:ext cx="2263807" cy="523220"/>
          </a:xfrm>
          <a:prstGeom prst="rect">
            <a:avLst/>
          </a:prstGeom>
          <a:noFill/>
          <a:ln>
            <a:solidFill>
              <a:schemeClr val="bg1">
                <a:lumMod val="65000"/>
              </a:schemeClr>
            </a:solidFill>
          </a:ln>
        </p:spPr>
        <p:txBody>
          <a:bodyPr wrap="square" rtlCol="0">
            <a:spAutoFit/>
          </a:bodyPr>
          <a:lstStyle/>
          <a:p>
            <a:pPr algn="ctr"/>
            <a:r>
              <a:rPr lang="it-IT" sz="1400" b="1" dirty="0">
                <a:latin typeface="Century Gothic" pitchFamily="34" charset="0"/>
              </a:rPr>
              <a:t>Scopo </a:t>
            </a:r>
          </a:p>
          <a:p>
            <a:pPr algn="ctr"/>
            <a:r>
              <a:rPr lang="it-IT" sz="1400" b="1" dirty="0">
                <a:latin typeface="Century Gothic" pitchFamily="34" charset="0"/>
              </a:rPr>
              <a:t>della Progettazione </a:t>
            </a:r>
          </a:p>
        </p:txBody>
      </p:sp>
      <p:sp>
        <p:nvSpPr>
          <p:cNvPr id="6" name="Rettangolo 5">
            <a:extLst>
              <a:ext uri="{FF2B5EF4-FFF2-40B4-BE49-F238E27FC236}">
                <a16:creationId xmlns:a16="http://schemas.microsoft.com/office/drawing/2014/main" id="{F5C6776A-78BE-46D5-BB73-6D32B1A887EC}"/>
              </a:ext>
            </a:extLst>
          </p:cNvPr>
          <p:cNvSpPr/>
          <p:nvPr/>
        </p:nvSpPr>
        <p:spPr>
          <a:xfrm>
            <a:off x="310718" y="2617259"/>
            <a:ext cx="2263850" cy="1107996"/>
          </a:xfrm>
          <a:prstGeom prst="rect">
            <a:avLst/>
          </a:prstGeom>
          <a:ln>
            <a:solidFill>
              <a:schemeClr val="bg1">
                <a:lumMod val="65000"/>
              </a:schemeClr>
            </a:solidFill>
          </a:ln>
        </p:spPr>
        <p:txBody>
          <a:bodyPr wrap="square">
            <a:spAutoFit/>
          </a:bodyPr>
          <a:lstStyle/>
          <a:p>
            <a:pPr algn="ctr"/>
            <a:r>
              <a:rPr lang="it-IT" sz="1400" b="1" dirty="0">
                <a:solidFill>
                  <a:srgbClr val="000000"/>
                </a:solidFill>
                <a:latin typeface="Century Gothic" pitchFamily="34" charset="0"/>
              </a:rPr>
              <a:t>Obiettivi della sicurezza antincendio</a:t>
            </a:r>
            <a:endParaRPr lang="it-IT" sz="1400" dirty="0">
              <a:solidFill>
                <a:srgbClr val="000000"/>
              </a:solidFill>
              <a:latin typeface="Century Gothic" pitchFamily="34" charset="0"/>
            </a:endParaRPr>
          </a:p>
          <a:p>
            <a:r>
              <a:rPr lang="it-IT" sz="1400" dirty="0">
                <a:solidFill>
                  <a:srgbClr val="000000"/>
                </a:solidFill>
                <a:latin typeface="Century Gothic" pitchFamily="34" charset="0"/>
              </a:rPr>
              <a:t>•</a:t>
            </a:r>
            <a:r>
              <a:rPr lang="it-IT" sz="1200" dirty="0">
                <a:solidFill>
                  <a:srgbClr val="000000"/>
                </a:solidFill>
                <a:latin typeface="Century Gothic" pitchFamily="34" charset="0"/>
              </a:rPr>
              <a:t>Vita umana</a:t>
            </a:r>
          </a:p>
          <a:p>
            <a:r>
              <a:rPr lang="it-IT" sz="1200" dirty="0">
                <a:solidFill>
                  <a:srgbClr val="000000"/>
                </a:solidFill>
                <a:latin typeface="Century Gothic" pitchFamily="34" charset="0"/>
              </a:rPr>
              <a:t>•Incolumità delle persone</a:t>
            </a:r>
          </a:p>
          <a:p>
            <a:r>
              <a:rPr lang="it-IT" sz="1200" dirty="0">
                <a:solidFill>
                  <a:srgbClr val="000000"/>
                </a:solidFill>
                <a:latin typeface="Century Gothic" pitchFamily="34" charset="0"/>
              </a:rPr>
              <a:t>•Tutela beni e ambiente</a:t>
            </a:r>
          </a:p>
        </p:txBody>
      </p:sp>
      <p:sp>
        <p:nvSpPr>
          <p:cNvPr id="7" name="Rettangolo 6">
            <a:extLst>
              <a:ext uri="{FF2B5EF4-FFF2-40B4-BE49-F238E27FC236}">
                <a16:creationId xmlns:a16="http://schemas.microsoft.com/office/drawing/2014/main" id="{CAE97CFF-C81D-4E7F-BD11-15C47EFB5E2E}"/>
              </a:ext>
            </a:extLst>
          </p:cNvPr>
          <p:cNvSpPr/>
          <p:nvPr/>
        </p:nvSpPr>
        <p:spPr>
          <a:xfrm>
            <a:off x="310761" y="4271176"/>
            <a:ext cx="2263808" cy="738664"/>
          </a:xfrm>
          <a:prstGeom prst="rect">
            <a:avLst/>
          </a:prstGeom>
          <a:ln>
            <a:solidFill>
              <a:schemeClr val="bg1">
                <a:lumMod val="65000"/>
              </a:schemeClr>
            </a:solidFill>
          </a:ln>
        </p:spPr>
        <p:txBody>
          <a:bodyPr wrap="square">
            <a:spAutoFit/>
          </a:bodyPr>
          <a:lstStyle/>
          <a:p>
            <a:pPr algn="ctr"/>
            <a:r>
              <a:rPr lang="it-IT" sz="1400" b="1" dirty="0">
                <a:latin typeface="Century Gothic" pitchFamily="34" charset="0"/>
              </a:rPr>
              <a:t>Valutazione </a:t>
            </a:r>
          </a:p>
          <a:p>
            <a:pPr algn="ctr"/>
            <a:r>
              <a:rPr lang="it-IT" sz="1400" b="1" dirty="0">
                <a:latin typeface="Century Gothic" pitchFamily="34" charset="0"/>
              </a:rPr>
              <a:t>del</a:t>
            </a:r>
          </a:p>
          <a:p>
            <a:pPr algn="ctr"/>
            <a:r>
              <a:rPr lang="it-IT" sz="1400" b="1" dirty="0">
                <a:latin typeface="Century Gothic" pitchFamily="34" charset="0"/>
              </a:rPr>
              <a:t> Rischio Incendio</a:t>
            </a:r>
          </a:p>
        </p:txBody>
      </p:sp>
      <p:sp>
        <p:nvSpPr>
          <p:cNvPr id="8" name="Rettangolo 7">
            <a:extLst>
              <a:ext uri="{FF2B5EF4-FFF2-40B4-BE49-F238E27FC236}">
                <a16:creationId xmlns:a16="http://schemas.microsoft.com/office/drawing/2014/main" id="{8E5672A8-63B7-4AA6-B193-EE574A43D94C}"/>
              </a:ext>
            </a:extLst>
          </p:cNvPr>
          <p:cNvSpPr/>
          <p:nvPr/>
        </p:nvSpPr>
        <p:spPr>
          <a:xfrm>
            <a:off x="310761" y="5524985"/>
            <a:ext cx="2263808" cy="954107"/>
          </a:xfrm>
          <a:prstGeom prst="rect">
            <a:avLst/>
          </a:prstGeom>
          <a:ln>
            <a:solidFill>
              <a:schemeClr val="bg1">
                <a:lumMod val="65000"/>
              </a:schemeClr>
            </a:solidFill>
          </a:ln>
        </p:spPr>
        <p:txBody>
          <a:bodyPr wrap="square">
            <a:spAutoFit/>
          </a:bodyPr>
          <a:lstStyle/>
          <a:p>
            <a:pPr algn="ctr"/>
            <a:r>
              <a:rPr lang="it-IT" sz="1400" b="1" dirty="0">
                <a:latin typeface="Century Gothic" pitchFamily="34" charset="0"/>
              </a:rPr>
              <a:t>Profili di rischio</a:t>
            </a:r>
          </a:p>
          <a:p>
            <a:pPr algn="ctr"/>
            <a:r>
              <a:rPr lang="it-IT" sz="1400" dirty="0" err="1">
                <a:latin typeface="Century Gothic" pitchFamily="34" charset="0"/>
              </a:rPr>
              <a:t>R</a:t>
            </a:r>
            <a:r>
              <a:rPr lang="it-IT" sz="1400" baseline="-25000" dirty="0" err="1">
                <a:latin typeface="Century Gothic" pitchFamily="34" charset="0"/>
              </a:rPr>
              <a:t>vita</a:t>
            </a:r>
            <a:r>
              <a:rPr lang="it-IT" sz="1400" baseline="-25000" dirty="0">
                <a:latin typeface="Century Gothic" pitchFamily="34" charset="0"/>
              </a:rPr>
              <a:t>, </a:t>
            </a:r>
          </a:p>
          <a:p>
            <a:pPr algn="ctr"/>
            <a:r>
              <a:rPr lang="it-IT" sz="1400" dirty="0" err="1">
                <a:latin typeface="Century Gothic" pitchFamily="34" charset="0"/>
              </a:rPr>
              <a:t>R</a:t>
            </a:r>
            <a:r>
              <a:rPr lang="it-IT" sz="1400" baseline="-25000" dirty="0" err="1">
                <a:latin typeface="Century Gothic" pitchFamily="34" charset="0"/>
              </a:rPr>
              <a:t>beni</a:t>
            </a:r>
            <a:r>
              <a:rPr lang="it-IT" sz="1400" baseline="-25000" dirty="0">
                <a:latin typeface="Century Gothic" pitchFamily="34" charset="0"/>
              </a:rPr>
              <a:t>, </a:t>
            </a:r>
          </a:p>
          <a:p>
            <a:pPr algn="ctr"/>
            <a:r>
              <a:rPr lang="it-IT" sz="1400" dirty="0" err="1">
                <a:latin typeface="Century Gothic" pitchFamily="34" charset="0"/>
              </a:rPr>
              <a:t>R</a:t>
            </a:r>
            <a:r>
              <a:rPr lang="it-IT" sz="1400" baseline="-25000" dirty="0" err="1">
                <a:latin typeface="Century Gothic" pitchFamily="34" charset="0"/>
              </a:rPr>
              <a:t>ambiente</a:t>
            </a:r>
            <a:endParaRPr lang="it-IT" sz="1400" baseline="-25000" dirty="0">
              <a:latin typeface="Century Gothic" pitchFamily="34" charset="0"/>
            </a:endParaRPr>
          </a:p>
        </p:txBody>
      </p:sp>
      <p:sp>
        <p:nvSpPr>
          <p:cNvPr id="9" name="Rettangolo 8">
            <a:extLst>
              <a:ext uri="{FF2B5EF4-FFF2-40B4-BE49-F238E27FC236}">
                <a16:creationId xmlns:a16="http://schemas.microsoft.com/office/drawing/2014/main" id="{3CFF4231-051E-4EC8-83CD-F7C2520D59DD}"/>
              </a:ext>
            </a:extLst>
          </p:cNvPr>
          <p:cNvSpPr/>
          <p:nvPr/>
        </p:nvSpPr>
        <p:spPr>
          <a:xfrm>
            <a:off x="3055051" y="2617259"/>
            <a:ext cx="2403994" cy="2154436"/>
          </a:xfrm>
          <a:prstGeom prst="rect">
            <a:avLst/>
          </a:prstGeom>
          <a:ln>
            <a:solidFill>
              <a:schemeClr val="bg1">
                <a:lumMod val="65000"/>
              </a:schemeClr>
            </a:solidFill>
          </a:ln>
        </p:spPr>
        <p:txBody>
          <a:bodyPr wrap="square">
            <a:spAutoFit/>
          </a:bodyPr>
          <a:lstStyle/>
          <a:p>
            <a:pPr algn="ctr"/>
            <a:r>
              <a:rPr lang="it-IT" sz="1400" b="1" dirty="0">
                <a:latin typeface="Century Gothic" pitchFamily="34" charset="0"/>
              </a:rPr>
              <a:t>Misure antincendio</a:t>
            </a:r>
          </a:p>
          <a:p>
            <a:pPr algn="ctr"/>
            <a:endParaRPr lang="it-IT" sz="1200" dirty="0">
              <a:latin typeface="Century Gothic" pitchFamily="34" charset="0"/>
            </a:endParaRPr>
          </a:p>
          <a:p>
            <a:pPr marL="285750" indent="-285750">
              <a:buFont typeface="Arial" panose="020B0604020202020204" pitchFamily="34" charset="0"/>
              <a:buChar char="•"/>
            </a:pPr>
            <a:r>
              <a:rPr lang="it-IT" sz="1200" dirty="0">
                <a:latin typeface="Century Gothic" pitchFamily="34" charset="0"/>
              </a:rPr>
              <a:t>Reazione al fuoco</a:t>
            </a:r>
          </a:p>
          <a:p>
            <a:pPr marL="285750" indent="-285750">
              <a:buFont typeface="Arial" panose="020B0604020202020204" pitchFamily="34" charset="0"/>
              <a:buChar char="•"/>
            </a:pPr>
            <a:r>
              <a:rPr lang="it-IT" sz="1200" dirty="0">
                <a:latin typeface="Century Gothic" pitchFamily="34" charset="0"/>
              </a:rPr>
              <a:t>Resistenza al fuoco</a:t>
            </a:r>
          </a:p>
          <a:p>
            <a:pPr marL="285750" indent="-285750">
              <a:buFont typeface="Arial" panose="020B0604020202020204" pitchFamily="34" charset="0"/>
              <a:buChar char="•"/>
            </a:pPr>
            <a:r>
              <a:rPr lang="it-IT" sz="1200" dirty="0">
                <a:latin typeface="Century Gothic" pitchFamily="34" charset="0"/>
              </a:rPr>
              <a:t>Compartimentazione</a:t>
            </a:r>
          </a:p>
          <a:p>
            <a:pPr marL="285750" indent="-285750">
              <a:buFont typeface="Arial" panose="020B0604020202020204" pitchFamily="34" charset="0"/>
              <a:buChar char="•"/>
            </a:pPr>
            <a:r>
              <a:rPr lang="it-IT" sz="1200" dirty="0">
                <a:latin typeface="Century Gothic" pitchFamily="34" charset="0"/>
              </a:rPr>
              <a:t>Esodo</a:t>
            </a:r>
          </a:p>
          <a:p>
            <a:pPr marL="285750" indent="-285750">
              <a:buFont typeface="Arial" panose="020B0604020202020204" pitchFamily="34" charset="0"/>
              <a:buChar char="•"/>
            </a:pPr>
            <a:r>
              <a:rPr lang="it-IT" sz="1200" dirty="0">
                <a:latin typeface="Century Gothic" pitchFamily="34" charset="0"/>
              </a:rPr>
              <a:t>Controllo fumi e calore</a:t>
            </a:r>
          </a:p>
          <a:p>
            <a:pPr marL="285750" indent="-285750">
              <a:buFont typeface="Arial" panose="020B0604020202020204" pitchFamily="34" charset="0"/>
              <a:buChar char="•"/>
            </a:pPr>
            <a:r>
              <a:rPr lang="it-IT" sz="1200" dirty="0">
                <a:latin typeface="Century Gothic" pitchFamily="34" charset="0"/>
              </a:rPr>
              <a:t>Rivelazione e allarme</a:t>
            </a:r>
          </a:p>
          <a:p>
            <a:pPr marL="285750" indent="-285750">
              <a:buFont typeface="Arial" panose="020B0604020202020204" pitchFamily="34" charset="0"/>
              <a:buChar char="•"/>
            </a:pPr>
            <a:r>
              <a:rPr lang="it-IT" sz="1200" dirty="0">
                <a:latin typeface="Century Gothic" pitchFamily="34" charset="0"/>
              </a:rPr>
              <a:t>GSA</a:t>
            </a:r>
          </a:p>
          <a:p>
            <a:pPr marL="285750" indent="-285750">
              <a:buFont typeface="Arial" panose="020B0604020202020204" pitchFamily="34" charset="0"/>
              <a:buChar char="•"/>
            </a:pPr>
            <a:r>
              <a:rPr lang="it-IT" sz="1200" dirty="0">
                <a:latin typeface="Century Gothic" pitchFamily="34" charset="0"/>
              </a:rPr>
              <a:t>Operatività antincendio</a:t>
            </a:r>
          </a:p>
          <a:p>
            <a:pPr marL="285750" indent="-285750">
              <a:buFont typeface="Arial" panose="020B0604020202020204" pitchFamily="34" charset="0"/>
              <a:buChar char="•"/>
            </a:pPr>
            <a:r>
              <a:rPr lang="it-IT" sz="1200" dirty="0">
                <a:latin typeface="Century Gothic" pitchFamily="34" charset="0"/>
              </a:rPr>
              <a:t>Sicurezza impianti</a:t>
            </a:r>
          </a:p>
        </p:txBody>
      </p:sp>
      <p:sp>
        <p:nvSpPr>
          <p:cNvPr id="10" name="Rettangolo 9">
            <a:extLst>
              <a:ext uri="{FF2B5EF4-FFF2-40B4-BE49-F238E27FC236}">
                <a16:creationId xmlns:a16="http://schemas.microsoft.com/office/drawing/2014/main" id="{0D7B19D6-06E9-4481-96EB-BE5BB8E57008}"/>
              </a:ext>
            </a:extLst>
          </p:cNvPr>
          <p:cNvSpPr/>
          <p:nvPr/>
        </p:nvSpPr>
        <p:spPr>
          <a:xfrm>
            <a:off x="5540869" y="2623223"/>
            <a:ext cx="1197326" cy="523220"/>
          </a:xfrm>
          <a:prstGeom prst="rect">
            <a:avLst/>
          </a:prstGeom>
          <a:ln>
            <a:solidFill>
              <a:schemeClr val="bg1">
                <a:lumMod val="65000"/>
              </a:schemeClr>
            </a:solidFill>
          </a:ln>
        </p:spPr>
        <p:txBody>
          <a:bodyPr wrap="square">
            <a:spAutoFit/>
          </a:bodyPr>
          <a:lstStyle/>
          <a:p>
            <a:pPr algn="ctr"/>
            <a:r>
              <a:rPr lang="it-IT" sz="1400" b="1" dirty="0">
                <a:latin typeface="Century Gothic" pitchFamily="34" charset="0"/>
              </a:rPr>
              <a:t>Livelli di prestazione</a:t>
            </a:r>
          </a:p>
        </p:txBody>
      </p:sp>
      <p:sp>
        <p:nvSpPr>
          <p:cNvPr id="11" name="Rettangolo 10">
            <a:extLst>
              <a:ext uri="{FF2B5EF4-FFF2-40B4-BE49-F238E27FC236}">
                <a16:creationId xmlns:a16="http://schemas.microsoft.com/office/drawing/2014/main" id="{625580CA-388A-440C-8484-4AFDA081E272}"/>
              </a:ext>
            </a:extLst>
          </p:cNvPr>
          <p:cNvSpPr/>
          <p:nvPr/>
        </p:nvSpPr>
        <p:spPr>
          <a:xfrm>
            <a:off x="6826873" y="2617259"/>
            <a:ext cx="985522" cy="523220"/>
          </a:xfrm>
          <a:prstGeom prst="rect">
            <a:avLst/>
          </a:prstGeom>
          <a:ln>
            <a:solidFill>
              <a:schemeClr val="bg1">
                <a:lumMod val="65000"/>
              </a:schemeClr>
            </a:solidFill>
          </a:ln>
        </p:spPr>
        <p:txBody>
          <a:bodyPr wrap="square">
            <a:spAutoFit/>
          </a:bodyPr>
          <a:lstStyle/>
          <a:p>
            <a:pPr algn="ctr"/>
            <a:r>
              <a:rPr lang="it-IT" sz="1400" b="1" dirty="0">
                <a:latin typeface="Century Gothic" pitchFamily="34" charset="0"/>
              </a:rPr>
              <a:t>Soluzioni</a:t>
            </a:r>
          </a:p>
          <a:p>
            <a:pPr algn="ctr"/>
            <a:r>
              <a:rPr lang="it-IT" sz="1400" b="1" dirty="0">
                <a:latin typeface="Century Gothic" pitchFamily="34" charset="0"/>
              </a:rPr>
              <a:t>conformi</a:t>
            </a:r>
          </a:p>
        </p:txBody>
      </p:sp>
      <p:sp>
        <p:nvSpPr>
          <p:cNvPr id="12" name="Rettangolo 11">
            <a:extLst>
              <a:ext uri="{FF2B5EF4-FFF2-40B4-BE49-F238E27FC236}">
                <a16:creationId xmlns:a16="http://schemas.microsoft.com/office/drawing/2014/main" id="{2B77AE15-4954-47E1-A74F-A804FE6B914A}"/>
              </a:ext>
            </a:extLst>
          </p:cNvPr>
          <p:cNvSpPr/>
          <p:nvPr/>
        </p:nvSpPr>
        <p:spPr>
          <a:xfrm>
            <a:off x="7989752" y="2617259"/>
            <a:ext cx="1109808" cy="523220"/>
          </a:xfrm>
          <a:prstGeom prst="rect">
            <a:avLst/>
          </a:prstGeom>
          <a:ln>
            <a:solidFill>
              <a:schemeClr val="bg1">
                <a:lumMod val="65000"/>
              </a:schemeClr>
            </a:solidFill>
          </a:ln>
        </p:spPr>
        <p:txBody>
          <a:bodyPr wrap="square">
            <a:spAutoFit/>
          </a:bodyPr>
          <a:lstStyle/>
          <a:p>
            <a:pPr algn="ctr"/>
            <a:r>
              <a:rPr lang="it-IT" sz="1400" b="1" dirty="0">
                <a:latin typeface="Century Gothic" pitchFamily="34" charset="0"/>
              </a:rPr>
              <a:t>Soluzioni</a:t>
            </a:r>
          </a:p>
          <a:p>
            <a:pPr algn="ctr"/>
            <a:r>
              <a:rPr lang="it-IT" sz="1400" b="1" dirty="0">
                <a:latin typeface="Century Gothic" pitchFamily="34" charset="0"/>
              </a:rPr>
              <a:t>alternative</a:t>
            </a:r>
          </a:p>
        </p:txBody>
      </p:sp>
      <p:sp>
        <p:nvSpPr>
          <p:cNvPr id="13" name="Rettangolo 12">
            <a:extLst>
              <a:ext uri="{FF2B5EF4-FFF2-40B4-BE49-F238E27FC236}">
                <a16:creationId xmlns:a16="http://schemas.microsoft.com/office/drawing/2014/main" id="{E220D262-CFF4-4FE8-9B82-EEDA5A4820F1}"/>
              </a:ext>
            </a:extLst>
          </p:cNvPr>
          <p:cNvSpPr/>
          <p:nvPr/>
        </p:nvSpPr>
        <p:spPr>
          <a:xfrm>
            <a:off x="4866970" y="1830930"/>
            <a:ext cx="2074607" cy="307777"/>
          </a:xfrm>
          <a:prstGeom prst="rect">
            <a:avLst/>
          </a:prstGeom>
        </p:spPr>
        <p:txBody>
          <a:bodyPr wrap="none">
            <a:spAutoFit/>
          </a:bodyPr>
          <a:lstStyle/>
          <a:p>
            <a:pPr algn="ctr"/>
            <a:r>
              <a:rPr lang="it-IT" sz="1400" b="1" dirty="0">
                <a:solidFill>
                  <a:srgbClr val="0070C0"/>
                </a:solidFill>
                <a:latin typeface="Century Gothic" pitchFamily="34" charset="0"/>
              </a:rPr>
              <a:t>Strategia antincendio</a:t>
            </a:r>
          </a:p>
        </p:txBody>
      </p:sp>
      <p:sp>
        <p:nvSpPr>
          <p:cNvPr id="14" name="Parentesi graffa aperta 13">
            <a:extLst>
              <a:ext uri="{FF2B5EF4-FFF2-40B4-BE49-F238E27FC236}">
                <a16:creationId xmlns:a16="http://schemas.microsoft.com/office/drawing/2014/main" id="{ABB38C3A-9610-4313-B61C-F78BD99834D2}"/>
              </a:ext>
            </a:extLst>
          </p:cNvPr>
          <p:cNvSpPr/>
          <p:nvPr/>
        </p:nvSpPr>
        <p:spPr>
          <a:xfrm rot="5400000">
            <a:off x="5806621" y="-685805"/>
            <a:ext cx="195307" cy="61064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latin typeface="Century Gothic" pitchFamily="34" charset="0"/>
            </a:endParaRPr>
          </a:p>
        </p:txBody>
      </p:sp>
      <p:sp>
        <p:nvSpPr>
          <p:cNvPr id="15" name="CasellaDiTesto 14">
            <a:extLst>
              <a:ext uri="{FF2B5EF4-FFF2-40B4-BE49-F238E27FC236}">
                <a16:creationId xmlns:a16="http://schemas.microsoft.com/office/drawing/2014/main" id="{B4279617-4C6E-4CE7-9EB1-67C5A6DE3B0D}"/>
              </a:ext>
            </a:extLst>
          </p:cNvPr>
          <p:cNvSpPr txBox="1"/>
          <p:nvPr/>
        </p:nvSpPr>
        <p:spPr>
          <a:xfrm>
            <a:off x="5987288" y="3304576"/>
            <a:ext cx="343364" cy="307777"/>
          </a:xfrm>
          <a:prstGeom prst="rect">
            <a:avLst/>
          </a:prstGeom>
          <a:noFill/>
          <a:ln>
            <a:solidFill>
              <a:schemeClr val="bg1">
                <a:lumMod val="65000"/>
              </a:schemeClr>
            </a:solidFill>
          </a:ln>
        </p:spPr>
        <p:txBody>
          <a:bodyPr wrap="square" rtlCol="0">
            <a:spAutoFit/>
          </a:bodyPr>
          <a:lstStyle/>
          <a:p>
            <a:pPr algn="ctr"/>
            <a:r>
              <a:rPr lang="it-IT" sz="1400" b="1" dirty="0">
                <a:latin typeface="Century Gothic" pitchFamily="34" charset="0"/>
              </a:rPr>
              <a:t>I</a:t>
            </a:r>
          </a:p>
        </p:txBody>
      </p:sp>
      <p:sp>
        <p:nvSpPr>
          <p:cNvPr id="16" name="CasellaDiTesto 15">
            <a:extLst>
              <a:ext uri="{FF2B5EF4-FFF2-40B4-BE49-F238E27FC236}">
                <a16:creationId xmlns:a16="http://schemas.microsoft.com/office/drawing/2014/main" id="{EA764FF2-75AA-4335-865E-FA677AC37E93}"/>
              </a:ext>
            </a:extLst>
          </p:cNvPr>
          <p:cNvSpPr txBox="1"/>
          <p:nvPr/>
        </p:nvSpPr>
        <p:spPr>
          <a:xfrm>
            <a:off x="5987288" y="3846877"/>
            <a:ext cx="343364" cy="307777"/>
          </a:xfrm>
          <a:prstGeom prst="rect">
            <a:avLst/>
          </a:prstGeom>
          <a:noFill/>
          <a:ln>
            <a:solidFill>
              <a:schemeClr val="bg1">
                <a:lumMod val="65000"/>
              </a:schemeClr>
            </a:solidFill>
          </a:ln>
        </p:spPr>
        <p:txBody>
          <a:bodyPr wrap="square" rtlCol="0">
            <a:spAutoFit/>
          </a:bodyPr>
          <a:lstStyle/>
          <a:p>
            <a:r>
              <a:rPr lang="it-IT" sz="1400" b="1" dirty="0">
                <a:latin typeface="Century Gothic" pitchFamily="34" charset="0"/>
              </a:rPr>
              <a:t>II</a:t>
            </a:r>
          </a:p>
        </p:txBody>
      </p:sp>
      <p:sp>
        <p:nvSpPr>
          <p:cNvPr id="17" name="CasellaDiTesto 16">
            <a:extLst>
              <a:ext uri="{FF2B5EF4-FFF2-40B4-BE49-F238E27FC236}">
                <a16:creationId xmlns:a16="http://schemas.microsoft.com/office/drawing/2014/main" id="{9BB03FB7-10D7-4106-A64B-F0631D62E07C}"/>
              </a:ext>
            </a:extLst>
          </p:cNvPr>
          <p:cNvSpPr txBox="1"/>
          <p:nvPr/>
        </p:nvSpPr>
        <p:spPr>
          <a:xfrm>
            <a:off x="5987288" y="4402363"/>
            <a:ext cx="333746" cy="307777"/>
          </a:xfrm>
          <a:prstGeom prst="rect">
            <a:avLst/>
          </a:prstGeom>
          <a:noFill/>
          <a:ln>
            <a:solidFill>
              <a:schemeClr val="bg1">
                <a:lumMod val="65000"/>
              </a:schemeClr>
            </a:solidFill>
          </a:ln>
        </p:spPr>
        <p:txBody>
          <a:bodyPr wrap="none" rtlCol="0">
            <a:spAutoFit/>
          </a:bodyPr>
          <a:lstStyle/>
          <a:p>
            <a:r>
              <a:rPr lang="it-IT" sz="1400" b="1" dirty="0">
                <a:latin typeface="Century Gothic" pitchFamily="34" charset="0"/>
              </a:rPr>
              <a:t>III</a:t>
            </a:r>
          </a:p>
        </p:txBody>
      </p:sp>
      <p:sp>
        <p:nvSpPr>
          <p:cNvPr id="18" name="CasellaDiTesto 17">
            <a:extLst>
              <a:ext uri="{FF2B5EF4-FFF2-40B4-BE49-F238E27FC236}">
                <a16:creationId xmlns:a16="http://schemas.microsoft.com/office/drawing/2014/main" id="{123F3CCA-B508-4C0C-9B97-5E23ACC3C75E}"/>
              </a:ext>
            </a:extLst>
          </p:cNvPr>
          <p:cNvSpPr txBox="1"/>
          <p:nvPr/>
        </p:nvSpPr>
        <p:spPr>
          <a:xfrm>
            <a:off x="5992471" y="4957849"/>
            <a:ext cx="338181" cy="307777"/>
          </a:xfrm>
          <a:prstGeom prst="rect">
            <a:avLst/>
          </a:prstGeom>
          <a:noFill/>
          <a:ln>
            <a:solidFill>
              <a:schemeClr val="bg1">
                <a:lumMod val="65000"/>
              </a:schemeClr>
            </a:solidFill>
          </a:ln>
        </p:spPr>
        <p:txBody>
          <a:bodyPr wrap="square" rtlCol="0">
            <a:spAutoFit/>
          </a:bodyPr>
          <a:lstStyle/>
          <a:p>
            <a:pPr algn="ctr"/>
            <a:r>
              <a:rPr lang="it-IT" sz="1400" b="1" dirty="0">
                <a:latin typeface="Century Gothic" pitchFamily="34" charset="0"/>
              </a:rPr>
              <a:t>…</a:t>
            </a:r>
          </a:p>
        </p:txBody>
      </p:sp>
      <p:cxnSp>
        <p:nvCxnSpPr>
          <p:cNvPr id="19" name="Connettore diritto 19">
            <a:extLst>
              <a:ext uri="{FF2B5EF4-FFF2-40B4-BE49-F238E27FC236}">
                <a16:creationId xmlns:a16="http://schemas.microsoft.com/office/drawing/2014/main" id="{E90B2BCD-B9FB-45E3-B3E4-7ABFBB9995F8}"/>
              </a:ext>
            </a:extLst>
          </p:cNvPr>
          <p:cNvCxnSpPr/>
          <p:nvPr/>
        </p:nvCxnSpPr>
        <p:spPr>
          <a:xfrm>
            <a:off x="6773705" y="2465090"/>
            <a:ext cx="0" cy="305989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0" name="Connettore diritto 20">
            <a:extLst>
              <a:ext uri="{FF2B5EF4-FFF2-40B4-BE49-F238E27FC236}">
                <a16:creationId xmlns:a16="http://schemas.microsoft.com/office/drawing/2014/main" id="{E28C2471-082C-4F88-9345-5ABF6126CD91}"/>
              </a:ext>
            </a:extLst>
          </p:cNvPr>
          <p:cNvCxnSpPr/>
          <p:nvPr/>
        </p:nvCxnSpPr>
        <p:spPr>
          <a:xfrm>
            <a:off x="7901073" y="2501595"/>
            <a:ext cx="0" cy="305989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8AE705B4-CC21-4AA8-85F0-E51C468EE133}"/>
              </a:ext>
            </a:extLst>
          </p:cNvPr>
          <p:cNvCxnSpPr>
            <a:stCxn id="5" idx="2"/>
            <a:endCxn id="6" idx="0"/>
          </p:cNvCxnSpPr>
          <p:nvPr/>
        </p:nvCxnSpPr>
        <p:spPr>
          <a:xfrm flipH="1">
            <a:off x="1442643" y="2132892"/>
            <a:ext cx="22" cy="4843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FC180C80-600A-416A-8B63-C3212E915858}"/>
              </a:ext>
            </a:extLst>
          </p:cNvPr>
          <p:cNvCxnSpPr>
            <a:stCxn id="6" idx="2"/>
            <a:endCxn id="7" idx="0"/>
          </p:cNvCxnSpPr>
          <p:nvPr/>
        </p:nvCxnSpPr>
        <p:spPr>
          <a:xfrm>
            <a:off x="1442643" y="3725255"/>
            <a:ext cx="22" cy="5459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7EF42674-1019-4ABC-AA1E-28F7DDFE284C}"/>
              </a:ext>
            </a:extLst>
          </p:cNvPr>
          <p:cNvCxnSpPr>
            <a:stCxn id="7" idx="2"/>
            <a:endCxn id="8" idx="0"/>
          </p:cNvCxnSpPr>
          <p:nvPr/>
        </p:nvCxnSpPr>
        <p:spPr>
          <a:xfrm>
            <a:off x="1442665" y="5009840"/>
            <a:ext cx="0" cy="515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ttore a gomito 24">
            <a:extLst>
              <a:ext uri="{FF2B5EF4-FFF2-40B4-BE49-F238E27FC236}">
                <a16:creationId xmlns:a16="http://schemas.microsoft.com/office/drawing/2014/main" id="{FE3201EE-8A7A-4FF4-8372-6309AA8FFC20}"/>
              </a:ext>
            </a:extLst>
          </p:cNvPr>
          <p:cNvCxnSpPr>
            <a:cxnSpLocks/>
            <a:stCxn id="47" idx="3"/>
            <a:endCxn id="9" idx="1"/>
          </p:cNvCxnSpPr>
          <p:nvPr/>
        </p:nvCxnSpPr>
        <p:spPr>
          <a:xfrm flipV="1">
            <a:off x="2678365" y="3694477"/>
            <a:ext cx="376686" cy="169184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F9B72F06-6BBB-4532-B85D-5D08F4FCB2BB}"/>
              </a:ext>
            </a:extLst>
          </p:cNvPr>
          <p:cNvCxnSpPr>
            <a:cxnSpLocks/>
            <a:endCxn id="15" idx="1"/>
          </p:cNvCxnSpPr>
          <p:nvPr/>
        </p:nvCxnSpPr>
        <p:spPr>
          <a:xfrm>
            <a:off x="5690180" y="3458465"/>
            <a:ext cx="2971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950F49A6-EE1D-4AC6-85B3-DA7016E0CB57}"/>
              </a:ext>
            </a:extLst>
          </p:cNvPr>
          <p:cNvCxnSpPr/>
          <p:nvPr/>
        </p:nvCxnSpPr>
        <p:spPr>
          <a:xfrm>
            <a:off x="6339910" y="3373965"/>
            <a:ext cx="20943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nettore a gomito 27">
            <a:extLst>
              <a:ext uri="{FF2B5EF4-FFF2-40B4-BE49-F238E27FC236}">
                <a16:creationId xmlns:a16="http://schemas.microsoft.com/office/drawing/2014/main" id="{E71F95E0-DF40-4C11-A731-28E4962AE9BC}"/>
              </a:ext>
            </a:extLst>
          </p:cNvPr>
          <p:cNvCxnSpPr>
            <a:cxnSpLocks/>
          </p:cNvCxnSpPr>
          <p:nvPr/>
        </p:nvCxnSpPr>
        <p:spPr>
          <a:xfrm>
            <a:off x="6791010" y="3373965"/>
            <a:ext cx="408372" cy="22915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293EF428-B5AA-4708-AE8F-6AB4C74C6AF3}"/>
              </a:ext>
            </a:extLst>
          </p:cNvPr>
          <p:cNvCxnSpPr/>
          <p:nvPr/>
        </p:nvCxnSpPr>
        <p:spPr>
          <a:xfrm>
            <a:off x="6339910" y="3987722"/>
            <a:ext cx="20943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nettore a gomito 29">
            <a:extLst>
              <a:ext uri="{FF2B5EF4-FFF2-40B4-BE49-F238E27FC236}">
                <a16:creationId xmlns:a16="http://schemas.microsoft.com/office/drawing/2014/main" id="{383BC43A-F436-4900-B2C7-69FF0D479AE8}"/>
              </a:ext>
            </a:extLst>
          </p:cNvPr>
          <p:cNvCxnSpPr>
            <a:cxnSpLocks/>
          </p:cNvCxnSpPr>
          <p:nvPr/>
        </p:nvCxnSpPr>
        <p:spPr>
          <a:xfrm>
            <a:off x="6791010" y="3987722"/>
            <a:ext cx="408372" cy="22915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BA832CCA-066D-49D1-BA03-D40996A713B5}"/>
              </a:ext>
            </a:extLst>
          </p:cNvPr>
          <p:cNvCxnSpPr/>
          <p:nvPr/>
        </p:nvCxnSpPr>
        <p:spPr>
          <a:xfrm>
            <a:off x="6341544" y="4550802"/>
            <a:ext cx="20943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ttore a gomito 31">
            <a:extLst>
              <a:ext uri="{FF2B5EF4-FFF2-40B4-BE49-F238E27FC236}">
                <a16:creationId xmlns:a16="http://schemas.microsoft.com/office/drawing/2014/main" id="{753FD4AD-DB18-4308-8B38-F1BD97F3C741}"/>
              </a:ext>
            </a:extLst>
          </p:cNvPr>
          <p:cNvCxnSpPr>
            <a:cxnSpLocks/>
          </p:cNvCxnSpPr>
          <p:nvPr/>
        </p:nvCxnSpPr>
        <p:spPr>
          <a:xfrm>
            <a:off x="6792644" y="4550802"/>
            <a:ext cx="408372" cy="22915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2CB2E530-39B2-42F1-8871-B12C234CA490}"/>
              </a:ext>
            </a:extLst>
          </p:cNvPr>
          <p:cNvCxnSpPr/>
          <p:nvPr/>
        </p:nvCxnSpPr>
        <p:spPr>
          <a:xfrm>
            <a:off x="6331032" y="5113882"/>
            <a:ext cx="20943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nettore a gomito 33">
            <a:extLst>
              <a:ext uri="{FF2B5EF4-FFF2-40B4-BE49-F238E27FC236}">
                <a16:creationId xmlns:a16="http://schemas.microsoft.com/office/drawing/2014/main" id="{92990B70-D9DF-4B13-8699-4DC26DDF1DE7}"/>
              </a:ext>
            </a:extLst>
          </p:cNvPr>
          <p:cNvCxnSpPr>
            <a:cxnSpLocks/>
          </p:cNvCxnSpPr>
          <p:nvPr/>
        </p:nvCxnSpPr>
        <p:spPr>
          <a:xfrm>
            <a:off x="6782132" y="5113882"/>
            <a:ext cx="408372" cy="22915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1EA681D1-67A5-4A33-96DE-7C180F46BEB9}"/>
              </a:ext>
            </a:extLst>
          </p:cNvPr>
          <p:cNvCxnSpPr>
            <a:cxnSpLocks/>
          </p:cNvCxnSpPr>
          <p:nvPr/>
        </p:nvCxnSpPr>
        <p:spPr>
          <a:xfrm>
            <a:off x="5693589" y="3963458"/>
            <a:ext cx="3144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C3430C66-D655-4CB5-89D6-1FF28A903552}"/>
              </a:ext>
            </a:extLst>
          </p:cNvPr>
          <p:cNvCxnSpPr>
            <a:cxnSpLocks/>
          </p:cNvCxnSpPr>
          <p:nvPr/>
        </p:nvCxnSpPr>
        <p:spPr>
          <a:xfrm>
            <a:off x="5668068" y="4542460"/>
            <a:ext cx="3144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id="{8CC223FF-B596-44BF-A852-5B081651D434}"/>
              </a:ext>
            </a:extLst>
          </p:cNvPr>
          <p:cNvCxnSpPr>
            <a:cxnSpLocks/>
          </p:cNvCxnSpPr>
          <p:nvPr/>
        </p:nvCxnSpPr>
        <p:spPr>
          <a:xfrm>
            <a:off x="5672875" y="5113882"/>
            <a:ext cx="3144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Connettore diritto 37">
            <a:extLst>
              <a:ext uri="{FF2B5EF4-FFF2-40B4-BE49-F238E27FC236}">
                <a16:creationId xmlns:a16="http://schemas.microsoft.com/office/drawing/2014/main" id="{56233160-0053-49A4-9CD5-41DB133B4FBA}"/>
              </a:ext>
            </a:extLst>
          </p:cNvPr>
          <p:cNvCxnSpPr>
            <a:cxnSpLocks/>
          </p:cNvCxnSpPr>
          <p:nvPr/>
        </p:nvCxnSpPr>
        <p:spPr>
          <a:xfrm>
            <a:off x="5668068" y="3458465"/>
            <a:ext cx="4807" cy="16554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Connettore diritto 38">
            <a:extLst>
              <a:ext uri="{FF2B5EF4-FFF2-40B4-BE49-F238E27FC236}">
                <a16:creationId xmlns:a16="http://schemas.microsoft.com/office/drawing/2014/main" id="{CC5A55CB-C21A-444A-ACF1-33C6EF3F893F}"/>
              </a:ext>
            </a:extLst>
          </p:cNvPr>
          <p:cNvCxnSpPr/>
          <p:nvPr/>
        </p:nvCxnSpPr>
        <p:spPr>
          <a:xfrm>
            <a:off x="5452191" y="4216209"/>
            <a:ext cx="241398" cy="6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Cerchio vuoto 39">
            <a:extLst>
              <a:ext uri="{FF2B5EF4-FFF2-40B4-BE49-F238E27FC236}">
                <a16:creationId xmlns:a16="http://schemas.microsoft.com/office/drawing/2014/main" id="{DBABA597-4429-4620-A980-C58D6CE003F1}"/>
              </a:ext>
            </a:extLst>
          </p:cNvPr>
          <p:cNvSpPr/>
          <p:nvPr/>
        </p:nvSpPr>
        <p:spPr>
          <a:xfrm>
            <a:off x="7252827" y="3515836"/>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0" name="Cerchio vuoto 40">
            <a:extLst>
              <a:ext uri="{FF2B5EF4-FFF2-40B4-BE49-F238E27FC236}">
                <a16:creationId xmlns:a16="http://schemas.microsoft.com/office/drawing/2014/main" id="{CDBC16A2-1540-493F-812D-A95DF2604358}"/>
              </a:ext>
            </a:extLst>
          </p:cNvPr>
          <p:cNvSpPr/>
          <p:nvPr/>
        </p:nvSpPr>
        <p:spPr>
          <a:xfrm>
            <a:off x="7254189" y="4120277"/>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1" name="Cerchio vuoto 41">
            <a:extLst>
              <a:ext uri="{FF2B5EF4-FFF2-40B4-BE49-F238E27FC236}">
                <a16:creationId xmlns:a16="http://schemas.microsoft.com/office/drawing/2014/main" id="{399CCE75-5CE4-4975-A331-F52D5EFDB444}"/>
              </a:ext>
            </a:extLst>
          </p:cNvPr>
          <p:cNvSpPr/>
          <p:nvPr/>
        </p:nvSpPr>
        <p:spPr>
          <a:xfrm>
            <a:off x="7247585" y="4689964"/>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2" name="Cerchio vuoto 42">
            <a:extLst>
              <a:ext uri="{FF2B5EF4-FFF2-40B4-BE49-F238E27FC236}">
                <a16:creationId xmlns:a16="http://schemas.microsoft.com/office/drawing/2014/main" id="{E1C1754D-55FB-4D38-A8CF-75F093BBF02A}"/>
              </a:ext>
            </a:extLst>
          </p:cNvPr>
          <p:cNvSpPr/>
          <p:nvPr/>
        </p:nvSpPr>
        <p:spPr>
          <a:xfrm>
            <a:off x="7247585" y="5276504"/>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3" name="Cerchio vuoto 43">
            <a:extLst>
              <a:ext uri="{FF2B5EF4-FFF2-40B4-BE49-F238E27FC236}">
                <a16:creationId xmlns:a16="http://schemas.microsoft.com/office/drawing/2014/main" id="{973C43B1-69D7-402C-83F2-F29DE30D5B4A}"/>
              </a:ext>
            </a:extLst>
          </p:cNvPr>
          <p:cNvSpPr/>
          <p:nvPr/>
        </p:nvSpPr>
        <p:spPr>
          <a:xfrm>
            <a:off x="8522889" y="3317938"/>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4" name="Cerchio vuoto 44">
            <a:extLst>
              <a:ext uri="{FF2B5EF4-FFF2-40B4-BE49-F238E27FC236}">
                <a16:creationId xmlns:a16="http://schemas.microsoft.com/office/drawing/2014/main" id="{8BFC5236-F997-4AAC-8307-7D0343E1ABB2}"/>
              </a:ext>
            </a:extLst>
          </p:cNvPr>
          <p:cNvSpPr/>
          <p:nvPr/>
        </p:nvSpPr>
        <p:spPr>
          <a:xfrm>
            <a:off x="8524251" y="3922379"/>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5" name="Cerchio vuoto 45">
            <a:extLst>
              <a:ext uri="{FF2B5EF4-FFF2-40B4-BE49-F238E27FC236}">
                <a16:creationId xmlns:a16="http://schemas.microsoft.com/office/drawing/2014/main" id="{E4278527-09BF-41FB-8F50-77E3C39AD498}"/>
              </a:ext>
            </a:extLst>
          </p:cNvPr>
          <p:cNvSpPr/>
          <p:nvPr/>
        </p:nvSpPr>
        <p:spPr>
          <a:xfrm>
            <a:off x="8517647" y="4492066"/>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6" name="Cerchio vuoto 46">
            <a:extLst>
              <a:ext uri="{FF2B5EF4-FFF2-40B4-BE49-F238E27FC236}">
                <a16:creationId xmlns:a16="http://schemas.microsoft.com/office/drawing/2014/main" id="{48271C47-E789-47C7-8CD0-B6CABB715A87}"/>
              </a:ext>
            </a:extLst>
          </p:cNvPr>
          <p:cNvSpPr/>
          <p:nvPr/>
        </p:nvSpPr>
        <p:spPr>
          <a:xfrm>
            <a:off x="8517647" y="5078606"/>
            <a:ext cx="195308" cy="171304"/>
          </a:xfrm>
          <a:prstGeom prst="don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Century Gothic" pitchFamily="34" charset="0"/>
            </a:endParaRPr>
          </a:p>
        </p:txBody>
      </p:sp>
      <p:sp>
        <p:nvSpPr>
          <p:cNvPr id="47" name="Rettangolo 46">
            <a:extLst>
              <a:ext uri="{FF2B5EF4-FFF2-40B4-BE49-F238E27FC236}">
                <a16:creationId xmlns:a16="http://schemas.microsoft.com/office/drawing/2014/main" id="{FF0CBAD7-E65C-42D8-BF0F-33128A4F5502}"/>
              </a:ext>
            </a:extLst>
          </p:cNvPr>
          <p:cNvSpPr/>
          <p:nvPr/>
        </p:nvSpPr>
        <p:spPr>
          <a:xfrm>
            <a:off x="229019" y="4154654"/>
            <a:ext cx="2449346" cy="2463340"/>
          </a:xfrm>
          <a:prstGeom prst="rect">
            <a:avLst/>
          </a:prstGeom>
          <a:solidFill>
            <a:srgbClr val="FF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itchFamily="34" charset="0"/>
            </a:endParaRPr>
          </a:p>
        </p:txBody>
      </p:sp>
      <p:sp>
        <p:nvSpPr>
          <p:cNvPr id="48" name="Freccia a destra 47"/>
          <p:cNvSpPr/>
          <p:nvPr/>
        </p:nvSpPr>
        <p:spPr>
          <a:xfrm>
            <a:off x="4270075" y="1808116"/>
            <a:ext cx="405442" cy="461666"/>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Rettangolo 48"/>
          <p:cNvSpPr/>
          <p:nvPr/>
        </p:nvSpPr>
        <p:spPr>
          <a:xfrm>
            <a:off x="2771320" y="5694664"/>
            <a:ext cx="6328240" cy="646331"/>
          </a:xfrm>
          <a:prstGeom prst="rect">
            <a:avLst/>
          </a:prstGeom>
        </p:spPr>
        <p:txBody>
          <a:bodyPr wrap="square">
            <a:spAutoFit/>
          </a:bodyPr>
          <a:lstStyle/>
          <a:p>
            <a:r>
              <a:rPr lang="it-IT" b="1" dirty="0">
                <a:latin typeface="Century Gothic" pitchFamily="34" charset="0"/>
              </a:rPr>
              <a:t>Mitigazione del rischio</a:t>
            </a:r>
            <a:r>
              <a:rPr lang="it-IT" b="1" dirty="0">
                <a:solidFill>
                  <a:srgbClr val="C00000"/>
                </a:solidFill>
                <a:latin typeface="Century Gothic" pitchFamily="34" charset="0"/>
              </a:rPr>
              <a:t>: strategia antincendio </a:t>
            </a:r>
            <a:r>
              <a:rPr lang="it-IT" dirty="0">
                <a:latin typeface="Century Gothic" pitchFamily="34" charset="0"/>
              </a:rPr>
              <a:t>(</a:t>
            </a:r>
            <a:r>
              <a:rPr lang="it-IT" b="1" dirty="0">
                <a:latin typeface="Century Gothic" pitchFamily="34" charset="0"/>
              </a:rPr>
              <a:t>misure</a:t>
            </a:r>
          </a:p>
          <a:p>
            <a:r>
              <a:rPr lang="it-IT" dirty="0">
                <a:latin typeface="Century Gothic" pitchFamily="34" charset="0"/>
              </a:rPr>
              <a:t>antincendio di prevenzione, di protezione e gestionali).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8"/>
          <p:cNvPicPr>
            <a:picLocks noChangeAspect="1" noChangeArrowheads="1"/>
          </p:cNvPicPr>
          <p:nvPr/>
        </p:nvPicPr>
        <p:blipFill>
          <a:blip r:embed="rId2"/>
          <a:srcRect/>
          <a:stretch>
            <a:fillRect/>
          </a:stretch>
        </p:blipFill>
        <p:spPr bwMode="auto">
          <a:xfrm>
            <a:off x="1436449" y="4434876"/>
            <a:ext cx="6599237" cy="2276475"/>
          </a:xfrm>
          <a:prstGeom prst="rect">
            <a:avLst/>
          </a:prstGeom>
          <a:noFill/>
          <a:ln w="9525">
            <a:noFill/>
            <a:miter lim="800000"/>
            <a:headEnd/>
            <a:tailEnd/>
          </a:ln>
        </p:spPr>
      </p:pic>
      <p:sp>
        <p:nvSpPr>
          <p:cNvPr id="3" name="Rectangle 4"/>
          <p:cNvSpPr>
            <a:spLocks noChangeArrowheads="1"/>
          </p:cNvSpPr>
          <p:nvPr/>
        </p:nvSpPr>
        <p:spPr bwMode="auto">
          <a:xfrm>
            <a:off x="1130608" y="1021664"/>
            <a:ext cx="6844683" cy="369332"/>
          </a:xfrm>
          <a:prstGeom prst="rect">
            <a:avLst/>
          </a:prstGeom>
          <a:noFill/>
          <a:ln w="9525">
            <a:solidFill>
              <a:schemeClr val="bg1">
                <a:lumMod val="65000"/>
              </a:schemeClr>
            </a:solidFill>
            <a:miter lim="800000"/>
            <a:headEnd/>
            <a:tailEnd/>
          </a:ln>
        </p:spPr>
        <p:txBody>
          <a:bodyPr wrap="square" anchor="ctr">
            <a:spAutoFit/>
          </a:bodyPr>
          <a:lstStyle/>
          <a:p>
            <a:pPr algn="ctr" eaLnBrk="1" hangingPunct="1"/>
            <a:r>
              <a:rPr lang="it-IT" altLang="it-IT" b="1" dirty="0">
                <a:solidFill>
                  <a:srgbClr val="C00000"/>
                </a:solidFill>
                <a:latin typeface="Century Gothic" pitchFamily="34" charset="0"/>
              </a:rPr>
              <a:t>Attribuzione dei livelli di prestazione alle misure antincendio</a:t>
            </a:r>
          </a:p>
        </p:txBody>
      </p:sp>
      <p:sp>
        <p:nvSpPr>
          <p:cNvPr id="4" name="Rectangle 5"/>
          <p:cNvSpPr>
            <a:spLocks noChangeArrowheads="1"/>
          </p:cNvSpPr>
          <p:nvPr/>
        </p:nvSpPr>
        <p:spPr bwMode="auto">
          <a:xfrm>
            <a:off x="85725" y="3052927"/>
            <a:ext cx="8915400" cy="1200329"/>
          </a:xfrm>
          <a:prstGeom prst="rect">
            <a:avLst/>
          </a:prstGeom>
          <a:noFill/>
          <a:ln w="9525">
            <a:noFill/>
            <a:miter lim="800000"/>
            <a:headEnd/>
            <a:tailEnd/>
          </a:ln>
        </p:spPr>
        <p:txBody>
          <a:bodyPr anchor="ctr">
            <a:spAutoFit/>
          </a:bodyPr>
          <a:lstStyle/>
          <a:p>
            <a:pPr eaLnBrk="1" hangingPunct="1"/>
            <a:r>
              <a:rPr lang="it-IT" altLang="zh-CN" dirty="0">
                <a:latin typeface="Century Gothic" pitchFamily="34" charset="0"/>
              </a:rPr>
              <a:t>Per </a:t>
            </a:r>
            <a:r>
              <a:rPr lang="it-IT" altLang="zh-CN" b="1" dirty="0">
                <a:latin typeface="Century Gothic" pitchFamily="34" charset="0"/>
              </a:rPr>
              <a:t>livelli di prestazione differenti </a:t>
            </a:r>
            <a:r>
              <a:rPr lang="it-IT" altLang="zh-CN" dirty="0">
                <a:latin typeface="Century Gothic" pitchFamily="34" charset="0"/>
              </a:rPr>
              <a:t>da quelli proposti dal Codice occorre </a:t>
            </a:r>
            <a:r>
              <a:rPr lang="it-IT" altLang="zh-CN" b="1" dirty="0">
                <a:solidFill>
                  <a:srgbClr val="C00000"/>
                </a:solidFill>
                <a:latin typeface="Century Gothic" pitchFamily="34" charset="0"/>
              </a:rPr>
              <a:t>dimostrare</a:t>
            </a:r>
            <a:r>
              <a:rPr lang="it-IT" altLang="zh-CN" dirty="0">
                <a:latin typeface="Century Gothic" pitchFamily="34" charset="0"/>
              </a:rPr>
              <a:t> il </a:t>
            </a:r>
            <a:r>
              <a:rPr lang="it-IT" altLang="zh-CN" b="1" dirty="0">
                <a:latin typeface="Century Gothic" pitchFamily="34" charset="0"/>
              </a:rPr>
              <a:t>raggiungimento degli obiettivi di sicurezza </a:t>
            </a:r>
            <a:r>
              <a:rPr lang="it-IT" altLang="zh-CN" dirty="0">
                <a:latin typeface="Century Gothic" pitchFamily="34" charset="0"/>
              </a:rPr>
              <a:t>antincendio secondo uno dei metodi previsti al paragrafo G.2.7.(</a:t>
            </a:r>
            <a:r>
              <a:rPr lang="it-IT" altLang="zh-CN" u="sng" dirty="0">
                <a:solidFill>
                  <a:srgbClr val="0070C0"/>
                </a:solidFill>
                <a:latin typeface="Century Gothic" pitchFamily="34" charset="0"/>
              </a:rPr>
              <a:t>attività con valutazione del progetto ordinaria ed in deroga</a:t>
            </a:r>
            <a:r>
              <a:rPr lang="it-IT" altLang="zh-CN" dirty="0">
                <a:solidFill>
                  <a:srgbClr val="0070C0"/>
                </a:solidFill>
                <a:latin typeface="Century Gothic" pitchFamily="34" charset="0"/>
              </a:rPr>
              <a:t>).</a:t>
            </a:r>
          </a:p>
        </p:txBody>
      </p:sp>
      <p:sp>
        <p:nvSpPr>
          <p:cNvPr id="5" name="Rectangle 8"/>
          <p:cNvSpPr>
            <a:spLocks noChangeArrowheads="1"/>
          </p:cNvSpPr>
          <p:nvPr/>
        </p:nvSpPr>
        <p:spPr bwMode="auto">
          <a:xfrm>
            <a:off x="85725" y="1633538"/>
            <a:ext cx="8829675" cy="646331"/>
          </a:xfrm>
          <a:prstGeom prst="rect">
            <a:avLst/>
          </a:prstGeom>
          <a:noFill/>
          <a:ln w="9525">
            <a:noFill/>
            <a:miter lim="800000"/>
            <a:headEnd/>
            <a:tailEnd/>
          </a:ln>
        </p:spPr>
        <p:txBody>
          <a:bodyPr>
            <a:spAutoFit/>
          </a:bodyPr>
          <a:lstStyle/>
          <a:p>
            <a:pPr defTabSz="914400" eaLnBrk="1" hangingPunct="1"/>
            <a:r>
              <a:rPr lang="it-IT" altLang="zh-CN" dirty="0">
                <a:latin typeface="Century Gothic" pitchFamily="34" charset="0"/>
              </a:rPr>
              <a:t>Nella sezione Strategia antincendio sono forniti i </a:t>
            </a:r>
            <a:r>
              <a:rPr lang="it-IT" altLang="zh-CN" b="1" dirty="0">
                <a:solidFill>
                  <a:srgbClr val="C00000"/>
                </a:solidFill>
                <a:latin typeface="Century Gothic" pitchFamily="34" charset="0"/>
              </a:rPr>
              <a:t>criteri di attribuzione dei livelli di prestazione</a:t>
            </a:r>
            <a:r>
              <a:rPr lang="it-IT" altLang="zh-CN" b="1" dirty="0">
                <a:solidFill>
                  <a:srgbClr val="FF0000"/>
                </a:solidFill>
                <a:latin typeface="Century Gothic" pitchFamily="34" charset="0"/>
              </a:rPr>
              <a:t> </a:t>
            </a:r>
            <a:r>
              <a:rPr lang="it-IT" altLang="zh-CN" dirty="0">
                <a:latin typeface="Century Gothic" pitchFamily="34" charset="0"/>
              </a:rPr>
              <a:t>alle misure antincendio.</a:t>
            </a:r>
          </a:p>
        </p:txBody>
      </p:sp>
      <p:sp>
        <p:nvSpPr>
          <p:cNvPr id="6" name="Rectangle 9"/>
          <p:cNvSpPr>
            <a:spLocks noChangeArrowheads="1"/>
          </p:cNvSpPr>
          <p:nvPr/>
        </p:nvSpPr>
        <p:spPr bwMode="auto">
          <a:xfrm>
            <a:off x="95250" y="2224976"/>
            <a:ext cx="8629651" cy="646331"/>
          </a:xfrm>
          <a:prstGeom prst="rect">
            <a:avLst/>
          </a:prstGeom>
          <a:noFill/>
          <a:ln w="9525">
            <a:noFill/>
            <a:miter lim="800000"/>
            <a:headEnd/>
            <a:tailEnd/>
          </a:ln>
        </p:spPr>
        <p:txBody>
          <a:bodyPr wrap="square">
            <a:spAutoFit/>
          </a:bodyPr>
          <a:lstStyle/>
          <a:p>
            <a:pPr defTabSz="914400" eaLnBrk="1" hangingPunct="1"/>
            <a:r>
              <a:rPr lang="it-IT" altLang="zh-CN" i="1" dirty="0">
                <a:latin typeface="Century Gothic" pitchFamily="34" charset="0"/>
              </a:rPr>
              <a:t>Nelle pertinenti </a:t>
            </a:r>
            <a:r>
              <a:rPr lang="it-IT" altLang="zh-CN" b="1" i="1" dirty="0">
                <a:latin typeface="Century Gothic" pitchFamily="34" charset="0"/>
              </a:rPr>
              <a:t>regole tecniche verticali </a:t>
            </a:r>
            <a:r>
              <a:rPr lang="it-IT" altLang="zh-CN" i="1" dirty="0">
                <a:latin typeface="Century Gothic" pitchFamily="34" charset="0"/>
              </a:rPr>
              <a:t>possono essere definiti alcuni dei livelli di prestazione.</a:t>
            </a:r>
            <a:endParaRPr lang="it-IT" altLang="it-IT" i="1" dirty="0">
              <a:latin typeface="Century Gothic" pitchFamily="34" charset="0"/>
              <a:ea typeface="宋体" pitchFamily="2" charset="-122"/>
            </a:endParaRPr>
          </a:p>
        </p:txBody>
      </p:sp>
      <p:sp>
        <p:nvSpPr>
          <p:cNvPr id="8" name="Freccia a destra 7"/>
          <p:cNvSpPr/>
          <p:nvPr/>
        </p:nvSpPr>
        <p:spPr>
          <a:xfrm>
            <a:off x="4787660" y="4434876"/>
            <a:ext cx="276046" cy="30965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25218" y="1121434"/>
            <a:ext cx="4689104" cy="369332"/>
          </a:xfrm>
          <a:prstGeom prst="rect">
            <a:avLst/>
          </a:prstGeom>
          <a:ln>
            <a:solidFill>
              <a:schemeClr val="bg1">
                <a:lumMod val="65000"/>
              </a:schemeClr>
            </a:solidFill>
          </a:ln>
        </p:spPr>
        <p:txBody>
          <a:bodyPr wrap="none">
            <a:spAutoFit/>
          </a:bodyPr>
          <a:lstStyle/>
          <a:p>
            <a:r>
              <a:rPr lang="it-IT" b="1" dirty="0">
                <a:solidFill>
                  <a:srgbClr val="C00000"/>
                </a:solidFill>
                <a:latin typeface="Century Gothic" pitchFamily="34" charset="0"/>
              </a:rPr>
              <a:t>Individuazione delle soluzioni progettuali</a:t>
            </a:r>
          </a:p>
        </p:txBody>
      </p:sp>
      <p:sp>
        <p:nvSpPr>
          <p:cNvPr id="3" name="Rectangle 6"/>
          <p:cNvSpPr>
            <a:spLocks noChangeArrowheads="1"/>
          </p:cNvSpPr>
          <p:nvPr/>
        </p:nvSpPr>
        <p:spPr bwMode="auto">
          <a:xfrm>
            <a:off x="6162675" y="1726684"/>
            <a:ext cx="1695450" cy="369332"/>
          </a:xfrm>
          <a:prstGeom prst="rect">
            <a:avLst/>
          </a:prstGeom>
          <a:noFill/>
          <a:ln w="9525">
            <a:noFill/>
            <a:miter lim="800000"/>
            <a:headEnd/>
            <a:tailEnd/>
          </a:ln>
        </p:spPr>
        <p:txBody>
          <a:bodyPr anchor="ctr">
            <a:spAutoFit/>
          </a:bodyPr>
          <a:lstStyle/>
          <a:p>
            <a:pPr algn="ctr" eaLnBrk="1" hangingPunct="1"/>
            <a:r>
              <a:rPr lang="it-IT" altLang="it-IT" u="sng">
                <a:latin typeface="Century Gothic" pitchFamily="34" charset="0"/>
              </a:rPr>
              <a:t>In deroga</a:t>
            </a:r>
          </a:p>
        </p:txBody>
      </p:sp>
      <p:sp>
        <p:nvSpPr>
          <p:cNvPr id="4" name="Rectangle 7"/>
          <p:cNvSpPr>
            <a:spLocks noChangeArrowheads="1"/>
          </p:cNvSpPr>
          <p:nvPr/>
        </p:nvSpPr>
        <p:spPr bwMode="auto">
          <a:xfrm>
            <a:off x="0" y="3571875"/>
            <a:ext cx="9005977" cy="369332"/>
          </a:xfrm>
          <a:prstGeom prst="rect">
            <a:avLst/>
          </a:prstGeom>
          <a:noFill/>
          <a:ln w="9525">
            <a:noFill/>
            <a:miter lim="800000"/>
            <a:headEnd/>
            <a:tailEnd/>
          </a:ln>
        </p:spPr>
        <p:txBody>
          <a:bodyPr wrap="square" anchor="ctr">
            <a:spAutoFit/>
          </a:bodyPr>
          <a:lstStyle/>
          <a:p>
            <a:pPr eaLnBrk="1" hangingPunct="1"/>
            <a:r>
              <a:rPr lang="it-IT" altLang="it-IT" dirty="0">
                <a:latin typeface="Century Gothic" pitchFamily="34" charset="0"/>
              </a:rPr>
              <a:t>Nelle </a:t>
            </a:r>
            <a:r>
              <a:rPr lang="it-IT" altLang="it-IT" b="1" dirty="0">
                <a:solidFill>
                  <a:srgbClr val="C00000"/>
                </a:solidFill>
                <a:latin typeface="Century Gothic" pitchFamily="34" charset="0"/>
              </a:rPr>
              <a:t>RTV</a:t>
            </a:r>
            <a:r>
              <a:rPr lang="it-IT" altLang="it-IT" dirty="0">
                <a:latin typeface="Century Gothic" pitchFamily="34" charset="0"/>
              </a:rPr>
              <a:t> possibili soluzioni complementari, sostitutive o prescrizioni aggiuntive.</a:t>
            </a:r>
            <a:endParaRPr lang="it-IT" altLang="zh-CN" dirty="0">
              <a:latin typeface="Century Gothic" pitchFamily="34" charset="0"/>
            </a:endParaRPr>
          </a:p>
        </p:txBody>
      </p:sp>
      <p:sp>
        <p:nvSpPr>
          <p:cNvPr id="5" name="Rectangle 8"/>
          <p:cNvSpPr>
            <a:spLocks noChangeArrowheads="1"/>
          </p:cNvSpPr>
          <p:nvPr/>
        </p:nvSpPr>
        <p:spPr bwMode="auto">
          <a:xfrm>
            <a:off x="962025" y="1689100"/>
            <a:ext cx="1218603" cy="369332"/>
          </a:xfrm>
          <a:prstGeom prst="rect">
            <a:avLst/>
          </a:prstGeom>
          <a:noFill/>
          <a:ln w="9525">
            <a:noFill/>
            <a:miter lim="800000"/>
            <a:headEnd/>
            <a:tailEnd/>
          </a:ln>
        </p:spPr>
        <p:txBody>
          <a:bodyPr wrap="none">
            <a:spAutoFit/>
          </a:bodyPr>
          <a:lstStyle/>
          <a:p>
            <a:pPr defTabSz="914400" eaLnBrk="1" hangingPunct="1"/>
            <a:r>
              <a:rPr lang="it-IT" altLang="it-IT" u="sng">
                <a:latin typeface="Century Gothic" pitchFamily="34" charset="0"/>
              </a:rPr>
              <a:t>Conformi</a:t>
            </a:r>
          </a:p>
        </p:txBody>
      </p:sp>
      <p:sp>
        <p:nvSpPr>
          <p:cNvPr id="6" name="Rectangle 9"/>
          <p:cNvSpPr>
            <a:spLocks noChangeArrowheads="1"/>
          </p:cNvSpPr>
          <p:nvPr/>
        </p:nvSpPr>
        <p:spPr bwMode="auto">
          <a:xfrm>
            <a:off x="3546475" y="1689100"/>
            <a:ext cx="1402948" cy="369332"/>
          </a:xfrm>
          <a:prstGeom prst="rect">
            <a:avLst/>
          </a:prstGeom>
          <a:noFill/>
          <a:ln w="9525">
            <a:noFill/>
            <a:miter lim="800000"/>
            <a:headEnd/>
            <a:tailEnd/>
          </a:ln>
        </p:spPr>
        <p:txBody>
          <a:bodyPr wrap="none">
            <a:spAutoFit/>
          </a:bodyPr>
          <a:lstStyle/>
          <a:p>
            <a:pPr defTabSz="914400" eaLnBrk="1" hangingPunct="1"/>
            <a:r>
              <a:rPr lang="it-IT" altLang="it-IT" u="sng">
                <a:latin typeface="Century Gothic" pitchFamily="34" charset="0"/>
              </a:rPr>
              <a:t>Alternative</a:t>
            </a:r>
          </a:p>
        </p:txBody>
      </p:sp>
      <p:pic>
        <p:nvPicPr>
          <p:cNvPr id="7" name="Picture 11" descr="analyse_conforme_malgre_la_dent_humaine"/>
          <p:cNvPicPr>
            <a:picLocks noChangeAspect="1" noChangeArrowheads="1"/>
          </p:cNvPicPr>
          <p:nvPr/>
        </p:nvPicPr>
        <p:blipFill>
          <a:blip r:embed="rId2"/>
          <a:srcRect/>
          <a:stretch>
            <a:fillRect/>
          </a:stretch>
        </p:blipFill>
        <p:spPr>
          <a:xfrm>
            <a:off x="904875" y="2092325"/>
            <a:ext cx="1479550" cy="1479550"/>
          </a:xfrm>
          <a:prstGeom prst="rect">
            <a:avLst/>
          </a:prstGeom>
        </p:spPr>
      </p:pic>
      <p:pic>
        <p:nvPicPr>
          <p:cNvPr id="8" name="Picture 13" descr="alternative-teaching-certification"/>
          <p:cNvPicPr>
            <a:picLocks noChangeAspect="1" noChangeArrowheads="1"/>
          </p:cNvPicPr>
          <p:nvPr/>
        </p:nvPicPr>
        <p:blipFill>
          <a:blip r:embed="rId3"/>
          <a:srcRect/>
          <a:stretch>
            <a:fillRect/>
          </a:stretch>
        </p:blipFill>
        <p:spPr>
          <a:xfrm>
            <a:off x="3629025" y="2184400"/>
            <a:ext cx="1447800" cy="1089025"/>
          </a:xfrm>
          <a:prstGeom prst="rect">
            <a:avLst/>
          </a:prstGeom>
        </p:spPr>
      </p:pic>
      <p:pic>
        <p:nvPicPr>
          <p:cNvPr id="9" name="Picture 20"/>
          <p:cNvPicPr>
            <a:picLocks noChangeAspect="1" noChangeArrowheads="1"/>
          </p:cNvPicPr>
          <p:nvPr/>
        </p:nvPicPr>
        <p:blipFill>
          <a:blip r:embed="rId4"/>
          <a:srcRect/>
          <a:stretch>
            <a:fillRect/>
          </a:stretch>
        </p:blipFill>
        <p:spPr>
          <a:xfrm>
            <a:off x="6248400" y="2111375"/>
            <a:ext cx="1543050" cy="1379538"/>
          </a:xfrm>
          <a:prstGeom prst="rect">
            <a:avLst/>
          </a:prstGeom>
          <a:noFill/>
        </p:spPr>
      </p:pic>
      <p:pic>
        <p:nvPicPr>
          <p:cNvPr id="10" name="Immagine 14"/>
          <p:cNvPicPr>
            <a:picLocks noChangeAspect="1" noChangeArrowheads="1"/>
          </p:cNvPicPr>
          <p:nvPr/>
        </p:nvPicPr>
        <p:blipFill>
          <a:blip r:embed="rId5"/>
          <a:srcRect/>
          <a:stretch>
            <a:fillRect/>
          </a:stretch>
        </p:blipFill>
        <p:spPr bwMode="auto">
          <a:xfrm>
            <a:off x="1527175" y="4305300"/>
            <a:ext cx="6600825" cy="2276475"/>
          </a:xfrm>
          <a:prstGeom prst="rect">
            <a:avLst/>
          </a:prstGeom>
          <a:noFill/>
          <a:ln w="9525">
            <a:noFill/>
            <a:miter lim="800000"/>
            <a:headEnd/>
            <a:tailEnd/>
          </a:ln>
        </p:spPr>
      </p:pic>
      <p:sp>
        <p:nvSpPr>
          <p:cNvPr id="11" name="Rectangle 19"/>
          <p:cNvSpPr>
            <a:spLocks noChangeArrowheads="1"/>
          </p:cNvSpPr>
          <p:nvPr/>
        </p:nvSpPr>
        <p:spPr bwMode="auto">
          <a:xfrm>
            <a:off x="6419850" y="4659313"/>
            <a:ext cx="1695450" cy="1893887"/>
          </a:xfrm>
          <a:prstGeom prst="rect">
            <a:avLst/>
          </a:prstGeom>
          <a:noFill/>
          <a:ln w="25400">
            <a:solidFill>
              <a:srgbClr val="FF0000"/>
            </a:solidFill>
            <a:miter lim="800000"/>
            <a:headEnd/>
            <a:tailEnd/>
          </a:ln>
        </p:spPr>
        <p:txBody>
          <a:bodyPr wrap="none" anchor="ctr"/>
          <a:lstStyle/>
          <a:p>
            <a:pPr eaLnBrk="1" hangingPunct="1"/>
            <a:endParaRPr lang="it-IT" altLang="it-IT">
              <a:latin typeface="Century Gothic" pitchFamily="34" charset="0"/>
            </a:endParaRPr>
          </a:p>
        </p:txBody>
      </p:sp>
      <p:sp>
        <p:nvSpPr>
          <p:cNvPr id="12" name="AutoShape 13"/>
          <p:cNvSpPr>
            <a:spLocks noChangeArrowheads="1"/>
          </p:cNvSpPr>
          <p:nvPr/>
        </p:nvSpPr>
        <p:spPr bwMode="auto">
          <a:xfrm>
            <a:off x="7081838" y="4205288"/>
            <a:ext cx="342900" cy="279400"/>
          </a:xfrm>
          <a:prstGeom prst="downArrow">
            <a:avLst>
              <a:gd name="adj1" fmla="val 50000"/>
              <a:gd name="adj2" fmla="val 25000"/>
            </a:avLst>
          </a:prstGeom>
          <a:noFill/>
          <a:ln w="25400">
            <a:solidFill>
              <a:srgbClr val="FF0000"/>
            </a:solidFill>
            <a:miter lim="800000"/>
            <a:headEnd/>
            <a:tailEnd/>
          </a:ln>
        </p:spPr>
        <p:txBody>
          <a:bodyPr wrap="none" anchor="ctr"/>
          <a:lstStyle/>
          <a:p>
            <a:pPr eaLnBrk="1" hangingPunct="1"/>
            <a:endParaRPr lang="it-IT" altLang="it-IT">
              <a:latin typeface="Century Gothic"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607604" y="1105178"/>
            <a:ext cx="4204997" cy="369332"/>
          </a:xfrm>
          <a:prstGeom prst="rect">
            <a:avLst/>
          </a:prstGeom>
          <a:noFill/>
          <a:ln w="9525">
            <a:solidFill>
              <a:schemeClr val="bg1">
                <a:lumMod val="65000"/>
              </a:schemeClr>
            </a:solidFill>
            <a:miter lim="800000"/>
            <a:headEnd/>
            <a:tailEnd/>
          </a:ln>
        </p:spPr>
        <p:txBody>
          <a:bodyPr wrap="none" anchor="ctr">
            <a:spAutoFit/>
          </a:bodyPr>
          <a:lstStyle/>
          <a:p>
            <a:pPr eaLnBrk="1" hangingPunct="1"/>
            <a:r>
              <a:rPr lang="it-IT" altLang="it-IT" b="1">
                <a:solidFill>
                  <a:srgbClr val="C00000"/>
                </a:solidFill>
                <a:latin typeface="Century Gothic" pitchFamily="34" charset="0"/>
              </a:rPr>
              <a:t>Applicazione di soluzioni alternative</a:t>
            </a:r>
          </a:p>
        </p:txBody>
      </p:sp>
      <p:sp>
        <p:nvSpPr>
          <p:cNvPr id="3" name="Rectangle 5"/>
          <p:cNvSpPr>
            <a:spLocks noChangeArrowheads="1"/>
          </p:cNvSpPr>
          <p:nvPr/>
        </p:nvSpPr>
        <p:spPr bwMode="auto">
          <a:xfrm>
            <a:off x="129396" y="2396886"/>
            <a:ext cx="8652295" cy="1200329"/>
          </a:xfrm>
          <a:prstGeom prst="rect">
            <a:avLst/>
          </a:prstGeom>
          <a:noFill/>
          <a:ln w="9525">
            <a:noFill/>
            <a:miter lim="800000"/>
            <a:headEnd/>
            <a:tailEnd/>
          </a:ln>
        </p:spPr>
        <p:txBody>
          <a:bodyPr wrap="square" anchor="ctr">
            <a:spAutoFit/>
          </a:bodyPr>
          <a:lstStyle/>
          <a:p>
            <a:pPr indent="-342900" algn="just" eaLnBrk="1" hangingPunct="1"/>
            <a:r>
              <a:rPr lang="it-IT" altLang="zh-CN" dirty="0">
                <a:latin typeface="Century Gothic" pitchFamily="34" charset="0"/>
              </a:rPr>
              <a:t>Il </a:t>
            </a:r>
            <a:r>
              <a:rPr lang="it-IT" altLang="zh-CN" b="1" dirty="0">
                <a:latin typeface="Century Gothic" pitchFamily="34" charset="0"/>
              </a:rPr>
              <a:t>progettista</a:t>
            </a:r>
            <a:r>
              <a:rPr lang="it-IT" altLang="zh-CN" dirty="0">
                <a:latin typeface="Century Gothic" pitchFamily="34" charset="0"/>
              </a:rPr>
              <a:t> che fa ricorso alle soluzioni alternative è tenuto a </a:t>
            </a:r>
            <a:r>
              <a:rPr lang="it-IT" altLang="zh-CN" b="1" dirty="0">
                <a:solidFill>
                  <a:srgbClr val="C00000"/>
                </a:solidFill>
                <a:latin typeface="Century Gothic" pitchFamily="34" charset="0"/>
              </a:rPr>
              <a:t>dimostrare</a:t>
            </a:r>
            <a:r>
              <a:rPr lang="it-IT" altLang="zh-CN" dirty="0">
                <a:solidFill>
                  <a:srgbClr val="C00000"/>
                </a:solidFill>
                <a:latin typeface="Century Gothic" pitchFamily="34" charset="0"/>
              </a:rPr>
              <a:t> il raggiungimento del collegato livello di prestazione, </a:t>
            </a:r>
            <a:r>
              <a:rPr lang="it-IT" altLang="zh-CN" b="1" dirty="0">
                <a:solidFill>
                  <a:srgbClr val="C00000"/>
                </a:solidFill>
                <a:latin typeface="Century Gothic" pitchFamily="34" charset="0"/>
              </a:rPr>
              <a:t>i</a:t>
            </a:r>
            <a:r>
              <a:rPr lang="it-IT" altLang="zh-CN" b="1" dirty="0">
                <a:latin typeface="Century Gothic" pitchFamily="34" charset="0"/>
              </a:rPr>
              <a:t>mpiegando uno dei metodi di progettazione della sicurezza antincendio ammessi per ciascuna misura antincendio tra quelli del  paragrafo G.2.7</a:t>
            </a:r>
          </a:p>
        </p:txBody>
      </p:sp>
      <p:pic>
        <p:nvPicPr>
          <p:cNvPr id="4" name="Immagine 6"/>
          <p:cNvPicPr>
            <a:picLocks noChangeAspect="1" noChangeArrowheads="1"/>
          </p:cNvPicPr>
          <p:nvPr/>
        </p:nvPicPr>
        <p:blipFill>
          <a:blip r:embed="rId2"/>
          <a:srcRect/>
          <a:stretch>
            <a:fillRect/>
          </a:stretch>
        </p:blipFill>
        <p:spPr bwMode="auto">
          <a:xfrm>
            <a:off x="1558925" y="4025930"/>
            <a:ext cx="6599238" cy="2276475"/>
          </a:xfrm>
          <a:prstGeom prst="rect">
            <a:avLst/>
          </a:prstGeom>
          <a:noFill/>
          <a:ln w="9525">
            <a:noFill/>
            <a:miter lim="800000"/>
            <a:headEnd/>
            <a:tailEnd/>
          </a:ln>
        </p:spPr>
      </p:pic>
      <p:sp>
        <p:nvSpPr>
          <p:cNvPr id="5" name="AutoShape 8"/>
          <p:cNvSpPr>
            <a:spLocks noChangeArrowheads="1"/>
          </p:cNvSpPr>
          <p:nvPr/>
        </p:nvSpPr>
        <p:spPr bwMode="auto">
          <a:xfrm>
            <a:off x="7451725" y="4025930"/>
            <a:ext cx="342900" cy="277813"/>
          </a:xfrm>
          <a:prstGeom prst="downArrow">
            <a:avLst>
              <a:gd name="adj1" fmla="val 50000"/>
              <a:gd name="adj2" fmla="val 25000"/>
            </a:avLst>
          </a:prstGeom>
          <a:solidFill>
            <a:srgbClr val="FFFF00"/>
          </a:solidFill>
          <a:ln w="25400">
            <a:solidFill>
              <a:srgbClr val="FF0000"/>
            </a:solidFill>
            <a:miter lim="800000"/>
            <a:headEnd/>
            <a:tailEnd/>
          </a:ln>
        </p:spPr>
        <p:txBody>
          <a:bodyPr wrap="none" anchor="ctr"/>
          <a:lstStyle/>
          <a:p>
            <a:pPr eaLnBrk="1" hangingPunct="1"/>
            <a:endParaRPr lang="it-IT" altLang="it-IT">
              <a:latin typeface="Century Gothic" pitchFamily="34" charset="0"/>
            </a:endParaRPr>
          </a:p>
        </p:txBody>
      </p:sp>
      <p:sp>
        <p:nvSpPr>
          <p:cNvPr id="6" name="Rettangolo 5"/>
          <p:cNvSpPr/>
          <p:nvPr/>
        </p:nvSpPr>
        <p:spPr>
          <a:xfrm>
            <a:off x="125083" y="1758165"/>
            <a:ext cx="8893833" cy="369332"/>
          </a:xfrm>
          <a:prstGeom prst="rect">
            <a:avLst/>
          </a:prstGeom>
        </p:spPr>
        <p:txBody>
          <a:bodyPr wrap="square">
            <a:spAutoFit/>
          </a:bodyPr>
          <a:lstStyle/>
          <a:p>
            <a:r>
              <a:rPr lang="it-IT" altLang="it-IT" dirty="0">
                <a:latin typeface="Century Gothic" pitchFamily="34" charset="0"/>
              </a:rPr>
              <a:t>Sono proposte nei pertinenti paragrafi della Strategia Antincendio e delle RTV </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3"/>
          <p:cNvPicPr>
            <a:picLocks noChangeAspect="1" noChangeArrowheads="1"/>
          </p:cNvPicPr>
          <p:nvPr/>
        </p:nvPicPr>
        <p:blipFill>
          <a:blip r:embed="rId2"/>
          <a:srcRect/>
          <a:stretch>
            <a:fillRect/>
          </a:stretch>
        </p:blipFill>
        <p:spPr bwMode="auto">
          <a:xfrm>
            <a:off x="1701800" y="82550"/>
            <a:ext cx="7085013" cy="6775450"/>
          </a:xfrm>
          <a:prstGeom prst="rect">
            <a:avLst/>
          </a:prstGeom>
          <a:noFill/>
          <a:ln w="9525">
            <a:noFill/>
            <a:miter lim="800000"/>
            <a:headEnd/>
            <a:tailEnd/>
          </a:ln>
        </p:spPr>
      </p:pic>
      <p:sp>
        <p:nvSpPr>
          <p:cNvPr id="3" name="CasellaDiTesto 24"/>
          <p:cNvSpPr txBox="1">
            <a:spLocks noChangeArrowheads="1"/>
          </p:cNvSpPr>
          <p:nvPr/>
        </p:nvSpPr>
        <p:spPr bwMode="auto">
          <a:xfrm>
            <a:off x="20638" y="115888"/>
            <a:ext cx="1455737" cy="830262"/>
          </a:xfrm>
          <a:prstGeom prst="rect">
            <a:avLst/>
          </a:prstGeom>
          <a:noFill/>
          <a:ln w="9525">
            <a:solidFill>
              <a:srgbClr val="0000FF"/>
            </a:solidFill>
            <a:miter lim="800000"/>
            <a:headEnd/>
            <a:tailEnd/>
          </a:ln>
        </p:spPr>
        <p:txBody>
          <a:bodyPr lIns="90000" tIns="45000" rIns="90000" bIns="45000">
            <a:spAutoFit/>
          </a:bodyPr>
          <a:lstStyle/>
          <a:p>
            <a:pPr algn="ctr" eaLnBrk="1" hangingPunct="1">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r>
              <a:rPr lang="it-IT" altLang="it-IT" sz="1600" b="1">
                <a:solidFill>
                  <a:srgbClr val="FF0000"/>
                </a:solidFill>
                <a:ea typeface="WenQuanYi Zen Hei Sharp"/>
                <a:cs typeface="Lohit Devanagari"/>
              </a:rPr>
              <a:t>TABELLA G.2.1 </a:t>
            </a:r>
          </a:p>
          <a:p>
            <a:pPr algn="ctr" eaLnBrk="1" hangingPunct="1">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endParaRPr lang="it-IT" altLang="it-IT" sz="1600" b="1">
              <a:solidFill>
                <a:srgbClr val="FF0000"/>
              </a:solidFill>
              <a:ea typeface="WenQuanYi Zen Hei Sharp"/>
              <a:cs typeface="Lohit Devanagari"/>
            </a:endParaRPr>
          </a:p>
        </p:txBody>
      </p:sp>
      <p:sp>
        <p:nvSpPr>
          <p:cNvPr id="4" name="Freccia a destra 3"/>
          <p:cNvSpPr/>
          <p:nvPr/>
        </p:nvSpPr>
        <p:spPr>
          <a:xfrm>
            <a:off x="498475" y="1181100"/>
            <a:ext cx="1203325" cy="1698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
        <p:nvSpPr>
          <p:cNvPr id="5" name="Freccia a destra 4"/>
          <p:cNvSpPr/>
          <p:nvPr/>
        </p:nvSpPr>
        <p:spPr>
          <a:xfrm>
            <a:off x="498475" y="2124075"/>
            <a:ext cx="1203325" cy="1682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
        <p:nvSpPr>
          <p:cNvPr id="6" name="Freccia a destra 5"/>
          <p:cNvSpPr/>
          <p:nvPr/>
        </p:nvSpPr>
        <p:spPr>
          <a:xfrm>
            <a:off x="498475" y="3544888"/>
            <a:ext cx="1203325" cy="1682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
        <p:nvSpPr>
          <p:cNvPr id="7" name="Freccia a destra 6"/>
          <p:cNvSpPr/>
          <p:nvPr/>
        </p:nvSpPr>
        <p:spPr>
          <a:xfrm>
            <a:off x="498475" y="4565650"/>
            <a:ext cx="1203325" cy="1682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cxnSp>
        <p:nvCxnSpPr>
          <p:cNvPr id="8" name="Connettore diritto 4"/>
          <p:cNvCxnSpPr/>
          <p:nvPr/>
        </p:nvCxnSpPr>
        <p:spPr>
          <a:xfrm>
            <a:off x="3684588" y="2292350"/>
            <a:ext cx="1773237" cy="0"/>
          </a:xfrm>
          <a:prstGeom prst="line">
            <a:avLst/>
          </a:prstGeom>
          <a:ln w="476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nettore diritto 10"/>
          <p:cNvCxnSpPr/>
          <p:nvPr/>
        </p:nvCxnSpPr>
        <p:spPr>
          <a:xfrm>
            <a:off x="3529013" y="3544887"/>
            <a:ext cx="1771650" cy="0"/>
          </a:xfrm>
          <a:prstGeom prst="line">
            <a:avLst/>
          </a:prstGeom>
          <a:ln w="476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nettore diritto 11"/>
          <p:cNvCxnSpPr/>
          <p:nvPr/>
        </p:nvCxnSpPr>
        <p:spPr>
          <a:xfrm>
            <a:off x="3657600" y="4379913"/>
            <a:ext cx="1771650" cy="0"/>
          </a:xfrm>
          <a:prstGeom prst="line">
            <a:avLst/>
          </a:prstGeom>
          <a:ln w="476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ttore diritto 12"/>
          <p:cNvCxnSpPr>
            <a:cxnSpLocks/>
          </p:cNvCxnSpPr>
          <p:nvPr/>
        </p:nvCxnSpPr>
        <p:spPr>
          <a:xfrm>
            <a:off x="3529013" y="685800"/>
            <a:ext cx="790575" cy="0"/>
          </a:xfrm>
          <a:prstGeom prst="line">
            <a:avLst/>
          </a:prstGeom>
          <a:ln w="47625">
            <a:solidFill>
              <a:srgbClr val="0000FF"/>
            </a:solidFill>
          </a:ln>
        </p:spPr>
        <p:style>
          <a:lnRef idx="2">
            <a:schemeClr val="accent1"/>
          </a:lnRef>
          <a:fillRef idx="0">
            <a:schemeClr val="accent1"/>
          </a:fillRef>
          <a:effectRef idx="1">
            <a:schemeClr val="accent1"/>
          </a:effectRef>
          <a:fontRef idx="minor">
            <a:schemeClr val="tx1"/>
          </a:fontRef>
        </p:style>
      </p:cxnSp>
      <p:pic>
        <p:nvPicPr>
          <p:cNvPr id="12" name="Immagine 9"/>
          <p:cNvPicPr>
            <a:picLocks noChangeAspect="1" noChangeArrowheads="1"/>
          </p:cNvPicPr>
          <p:nvPr/>
        </p:nvPicPr>
        <p:blipFill>
          <a:blip r:embed="rId3"/>
          <a:srcRect/>
          <a:stretch>
            <a:fillRect/>
          </a:stretch>
        </p:blipFill>
        <p:spPr bwMode="auto">
          <a:xfrm>
            <a:off x="119063" y="3390900"/>
            <a:ext cx="495300" cy="476250"/>
          </a:xfrm>
          <a:prstGeom prst="rect">
            <a:avLst/>
          </a:prstGeom>
          <a:noFill/>
          <a:ln w="9525">
            <a:noFill/>
            <a:miter lim="800000"/>
            <a:headEnd/>
            <a:tailEnd/>
          </a:ln>
        </p:spPr>
      </p:pic>
      <p:pic>
        <p:nvPicPr>
          <p:cNvPr id="13" name="Immagine 13"/>
          <p:cNvPicPr>
            <a:picLocks noChangeAspect="1" noChangeArrowheads="1"/>
          </p:cNvPicPr>
          <p:nvPr/>
        </p:nvPicPr>
        <p:blipFill>
          <a:blip r:embed="rId3"/>
          <a:srcRect/>
          <a:stretch>
            <a:fillRect/>
          </a:stretch>
        </p:blipFill>
        <p:spPr bwMode="auto">
          <a:xfrm>
            <a:off x="166688" y="4411663"/>
            <a:ext cx="495300" cy="476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70087" y="1692381"/>
            <a:ext cx="8527264" cy="923330"/>
          </a:xfrm>
          <a:prstGeom prst="rect">
            <a:avLst/>
          </a:prstGeom>
        </p:spPr>
        <p:txBody>
          <a:bodyPr wrap="square">
            <a:spAutoFit/>
          </a:bodyPr>
          <a:lstStyle/>
          <a:p>
            <a:r>
              <a:rPr lang="it-IT" dirty="0">
                <a:latin typeface="Century Gothic" pitchFamily="34" charset="0"/>
              </a:rPr>
              <a:t>… l’obiettivo del decreto è definire una </a:t>
            </a:r>
            <a:r>
              <a:rPr lang="it-IT" dirty="0">
                <a:solidFill>
                  <a:srgbClr val="C00000"/>
                </a:solidFill>
                <a:latin typeface="Century Gothic" pitchFamily="34" charset="0"/>
              </a:rPr>
              <a:t>metodologia per la progettazione della sicurezza antincendio ….</a:t>
            </a:r>
            <a:r>
              <a:rPr lang="it-IT" dirty="0">
                <a:latin typeface="Century Gothic" pitchFamily="34" charset="0"/>
              </a:rPr>
              <a:t>. finalizzata al raggiungimento degli </a:t>
            </a:r>
            <a:r>
              <a:rPr lang="it-IT" b="1" dirty="0">
                <a:latin typeface="Century Gothic" pitchFamily="34" charset="0"/>
              </a:rPr>
              <a:t>obiettivi</a:t>
            </a:r>
          </a:p>
          <a:p>
            <a:r>
              <a:rPr lang="it-IT" b="1" dirty="0">
                <a:latin typeface="Century Gothic" pitchFamily="34" charset="0"/>
              </a:rPr>
              <a:t>primari della prevenzione incendi</a:t>
            </a:r>
            <a:r>
              <a:rPr lang="it-IT" dirty="0">
                <a:latin typeface="Century Gothic" pitchFamily="34" charset="0"/>
              </a:rPr>
              <a:t> </a:t>
            </a:r>
          </a:p>
        </p:txBody>
      </p:sp>
      <p:sp>
        <p:nvSpPr>
          <p:cNvPr id="6" name="Rettangolo 5"/>
          <p:cNvSpPr/>
          <p:nvPr/>
        </p:nvSpPr>
        <p:spPr>
          <a:xfrm>
            <a:off x="1000664" y="1121434"/>
            <a:ext cx="6714031" cy="369332"/>
          </a:xfrm>
          <a:prstGeom prst="rect">
            <a:avLst/>
          </a:prstGeom>
          <a:ln>
            <a:solidFill>
              <a:schemeClr val="bg1">
                <a:lumMod val="50000"/>
              </a:schemeClr>
            </a:solidFill>
          </a:ln>
        </p:spPr>
        <p:txBody>
          <a:bodyPr wrap="square">
            <a:spAutoFit/>
          </a:bodyPr>
          <a:lstStyle/>
          <a:p>
            <a:pPr algn="ctr"/>
            <a:r>
              <a:rPr lang="it-IT" b="1" dirty="0">
                <a:latin typeface="Century Gothic" pitchFamily="34" charset="0"/>
              </a:rPr>
              <a:t>Capitolo G.2 - Progettazione per la sicurezza antincendio</a:t>
            </a:r>
            <a:endParaRPr lang="it-IT" dirty="0">
              <a:latin typeface="Century Gothic" pitchFamily="34" charset="0"/>
            </a:endParaRPr>
          </a:p>
        </p:txBody>
      </p:sp>
      <p:sp>
        <p:nvSpPr>
          <p:cNvPr id="8" name="Rettangolo 7">
            <a:extLst>
              <a:ext uri="{FF2B5EF4-FFF2-40B4-BE49-F238E27FC236}">
                <a16:creationId xmlns:a16="http://schemas.microsoft.com/office/drawing/2014/main" id="{7301A7BB-19E3-4F1C-9BEC-2F5369850E53}"/>
              </a:ext>
            </a:extLst>
          </p:cNvPr>
          <p:cNvSpPr/>
          <p:nvPr/>
        </p:nvSpPr>
        <p:spPr>
          <a:xfrm>
            <a:off x="1226140" y="5165619"/>
            <a:ext cx="4188443" cy="369332"/>
          </a:xfrm>
          <a:prstGeom prst="rect">
            <a:avLst/>
          </a:prstGeom>
        </p:spPr>
        <p:txBody>
          <a:bodyPr wrap="square">
            <a:spAutoFit/>
          </a:bodyPr>
          <a:lstStyle/>
          <a:p>
            <a:pPr>
              <a:buBlip>
                <a:blip r:embed="rId2"/>
              </a:buBlip>
            </a:pPr>
            <a:r>
              <a:rPr lang="it-IT" dirty="0">
                <a:latin typeface="Century Gothic" pitchFamily="34" charset="0"/>
              </a:rPr>
              <a:t>tutela dei </a:t>
            </a:r>
            <a:r>
              <a:rPr lang="it-IT" dirty="0">
                <a:solidFill>
                  <a:srgbClr val="0070C0"/>
                </a:solidFill>
                <a:latin typeface="Century Gothic" pitchFamily="34" charset="0"/>
              </a:rPr>
              <a:t>beni</a:t>
            </a:r>
            <a:r>
              <a:rPr lang="it-IT" dirty="0">
                <a:latin typeface="Century Gothic" pitchFamily="34" charset="0"/>
              </a:rPr>
              <a:t> e dell’</a:t>
            </a:r>
            <a:r>
              <a:rPr lang="it-IT" dirty="0">
                <a:solidFill>
                  <a:srgbClr val="0070C0"/>
                </a:solidFill>
                <a:latin typeface="Century Gothic" pitchFamily="34" charset="0"/>
              </a:rPr>
              <a:t>ambiente</a:t>
            </a:r>
            <a:r>
              <a:rPr lang="it-IT" dirty="0">
                <a:latin typeface="Century Gothic" pitchFamily="34" charset="0"/>
              </a:rPr>
              <a:t> </a:t>
            </a:r>
          </a:p>
        </p:txBody>
      </p:sp>
      <p:sp>
        <p:nvSpPr>
          <p:cNvPr id="9" name="Rettangolo 8">
            <a:extLst>
              <a:ext uri="{FF2B5EF4-FFF2-40B4-BE49-F238E27FC236}">
                <a16:creationId xmlns:a16="http://schemas.microsoft.com/office/drawing/2014/main" id="{1A2F4DD4-52A9-43CC-AEDE-DAE8E30376A1}"/>
              </a:ext>
            </a:extLst>
          </p:cNvPr>
          <p:cNvSpPr/>
          <p:nvPr/>
        </p:nvSpPr>
        <p:spPr>
          <a:xfrm>
            <a:off x="1226140" y="4095203"/>
            <a:ext cx="3438314" cy="369332"/>
          </a:xfrm>
          <a:prstGeom prst="rect">
            <a:avLst/>
          </a:prstGeom>
        </p:spPr>
        <p:txBody>
          <a:bodyPr wrap="none">
            <a:spAutoFit/>
          </a:bodyPr>
          <a:lstStyle/>
          <a:p>
            <a:pPr>
              <a:buBlip>
                <a:blip r:embed="rId2"/>
              </a:buBlip>
            </a:pPr>
            <a:r>
              <a:rPr lang="it-IT" dirty="0">
                <a:latin typeface="Century Gothic" pitchFamily="34" charset="0"/>
              </a:rPr>
              <a:t>sicurezza della </a:t>
            </a:r>
            <a:r>
              <a:rPr lang="it-IT" dirty="0">
                <a:solidFill>
                  <a:srgbClr val="0070C0"/>
                </a:solidFill>
                <a:latin typeface="Century Gothic" pitchFamily="34" charset="0"/>
              </a:rPr>
              <a:t>vita umana </a:t>
            </a:r>
          </a:p>
        </p:txBody>
      </p:sp>
      <p:sp>
        <p:nvSpPr>
          <p:cNvPr id="10" name="Rettangolo 9">
            <a:extLst>
              <a:ext uri="{FF2B5EF4-FFF2-40B4-BE49-F238E27FC236}">
                <a16:creationId xmlns:a16="http://schemas.microsoft.com/office/drawing/2014/main" id="{0EC56A2E-5CAE-43D3-9AFA-30534751E1FB}"/>
              </a:ext>
            </a:extLst>
          </p:cNvPr>
          <p:cNvSpPr/>
          <p:nvPr/>
        </p:nvSpPr>
        <p:spPr>
          <a:xfrm>
            <a:off x="1226140" y="4630411"/>
            <a:ext cx="3228320" cy="369332"/>
          </a:xfrm>
          <a:prstGeom prst="rect">
            <a:avLst/>
          </a:prstGeom>
        </p:spPr>
        <p:txBody>
          <a:bodyPr wrap="none">
            <a:spAutoFit/>
          </a:bodyPr>
          <a:lstStyle/>
          <a:p>
            <a:pPr>
              <a:buBlip>
                <a:blip r:embed="rId2"/>
              </a:buBlip>
            </a:pPr>
            <a:r>
              <a:rPr lang="it-IT" dirty="0">
                <a:latin typeface="Century Gothic" pitchFamily="34" charset="0"/>
              </a:rPr>
              <a:t>incolumità delle </a:t>
            </a:r>
            <a:r>
              <a:rPr lang="it-IT" dirty="0">
                <a:solidFill>
                  <a:srgbClr val="0070C0"/>
                </a:solidFill>
                <a:latin typeface="Century Gothic" pitchFamily="34" charset="0"/>
              </a:rPr>
              <a:t>persone </a:t>
            </a:r>
          </a:p>
        </p:txBody>
      </p:sp>
      <p:sp>
        <p:nvSpPr>
          <p:cNvPr id="11" name="Rettangolo 10">
            <a:extLst>
              <a:ext uri="{FF2B5EF4-FFF2-40B4-BE49-F238E27FC236}">
                <a16:creationId xmlns:a16="http://schemas.microsoft.com/office/drawing/2014/main" id="{55D0B88C-1FD8-4725-9727-E329FA42AF07}"/>
              </a:ext>
            </a:extLst>
          </p:cNvPr>
          <p:cNvSpPr/>
          <p:nvPr/>
        </p:nvSpPr>
        <p:spPr>
          <a:xfrm>
            <a:off x="470087" y="2967487"/>
            <a:ext cx="8335936" cy="369332"/>
          </a:xfrm>
          <a:prstGeom prst="rect">
            <a:avLst/>
          </a:prstGeom>
          <a:solidFill>
            <a:schemeClr val="accent1">
              <a:lumMod val="20000"/>
              <a:lumOff val="80000"/>
            </a:schemeClr>
          </a:solidFill>
          <a:ln>
            <a:solidFill>
              <a:schemeClr val="bg1">
                <a:lumMod val="65000"/>
              </a:schemeClr>
            </a:solidFill>
          </a:ln>
        </p:spPr>
        <p:txBody>
          <a:bodyPr wrap="none">
            <a:spAutoFit/>
          </a:bodyPr>
          <a:lstStyle/>
          <a:p>
            <a:pPr algn="ctr"/>
            <a:r>
              <a:rPr lang="it-IT" dirty="0">
                <a:solidFill>
                  <a:srgbClr val="C00000"/>
                </a:solidFill>
                <a:latin typeface="Century Gothic" pitchFamily="34" charset="0"/>
              </a:rPr>
              <a:t>Obiettivi «primari» della progettazione della sicurezza antincendio [G.2.5]</a:t>
            </a:r>
          </a:p>
        </p:txBody>
      </p:sp>
      <p:pic>
        <p:nvPicPr>
          <p:cNvPr id="2" name="Immagine 1">
            <a:extLst>
              <a:ext uri="{FF2B5EF4-FFF2-40B4-BE49-F238E27FC236}">
                <a16:creationId xmlns:a16="http://schemas.microsoft.com/office/drawing/2014/main" id="{D14A20C9-6D80-4041-BEB1-82E21224841C}"/>
              </a:ext>
            </a:extLst>
          </p:cNvPr>
          <p:cNvPicPr>
            <a:picLocks noChangeAspect="1"/>
          </p:cNvPicPr>
          <p:nvPr/>
        </p:nvPicPr>
        <p:blipFill>
          <a:blip r:embed="rId3"/>
          <a:stretch>
            <a:fillRect/>
          </a:stretch>
        </p:blipFill>
        <p:spPr>
          <a:xfrm>
            <a:off x="5823639" y="3555508"/>
            <a:ext cx="2983931" cy="29839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30175" y="2242392"/>
            <a:ext cx="8851900" cy="1754326"/>
          </a:xfrm>
          <a:prstGeom prst="rect">
            <a:avLst/>
          </a:prstGeom>
          <a:noFill/>
          <a:ln w="9525">
            <a:noFill/>
            <a:miter lim="800000"/>
            <a:headEnd/>
            <a:tailEnd/>
          </a:ln>
        </p:spPr>
        <p:txBody>
          <a:bodyPr anchor="ctr">
            <a:spAutoFit/>
          </a:bodyPr>
          <a:lstStyle/>
          <a:p>
            <a:pPr marL="457200" indent="-457200" algn="just" eaLnBrk="1" hangingPunct="1">
              <a:buFontTx/>
              <a:buAutoNum type="alphaLcPeriod"/>
              <a:defRPr/>
            </a:pPr>
            <a:r>
              <a:rPr lang="it-IT" dirty="0">
                <a:latin typeface="Century Gothic" pitchFamily="34" charset="0"/>
              </a:rPr>
              <a:t>verifica delle </a:t>
            </a:r>
            <a:r>
              <a:rPr lang="it-IT" b="1" dirty="0">
                <a:solidFill>
                  <a:srgbClr val="C00000"/>
                </a:solidFill>
                <a:latin typeface="Century Gothic" pitchFamily="34" charset="0"/>
              </a:rPr>
              <a:t>soluzioni alternative </a:t>
            </a:r>
            <a:r>
              <a:rPr lang="it-IT" dirty="0">
                <a:latin typeface="Century Gothic" pitchFamily="34" charset="0"/>
              </a:rPr>
              <a:t>al fine di dimostrare il raggiungimento del collegato </a:t>
            </a:r>
            <a:r>
              <a:rPr lang="it-IT" b="1" dirty="0">
                <a:latin typeface="Century Gothic" pitchFamily="34" charset="0"/>
              </a:rPr>
              <a:t>livello di prestazione</a:t>
            </a:r>
            <a:r>
              <a:rPr lang="it-IT" dirty="0">
                <a:latin typeface="Century Gothic" pitchFamily="34" charset="0"/>
              </a:rPr>
              <a:t>;</a:t>
            </a:r>
          </a:p>
          <a:p>
            <a:pPr algn="just" eaLnBrk="1" hangingPunct="1">
              <a:defRPr/>
            </a:pPr>
            <a:endParaRPr lang="it-IT" dirty="0">
              <a:latin typeface="Century Gothic" pitchFamily="34" charset="0"/>
            </a:endParaRPr>
          </a:p>
          <a:p>
            <a:pPr marL="360363" indent="-360363" algn="just" eaLnBrk="1" hangingPunct="1">
              <a:defRPr/>
            </a:pPr>
            <a:r>
              <a:rPr lang="it-IT" dirty="0">
                <a:latin typeface="Century Gothic" pitchFamily="34" charset="0"/>
              </a:rPr>
              <a:t>b. verifica del </a:t>
            </a:r>
            <a:r>
              <a:rPr lang="it-IT" b="1" dirty="0">
                <a:solidFill>
                  <a:srgbClr val="C00000"/>
                </a:solidFill>
                <a:latin typeface="Century Gothic" pitchFamily="34" charset="0"/>
              </a:rPr>
              <a:t>livello di prestazione attribuito </a:t>
            </a:r>
            <a:r>
              <a:rPr lang="it-IT" dirty="0">
                <a:latin typeface="Century Gothic" pitchFamily="34" charset="0"/>
              </a:rPr>
              <a:t>alle misure antincendio al fine di </a:t>
            </a:r>
            <a:r>
              <a:rPr lang="it-IT" b="1" dirty="0">
                <a:latin typeface="Century Gothic" pitchFamily="34" charset="0"/>
              </a:rPr>
              <a:t>dimostrare il raggiungimento dei pertinenti </a:t>
            </a:r>
            <a:r>
              <a:rPr lang="it-IT" b="1" u="sng" dirty="0">
                <a:latin typeface="Century Gothic" pitchFamily="34" charset="0"/>
              </a:rPr>
              <a:t>obiettivi di sicurezza antincendio</a:t>
            </a:r>
            <a:r>
              <a:rPr lang="it-IT" dirty="0">
                <a:latin typeface="Century Gothic" pitchFamily="34" charset="0"/>
              </a:rPr>
              <a:t>.</a:t>
            </a:r>
          </a:p>
        </p:txBody>
      </p:sp>
      <p:sp>
        <p:nvSpPr>
          <p:cNvPr id="3" name="Rectangle 4"/>
          <p:cNvSpPr>
            <a:spLocks noChangeArrowheads="1"/>
          </p:cNvSpPr>
          <p:nvPr/>
        </p:nvSpPr>
        <p:spPr bwMode="auto">
          <a:xfrm>
            <a:off x="2011840" y="1297616"/>
            <a:ext cx="5088569" cy="646331"/>
          </a:xfrm>
          <a:prstGeom prst="rect">
            <a:avLst/>
          </a:prstGeom>
          <a:noFill/>
          <a:ln w="9525">
            <a:solidFill>
              <a:schemeClr val="bg1">
                <a:lumMod val="65000"/>
              </a:schemeClr>
            </a:solidFill>
            <a:miter lim="800000"/>
            <a:headEnd/>
            <a:tailEnd/>
          </a:ln>
        </p:spPr>
        <p:txBody>
          <a:bodyPr wrap="square" anchor="ctr">
            <a:spAutoFit/>
          </a:bodyPr>
          <a:lstStyle/>
          <a:p>
            <a:pPr algn="ctr" eaLnBrk="1" hangingPunct="1"/>
            <a:r>
              <a:rPr lang="it-IT" altLang="it-IT" b="1" dirty="0">
                <a:solidFill>
                  <a:srgbClr val="C00000"/>
                </a:solidFill>
                <a:latin typeface="Century Gothic" pitchFamily="34" charset="0"/>
              </a:rPr>
              <a:t>Metodi di progettazione </a:t>
            </a:r>
          </a:p>
          <a:p>
            <a:pPr algn="ctr" eaLnBrk="1" hangingPunct="1"/>
            <a:r>
              <a:rPr lang="it-IT" altLang="it-IT" b="1" dirty="0">
                <a:solidFill>
                  <a:srgbClr val="C00000"/>
                </a:solidFill>
                <a:latin typeface="Century Gothic" pitchFamily="34" charset="0"/>
              </a:rPr>
              <a:t>della sicurezza antincendio (G.2.7)</a:t>
            </a:r>
          </a:p>
        </p:txBody>
      </p:sp>
      <p:pic>
        <p:nvPicPr>
          <p:cNvPr id="4" name="Immagine 8"/>
          <p:cNvPicPr>
            <a:picLocks noChangeAspect="1" noChangeArrowheads="1"/>
          </p:cNvPicPr>
          <p:nvPr/>
        </p:nvPicPr>
        <p:blipFill>
          <a:blip r:embed="rId2"/>
          <a:srcRect/>
          <a:stretch>
            <a:fillRect/>
          </a:stretch>
        </p:blipFill>
        <p:spPr bwMode="auto">
          <a:xfrm>
            <a:off x="2438400" y="4516438"/>
            <a:ext cx="6337300" cy="2185987"/>
          </a:xfrm>
          <a:prstGeom prst="rect">
            <a:avLst/>
          </a:prstGeom>
          <a:noFill/>
          <a:ln w="9525">
            <a:noFill/>
            <a:miter lim="800000"/>
            <a:headEnd/>
            <a:tailEnd/>
          </a:ln>
        </p:spPr>
      </p:pic>
      <p:sp>
        <p:nvSpPr>
          <p:cNvPr id="5" name="AutoShape 10"/>
          <p:cNvSpPr>
            <a:spLocks noChangeArrowheads="1"/>
          </p:cNvSpPr>
          <p:nvPr/>
        </p:nvSpPr>
        <p:spPr bwMode="auto">
          <a:xfrm>
            <a:off x="8172450" y="4562475"/>
            <a:ext cx="342900" cy="277813"/>
          </a:xfrm>
          <a:prstGeom prst="downArrow">
            <a:avLst>
              <a:gd name="adj1" fmla="val 50000"/>
              <a:gd name="adj2" fmla="val 25000"/>
            </a:avLst>
          </a:prstGeom>
          <a:noFill/>
          <a:ln w="25400">
            <a:solidFill>
              <a:srgbClr val="FF0000"/>
            </a:solidFill>
            <a:miter lim="800000"/>
            <a:headEnd/>
            <a:tailEnd/>
          </a:ln>
        </p:spPr>
        <p:txBody>
          <a:bodyPr wrap="none" anchor="ctr"/>
          <a:lstStyle/>
          <a:p>
            <a:pPr eaLnBrk="1" hangingPunct="1"/>
            <a:endParaRPr lang="it-IT" altLang="it-IT">
              <a:solidFill>
                <a:srgbClr val="C00000"/>
              </a:solidFill>
              <a:latin typeface="Century Gothic" pitchFamily="34" charset="0"/>
            </a:endParaRPr>
          </a:p>
        </p:txBody>
      </p:sp>
      <p:sp>
        <p:nvSpPr>
          <p:cNvPr id="6" name="AutoShape 10"/>
          <p:cNvSpPr>
            <a:spLocks noChangeArrowheads="1"/>
          </p:cNvSpPr>
          <p:nvPr/>
        </p:nvSpPr>
        <p:spPr bwMode="auto">
          <a:xfrm>
            <a:off x="6438900" y="4552950"/>
            <a:ext cx="342900" cy="277813"/>
          </a:xfrm>
          <a:prstGeom prst="downArrow">
            <a:avLst>
              <a:gd name="adj1" fmla="val 50000"/>
              <a:gd name="adj2" fmla="val 25000"/>
            </a:avLst>
          </a:prstGeom>
          <a:noFill/>
          <a:ln w="25400">
            <a:solidFill>
              <a:srgbClr val="FF0000"/>
            </a:solidFill>
            <a:miter lim="800000"/>
            <a:headEnd/>
            <a:tailEnd/>
          </a:ln>
        </p:spPr>
        <p:txBody>
          <a:bodyPr wrap="none" anchor="ctr"/>
          <a:lstStyle/>
          <a:p>
            <a:pPr eaLnBrk="1" hangingPunct="1"/>
            <a:endParaRPr lang="it-IT" altLang="it-IT">
              <a:solidFill>
                <a:srgbClr val="C00000"/>
              </a:solidFill>
              <a:latin typeface="Century Gothic"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5"/>
          <p:cNvSpPr txBox="1">
            <a:spLocks noChangeArrowheads="1"/>
          </p:cNvSpPr>
          <p:nvPr/>
        </p:nvSpPr>
        <p:spPr bwMode="auto">
          <a:xfrm>
            <a:off x="1731146" y="1076325"/>
            <a:ext cx="5717220" cy="369332"/>
          </a:xfrm>
          <a:prstGeom prst="rect">
            <a:avLst/>
          </a:prstGeom>
          <a:noFill/>
          <a:ln w="9525">
            <a:solidFill>
              <a:schemeClr val="bg1">
                <a:lumMod val="65000"/>
              </a:schemeClr>
            </a:solidFill>
            <a:miter lim="800000"/>
            <a:headEnd/>
            <a:tailEnd/>
          </a:ln>
        </p:spPr>
        <p:txBody>
          <a:bodyPr wrap="square">
            <a:spAutoFit/>
          </a:bodyPr>
          <a:lstStyle/>
          <a:p>
            <a:pPr algn="ctr"/>
            <a:r>
              <a:rPr lang="it-IT" altLang="it-IT" b="1" dirty="0">
                <a:solidFill>
                  <a:srgbClr val="C00000"/>
                </a:solidFill>
                <a:latin typeface="Century Gothic" pitchFamily="34" charset="0"/>
              </a:rPr>
              <a:t>G.2.6.5.3      SOLUZIONI IN DEROGA</a:t>
            </a:r>
            <a:endParaRPr lang="it-IT" altLang="it-IT" dirty="0">
              <a:solidFill>
                <a:srgbClr val="C00000"/>
              </a:solidFill>
              <a:latin typeface="Century Gothic" pitchFamily="34" charset="0"/>
            </a:endParaRPr>
          </a:p>
        </p:txBody>
      </p:sp>
      <p:sp>
        <p:nvSpPr>
          <p:cNvPr id="3" name="Rettangolo 2"/>
          <p:cNvSpPr/>
          <p:nvPr/>
        </p:nvSpPr>
        <p:spPr>
          <a:xfrm>
            <a:off x="245733" y="1669345"/>
            <a:ext cx="8652533" cy="1200329"/>
          </a:xfrm>
          <a:prstGeom prst="rect">
            <a:avLst/>
          </a:prstGeom>
        </p:spPr>
        <p:txBody>
          <a:bodyPr wrap="square">
            <a:spAutoFit/>
          </a:bodyPr>
          <a:lstStyle/>
          <a:p>
            <a:pPr algn="just"/>
            <a:r>
              <a:rPr lang="it-IT" altLang="it-IT" dirty="0">
                <a:latin typeface="Century Gothic" pitchFamily="34" charset="0"/>
              </a:rPr>
              <a:t>Il </a:t>
            </a:r>
            <a:r>
              <a:rPr lang="it-IT" altLang="it-IT" b="1" i="1" dirty="0">
                <a:solidFill>
                  <a:srgbClr val="0070C0"/>
                </a:solidFill>
                <a:latin typeface="Century Gothic" pitchFamily="34" charset="0"/>
              </a:rPr>
              <a:t>progettista</a:t>
            </a:r>
            <a:r>
              <a:rPr lang="it-IT" altLang="it-IT" i="1" dirty="0">
                <a:solidFill>
                  <a:srgbClr val="0000FF"/>
                </a:solidFill>
                <a:latin typeface="Century Gothic" pitchFamily="34" charset="0"/>
              </a:rPr>
              <a:t> </a:t>
            </a:r>
            <a:r>
              <a:rPr lang="it-IT" altLang="it-IT" b="1" i="1" dirty="0">
                <a:solidFill>
                  <a:srgbClr val="C00000"/>
                </a:solidFill>
                <a:latin typeface="Century Gothic" pitchFamily="34" charset="0"/>
              </a:rPr>
              <a:t>(professionista antincendio) </a:t>
            </a:r>
            <a:r>
              <a:rPr lang="it-IT" altLang="it-IT" dirty="0">
                <a:latin typeface="Century Gothic" pitchFamily="34" charset="0"/>
              </a:rPr>
              <a:t>che sceglie le </a:t>
            </a:r>
            <a:r>
              <a:rPr lang="it-IT" altLang="it-IT" i="1" dirty="0">
                <a:latin typeface="Century Gothic" pitchFamily="34" charset="0"/>
              </a:rPr>
              <a:t>soluzioni in deroga </a:t>
            </a:r>
            <a:r>
              <a:rPr lang="it-IT" altLang="it-IT" b="1" dirty="0">
                <a:latin typeface="Century Gothic" pitchFamily="34" charset="0"/>
              </a:rPr>
              <a:t>è tenuto a </a:t>
            </a:r>
            <a:r>
              <a:rPr lang="it-IT" altLang="it-IT" b="1" dirty="0">
                <a:solidFill>
                  <a:srgbClr val="0070C0"/>
                </a:solidFill>
                <a:latin typeface="Century Gothic" pitchFamily="34" charset="0"/>
              </a:rPr>
              <a:t>dimostrare il raggiungimento dei </a:t>
            </a:r>
            <a:r>
              <a:rPr lang="it-IT" altLang="it-IT" b="1" u="sng" dirty="0">
                <a:solidFill>
                  <a:srgbClr val="0070C0"/>
                </a:solidFill>
                <a:latin typeface="Century Gothic" pitchFamily="34" charset="0"/>
              </a:rPr>
              <a:t>pertinenti obiettivi </a:t>
            </a:r>
            <a:r>
              <a:rPr lang="it-IT" altLang="it-IT" b="1" dirty="0">
                <a:solidFill>
                  <a:srgbClr val="0070C0"/>
                </a:solidFill>
                <a:latin typeface="Century Gothic" pitchFamily="34" charset="0"/>
              </a:rPr>
              <a:t>di prevenzione incendi</a:t>
            </a:r>
            <a:r>
              <a:rPr lang="it-IT" altLang="it-IT" dirty="0">
                <a:solidFill>
                  <a:srgbClr val="0070C0"/>
                </a:solidFill>
                <a:latin typeface="Century Gothic" pitchFamily="34" charset="0"/>
              </a:rPr>
              <a:t> </a:t>
            </a:r>
            <a:r>
              <a:rPr lang="it-IT" altLang="it-IT" dirty="0">
                <a:latin typeface="Century Gothic" pitchFamily="34" charset="0"/>
              </a:rPr>
              <a:t>di cui al paragrafo G.2.5, impiegando </a:t>
            </a:r>
            <a:r>
              <a:rPr lang="it-IT" altLang="it-IT" b="1" dirty="0">
                <a:latin typeface="Century Gothic" pitchFamily="34" charset="0"/>
              </a:rPr>
              <a:t>uno dei </a:t>
            </a:r>
            <a:r>
              <a:rPr lang="it-IT" altLang="it-IT" b="1" i="1" dirty="0">
                <a:latin typeface="Century Gothic" pitchFamily="34" charset="0"/>
              </a:rPr>
              <a:t>metodi di progettazione della sicurezza antincendio </a:t>
            </a:r>
            <a:r>
              <a:rPr lang="it-IT" altLang="it-IT" b="1" u="sng" dirty="0">
                <a:latin typeface="Century Gothic" pitchFamily="34" charset="0"/>
              </a:rPr>
              <a:t>previsti al paragrafo G.2.8</a:t>
            </a:r>
            <a:r>
              <a:rPr lang="it-IT" altLang="it-IT" b="1" dirty="0">
                <a:latin typeface="Century Gothic" pitchFamily="34" charset="0"/>
              </a:rPr>
              <a:t>…..</a:t>
            </a:r>
            <a:endParaRPr lang="it-IT" altLang="it-IT" dirty="0">
              <a:latin typeface="Century Gothic" pitchFamily="34" charset="0"/>
            </a:endParaRPr>
          </a:p>
        </p:txBody>
      </p:sp>
      <p:sp>
        <p:nvSpPr>
          <p:cNvPr id="4" name="Rettangolo 3"/>
          <p:cNvSpPr/>
          <p:nvPr/>
        </p:nvSpPr>
        <p:spPr>
          <a:xfrm>
            <a:off x="168275" y="5813900"/>
            <a:ext cx="8902700" cy="923330"/>
          </a:xfrm>
          <a:prstGeom prst="rect">
            <a:avLst/>
          </a:prstGeom>
        </p:spPr>
        <p:txBody>
          <a:bodyPr wrap="square">
            <a:spAutoFit/>
          </a:bodyPr>
          <a:lstStyle/>
          <a:p>
            <a:pPr algn="just"/>
            <a:r>
              <a:rPr lang="it-IT" altLang="it-IT" b="1" dirty="0">
                <a:latin typeface="Century Gothic" pitchFamily="34" charset="0"/>
              </a:rPr>
              <a:t>Tutte le disposizioni </a:t>
            </a:r>
            <a:r>
              <a:rPr lang="it-IT" altLang="it-IT" dirty="0">
                <a:latin typeface="Century Gothic" pitchFamily="34" charset="0"/>
              </a:rPr>
              <a:t>del presente documento, incluse quelle definite nelle r</a:t>
            </a:r>
            <a:r>
              <a:rPr lang="it-IT" altLang="it-IT" i="1" dirty="0">
                <a:latin typeface="Century Gothic" pitchFamily="34" charset="0"/>
              </a:rPr>
              <a:t>egole tecniche verticali RTV,</a:t>
            </a:r>
            <a:r>
              <a:rPr lang="it-IT" altLang="it-IT" dirty="0">
                <a:latin typeface="Century Gothic" pitchFamily="34" charset="0"/>
              </a:rPr>
              <a:t> possono diventare oggetto di procedimento di deroga. </a:t>
            </a:r>
          </a:p>
        </p:txBody>
      </p:sp>
      <p:sp>
        <p:nvSpPr>
          <p:cNvPr id="5" name="Rettangolo 4"/>
          <p:cNvSpPr/>
          <p:nvPr/>
        </p:nvSpPr>
        <p:spPr>
          <a:xfrm>
            <a:off x="1578634" y="3312101"/>
            <a:ext cx="7315200" cy="646331"/>
          </a:xfrm>
          <a:prstGeom prst="rect">
            <a:avLst/>
          </a:prstGeom>
        </p:spPr>
        <p:txBody>
          <a:bodyPr wrap="square">
            <a:spAutoFit/>
          </a:bodyPr>
          <a:lstStyle/>
          <a:p>
            <a:r>
              <a:rPr lang="it-IT" dirty="0">
                <a:latin typeface="Century Gothic" pitchFamily="34" charset="0"/>
              </a:rPr>
              <a:t>i metodi per la progettazione della sicurezza antincendio di cui alla </a:t>
            </a:r>
            <a:r>
              <a:rPr lang="it-IT" b="1" dirty="0">
                <a:latin typeface="Century Gothic" pitchFamily="34" charset="0"/>
              </a:rPr>
              <a:t>tabella G.2-1 </a:t>
            </a:r>
            <a:r>
              <a:rPr lang="it-IT" dirty="0">
                <a:latin typeface="Century Gothic" pitchFamily="34" charset="0"/>
              </a:rPr>
              <a:t>ed i metodi aggiuntivi della </a:t>
            </a:r>
            <a:r>
              <a:rPr lang="it-IT" b="1" dirty="0">
                <a:latin typeface="Century Gothic" pitchFamily="34" charset="0"/>
              </a:rPr>
              <a:t>tabella G.2-2</a:t>
            </a:r>
            <a:r>
              <a:rPr lang="it-IT" dirty="0">
                <a:latin typeface="Century Gothic" pitchFamily="34" charset="0"/>
              </a:rPr>
              <a:t>.</a:t>
            </a:r>
          </a:p>
        </p:txBody>
      </p:sp>
      <p:pic>
        <p:nvPicPr>
          <p:cNvPr id="6" name="Immagine 2"/>
          <p:cNvPicPr>
            <a:picLocks noChangeAspect="1" noChangeArrowheads="1"/>
          </p:cNvPicPr>
          <p:nvPr/>
        </p:nvPicPr>
        <p:blipFill>
          <a:blip r:embed="rId2"/>
          <a:srcRect/>
          <a:stretch>
            <a:fillRect/>
          </a:stretch>
        </p:blipFill>
        <p:spPr bwMode="auto">
          <a:xfrm>
            <a:off x="168275" y="4196557"/>
            <a:ext cx="8902700" cy="1497012"/>
          </a:xfrm>
          <a:prstGeom prst="rect">
            <a:avLst/>
          </a:prstGeom>
          <a:noFill/>
          <a:ln w="9525">
            <a:noFill/>
            <a:miter lim="800000"/>
            <a:headEnd/>
            <a:tailEnd/>
          </a:ln>
        </p:spPr>
      </p:pic>
      <p:sp>
        <p:nvSpPr>
          <p:cNvPr id="7" name="Rettangolo 6"/>
          <p:cNvSpPr/>
          <p:nvPr/>
        </p:nvSpPr>
        <p:spPr>
          <a:xfrm>
            <a:off x="241300" y="4596607"/>
            <a:ext cx="2206625" cy="661987"/>
          </a:xfrm>
          <a:prstGeom prst="rect">
            <a:avLst/>
          </a:prstGeom>
          <a:noFill/>
          <a:ln w="793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pic>
        <p:nvPicPr>
          <p:cNvPr id="8" name="Immagine 10"/>
          <p:cNvPicPr>
            <a:picLocks noChangeAspect="1" noChangeArrowheads="1"/>
          </p:cNvPicPr>
          <p:nvPr/>
        </p:nvPicPr>
        <p:blipFill>
          <a:blip r:embed="rId3"/>
          <a:srcRect/>
          <a:stretch>
            <a:fillRect/>
          </a:stretch>
        </p:blipFill>
        <p:spPr bwMode="auto">
          <a:xfrm>
            <a:off x="119063" y="3958432"/>
            <a:ext cx="495300" cy="476250"/>
          </a:xfrm>
          <a:prstGeom prst="rect">
            <a:avLst/>
          </a:prstGeom>
          <a:noFill/>
          <a:ln w="9525">
            <a:noFill/>
            <a:miter lim="800000"/>
            <a:headEnd/>
            <a:tailEnd/>
          </a:ln>
        </p:spPr>
      </p:pic>
      <p:cxnSp>
        <p:nvCxnSpPr>
          <p:cNvPr id="10" name="Forma 9"/>
          <p:cNvCxnSpPr>
            <a:endCxn id="5" idx="1"/>
          </p:cNvCxnSpPr>
          <p:nvPr/>
        </p:nvCxnSpPr>
        <p:spPr>
          <a:xfrm rot="16200000" flipH="1">
            <a:off x="1070861" y="3127494"/>
            <a:ext cx="575598" cy="43994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importante"/>
          <p:cNvPicPr>
            <a:picLocks noChangeAspect="1" noChangeArrowheads="1"/>
          </p:cNvPicPr>
          <p:nvPr/>
        </p:nvPicPr>
        <p:blipFill>
          <a:blip r:embed="rId2"/>
          <a:srcRect/>
          <a:stretch>
            <a:fillRect/>
          </a:stretch>
        </p:blipFill>
        <p:spPr>
          <a:xfrm>
            <a:off x="6929437" y="644524"/>
            <a:ext cx="1393825" cy="1117600"/>
          </a:xfrm>
          <a:prstGeom prst="rect">
            <a:avLst/>
          </a:prstGeom>
        </p:spPr>
      </p:pic>
      <p:sp>
        <p:nvSpPr>
          <p:cNvPr id="3" name="Rettangolo 2">
            <a:extLst>
              <a:ext uri="{FF2B5EF4-FFF2-40B4-BE49-F238E27FC236}">
                <a16:creationId xmlns:a16="http://schemas.microsoft.com/office/drawing/2014/main" id="{E389BA24-8FDA-4D2D-B8E1-F8CFC29F293D}"/>
              </a:ext>
            </a:extLst>
          </p:cNvPr>
          <p:cNvSpPr/>
          <p:nvPr/>
        </p:nvSpPr>
        <p:spPr>
          <a:xfrm>
            <a:off x="302813" y="1203324"/>
            <a:ext cx="5227713" cy="369332"/>
          </a:xfrm>
          <a:prstGeom prst="rect">
            <a:avLst/>
          </a:prstGeom>
          <a:solidFill>
            <a:schemeClr val="accent1">
              <a:lumMod val="20000"/>
              <a:lumOff val="80000"/>
            </a:schemeClr>
          </a:solidFill>
          <a:ln>
            <a:solidFill>
              <a:schemeClr val="bg1">
                <a:lumMod val="65000"/>
              </a:schemeClr>
            </a:solidFill>
          </a:ln>
        </p:spPr>
        <p:txBody>
          <a:bodyPr wrap="none">
            <a:spAutoFit/>
          </a:bodyPr>
          <a:lstStyle/>
          <a:p>
            <a:r>
              <a:rPr lang="it-IT" b="1" dirty="0">
                <a:solidFill>
                  <a:srgbClr val="C00000"/>
                </a:solidFill>
                <a:latin typeface="Century Gothic" pitchFamily="34" charset="0"/>
              </a:rPr>
              <a:t>Valutazione del progetto antincendio [G.2.9]</a:t>
            </a:r>
          </a:p>
        </p:txBody>
      </p:sp>
      <p:sp>
        <p:nvSpPr>
          <p:cNvPr id="4" name="Rettangolo 3">
            <a:extLst>
              <a:ext uri="{FF2B5EF4-FFF2-40B4-BE49-F238E27FC236}">
                <a16:creationId xmlns:a16="http://schemas.microsoft.com/office/drawing/2014/main" id="{2ED39EDD-52B5-45E9-AC39-6ECCAFF85335}"/>
              </a:ext>
            </a:extLst>
          </p:cNvPr>
          <p:cNvSpPr/>
          <p:nvPr/>
        </p:nvSpPr>
        <p:spPr>
          <a:xfrm>
            <a:off x="120770" y="1954809"/>
            <a:ext cx="8899405" cy="369332"/>
          </a:xfrm>
          <a:prstGeom prst="rect">
            <a:avLst/>
          </a:prstGeom>
        </p:spPr>
        <p:txBody>
          <a:bodyPr wrap="square">
            <a:spAutoFit/>
          </a:bodyPr>
          <a:lstStyle/>
          <a:p>
            <a:r>
              <a:rPr lang="it-IT" dirty="0">
                <a:latin typeface="Century Gothic" pitchFamily="34" charset="0"/>
              </a:rPr>
              <a:t> …… il </a:t>
            </a:r>
            <a:r>
              <a:rPr lang="it-IT" dirty="0">
                <a:solidFill>
                  <a:srgbClr val="C00000"/>
                </a:solidFill>
                <a:latin typeface="Century Gothic" pitchFamily="34" charset="0"/>
              </a:rPr>
              <a:t>progettista</a:t>
            </a:r>
            <a:r>
              <a:rPr lang="it-IT" dirty="0">
                <a:latin typeface="Century Gothic" pitchFamily="34" charset="0"/>
              </a:rPr>
              <a:t> </a:t>
            </a:r>
            <a:r>
              <a:rPr lang="it-IT" u="sng" dirty="0">
                <a:latin typeface="Century Gothic" pitchFamily="34" charset="0"/>
              </a:rPr>
              <a:t>deve</a:t>
            </a:r>
            <a:r>
              <a:rPr lang="it-IT" dirty="0">
                <a:latin typeface="Century Gothic" pitchFamily="34" charset="0"/>
              </a:rPr>
              <a:t> </a:t>
            </a:r>
            <a:r>
              <a:rPr lang="it-IT" u="sng" dirty="0">
                <a:latin typeface="Century Gothic" pitchFamily="34" charset="0"/>
              </a:rPr>
              <a:t>garantire</a:t>
            </a:r>
            <a:r>
              <a:rPr lang="it-IT" dirty="0">
                <a:latin typeface="Century Gothic" pitchFamily="34" charset="0"/>
              </a:rPr>
              <a:t> tramite </a:t>
            </a:r>
            <a:r>
              <a:rPr lang="it-IT" b="1" dirty="0">
                <a:latin typeface="Century Gothic" pitchFamily="34" charset="0"/>
              </a:rPr>
              <a:t>la documentazione progettuale </a:t>
            </a:r>
            <a:r>
              <a:rPr lang="it-IT" dirty="0">
                <a:latin typeface="Century Gothic" pitchFamily="34" charset="0"/>
              </a:rPr>
              <a:t>….</a:t>
            </a:r>
          </a:p>
        </p:txBody>
      </p:sp>
      <p:sp>
        <p:nvSpPr>
          <p:cNvPr id="5" name="Rettangolo 4">
            <a:extLst>
              <a:ext uri="{FF2B5EF4-FFF2-40B4-BE49-F238E27FC236}">
                <a16:creationId xmlns:a16="http://schemas.microsoft.com/office/drawing/2014/main" id="{6C3606BD-B94F-4BC4-90E0-FB99F9321CF3}"/>
              </a:ext>
            </a:extLst>
          </p:cNvPr>
          <p:cNvSpPr/>
          <p:nvPr/>
        </p:nvSpPr>
        <p:spPr>
          <a:xfrm>
            <a:off x="434221" y="2706295"/>
            <a:ext cx="8280920" cy="1200329"/>
          </a:xfrm>
          <a:prstGeom prst="rect">
            <a:avLst/>
          </a:prstGeom>
        </p:spPr>
        <p:txBody>
          <a:bodyPr wrap="square">
            <a:spAutoFit/>
          </a:bodyPr>
          <a:lstStyle/>
          <a:p>
            <a:pPr marL="285750" indent="-285750">
              <a:buFont typeface="Wingdings" panose="05000000000000000000" pitchFamily="2" charset="2"/>
              <a:buChar char="§"/>
            </a:pPr>
            <a:r>
              <a:rPr lang="it-IT" dirty="0">
                <a:solidFill>
                  <a:srgbClr val="C00000"/>
                </a:solidFill>
                <a:latin typeface="Century Gothic" pitchFamily="34" charset="0"/>
              </a:rPr>
              <a:t>l’appropriatezza </a:t>
            </a:r>
            <a:r>
              <a:rPr lang="it-IT" dirty="0">
                <a:latin typeface="Century Gothic" pitchFamily="34" charset="0"/>
              </a:rPr>
              <a:t>degli </a:t>
            </a:r>
            <a:r>
              <a:rPr lang="it-IT" dirty="0">
                <a:solidFill>
                  <a:srgbClr val="0070C0"/>
                </a:solidFill>
                <a:latin typeface="Century Gothic" pitchFamily="34" charset="0"/>
              </a:rPr>
              <a:t>obiettivi di sicurezza antincendio perseguiti</a:t>
            </a:r>
            <a:r>
              <a:rPr lang="it-IT" dirty="0">
                <a:latin typeface="Century Gothic" pitchFamily="34" charset="0"/>
              </a:rPr>
              <a:t>, delle </a:t>
            </a:r>
            <a:r>
              <a:rPr lang="it-IT" dirty="0">
                <a:solidFill>
                  <a:srgbClr val="0070C0"/>
                </a:solidFill>
                <a:latin typeface="Century Gothic" pitchFamily="34" charset="0"/>
              </a:rPr>
              <a:t>ipotesi di base</a:t>
            </a:r>
            <a:r>
              <a:rPr lang="it-IT" dirty="0">
                <a:latin typeface="Century Gothic" pitchFamily="34" charset="0"/>
              </a:rPr>
              <a:t>, dei </a:t>
            </a:r>
            <a:r>
              <a:rPr lang="it-IT" dirty="0">
                <a:solidFill>
                  <a:srgbClr val="0070C0"/>
                </a:solidFill>
                <a:latin typeface="Century Gothic" pitchFamily="34" charset="0"/>
              </a:rPr>
              <a:t>dati di ingresso</a:t>
            </a:r>
            <a:r>
              <a:rPr lang="it-IT" dirty="0">
                <a:latin typeface="Century Gothic" pitchFamily="34" charset="0"/>
              </a:rPr>
              <a:t>, dei </a:t>
            </a:r>
            <a:r>
              <a:rPr lang="it-IT" dirty="0">
                <a:solidFill>
                  <a:srgbClr val="0070C0"/>
                </a:solidFill>
                <a:latin typeface="Century Gothic" pitchFamily="34" charset="0"/>
              </a:rPr>
              <a:t>metodi</a:t>
            </a:r>
            <a:r>
              <a:rPr lang="it-IT" dirty="0">
                <a:latin typeface="Century Gothic" pitchFamily="34" charset="0"/>
              </a:rPr>
              <a:t>, dei </a:t>
            </a:r>
            <a:r>
              <a:rPr lang="it-IT" dirty="0">
                <a:solidFill>
                  <a:srgbClr val="0070C0"/>
                </a:solidFill>
                <a:latin typeface="Century Gothic" pitchFamily="34" charset="0"/>
              </a:rPr>
              <a:t>modelli</a:t>
            </a:r>
            <a:r>
              <a:rPr lang="it-IT" dirty="0">
                <a:latin typeface="Century Gothic" pitchFamily="34" charset="0"/>
              </a:rPr>
              <a:t>, degli </a:t>
            </a:r>
            <a:r>
              <a:rPr lang="it-IT" dirty="0">
                <a:solidFill>
                  <a:srgbClr val="0070C0"/>
                </a:solidFill>
                <a:latin typeface="Century Gothic" pitchFamily="34" charset="0"/>
              </a:rPr>
              <a:t>strumenti normativi selezionati</a:t>
            </a:r>
            <a:r>
              <a:rPr lang="it-IT" dirty="0">
                <a:latin typeface="Century Gothic" pitchFamily="34" charset="0"/>
              </a:rPr>
              <a:t> </a:t>
            </a:r>
            <a:r>
              <a:rPr lang="it-IT" dirty="0">
                <a:solidFill>
                  <a:srgbClr val="0070C0"/>
                </a:solidFill>
                <a:latin typeface="Century Gothic" pitchFamily="34" charset="0"/>
              </a:rPr>
              <a:t>ed impiegati </a:t>
            </a:r>
            <a:r>
              <a:rPr lang="it-IT" dirty="0">
                <a:latin typeface="Century Gothic" pitchFamily="34" charset="0"/>
              </a:rPr>
              <a:t>a supporto della progettazione antincendio</a:t>
            </a:r>
          </a:p>
        </p:txBody>
      </p:sp>
      <p:sp>
        <p:nvSpPr>
          <p:cNvPr id="6" name="Rettangolo 5">
            <a:extLst>
              <a:ext uri="{FF2B5EF4-FFF2-40B4-BE49-F238E27FC236}">
                <a16:creationId xmlns:a16="http://schemas.microsoft.com/office/drawing/2014/main" id="{AB96E703-7C9B-48B5-BE50-4907535EA874}"/>
              </a:ext>
            </a:extLst>
          </p:cNvPr>
          <p:cNvSpPr/>
          <p:nvPr/>
        </p:nvSpPr>
        <p:spPr>
          <a:xfrm>
            <a:off x="459439" y="4076188"/>
            <a:ext cx="8327709" cy="646331"/>
          </a:xfrm>
          <a:prstGeom prst="rect">
            <a:avLst/>
          </a:prstGeom>
        </p:spPr>
        <p:txBody>
          <a:bodyPr wrap="square">
            <a:spAutoFit/>
          </a:bodyPr>
          <a:lstStyle/>
          <a:p>
            <a:pPr marL="285750" indent="-285750">
              <a:buFont typeface="Arial" panose="020B0604020202020204" pitchFamily="34" charset="0"/>
              <a:buChar char="•"/>
            </a:pPr>
            <a:r>
              <a:rPr lang="it-IT" dirty="0">
                <a:latin typeface="Century Gothic" pitchFamily="34" charset="0"/>
              </a:rPr>
              <a:t>la </a:t>
            </a:r>
            <a:r>
              <a:rPr lang="it-IT" dirty="0">
                <a:solidFill>
                  <a:srgbClr val="C00000"/>
                </a:solidFill>
                <a:latin typeface="Century Gothic" pitchFamily="34" charset="0"/>
              </a:rPr>
              <a:t>corrispondenza</a:t>
            </a:r>
            <a:r>
              <a:rPr lang="it-IT" dirty="0">
                <a:latin typeface="Century Gothic" pitchFamily="34" charset="0"/>
              </a:rPr>
              <a:t> </a:t>
            </a:r>
            <a:r>
              <a:rPr lang="it-IT" dirty="0">
                <a:solidFill>
                  <a:srgbClr val="0070C0"/>
                </a:solidFill>
                <a:latin typeface="Century Gothic" pitchFamily="34" charset="0"/>
              </a:rPr>
              <a:t>delle misure di prevenzione incendi agli obiettivi di sicurezza </a:t>
            </a:r>
            <a:r>
              <a:rPr lang="it-IT" dirty="0">
                <a:latin typeface="Century Gothic" pitchFamily="34" charset="0"/>
              </a:rPr>
              <a:t>perseguiti secondo le indicazioni del presente documento</a:t>
            </a:r>
          </a:p>
        </p:txBody>
      </p:sp>
      <p:sp>
        <p:nvSpPr>
          <p:cNvPr id="7" name="Rettangolo 6">
            <a:extLst>
              <a:ext uri="{FF2B5EF4-FFF2-40B4-BE49-F238E27FC236}">
                <a16:creationId xmlns:a16="http://schemas.microsoft.com/office/drawing/2014/main" id="{7C650AE7-D6A9-4449-9F01-5AD07CF8C796}"/>
              </a:ext>
            </a:extLst>
          </p:cNvPr>
          <p:cNvSpPr/>
          <p:nvPr/>
        </p:nvSpPr>
        <p:spPr>
          <a:xfrm>
            <a:off x="459439" y="5091851"/>
            <a:ext cx="8327709" cy="369332"/>
          </a:xfrm>
          <a:prstGeom prst="rect">
            <a:avLst/>
          </a:prstGeom>
        </p:spPr>
        <p:txBody>
          <a:bodyPr wrap="square">
            <a:spAutoFit/>
          </a:bodyPr>
          <a:lstStyle/>
          <a:p>
            <a:pPr marL="285750" indent="-285750">
              <a:buFont typeface="Arial" panose="020B0604020202020204" pitchFamily="34" charset="0"/>
              <a:buChar char="•"/>
            </a:pPr>
            <a:r>
              <a:rPr lang="it-IT" dirty="0">
                <a:latin typeface="Century Gothic" pitchFamily="34" charset="0"/>
              </a:rPr>
              <a:t>la </a:t>
            </a:r>
            <a:r>
              <a:rPr lang="it-IT" dirty="0">
                <a:solidFill>
                  <a:srgbClr val="C00000"/>
                </a:solidFill>
                <a:latin typeface="Century Gothic" pitchFamily="34" charset="0"/>
              </a:rPr>
              <a:t>correttezza</a:t>
            </a:r>
            <a:r>
              <a:rPr lang="it-IT" dirty="0">
                <a:latin typeface="Century Gothic" pitchFamily="34" charset="0"/>
              </a:rPr>
              <a:t> nell’applicazione di </a:t>
            </a:r>
            <a:r>
              <a:rPr lang="it-IT" dirty="0">
                <a:solidFill>
                  <a:srgbClr val="0070C0"/>
                </a:solidFill>
                <a:latin typeface="Century Gothic" pitchFamily="34" charset="0"/>
              </a:rPr>
              <a:t>metodi, modelli, strumenti normativi</a:t>
            </a:r>
          </a:p>
        </p:txBody>
      </p:sp>
      <p:sp>
        <p:nvSpPr>
          <p:cNvPr id="8" name="Rettangolo 7">
            <a:extLst>
              <a:ext uri="{FF2B5EF4-FFF2-40B4-BE49-F238E27FC236}">
                <a16:creationId xmlns:a16="http://schemas.microsoft.com/office/drawing/2014/main" id="{ED01797A-562A-4734-A5F9-8EC1E2D016D9}"/>
              </a:ext>
            </a:extLst>
          </p:cNvPr>
          <p:cNvSpPr/>
          <p:nvPr/>
        </p:nvSpPr>
        <p:spPr>
          <a:xfrm>
            <a:off x="302813" y="5744889"/>
            <a:ext cx="8484335" cy="923330"/>
          </a:xfrm>
          <a:prstGeom prst="rect">
            <a:avLst/>
          </a:prstGeom>
          <a:solidFill>
            <a:schemeClr val="bg1">
              <a:lumMod val="95000"/>
            </a:schemeClr>
          </a:solidFill>
          <a:ln>
            <a:solidFill>
              <a:schemeClr val="bg1">
                <a:lumMod val="65000"/>
              </a:schemeClr>
            </a:solidFill>
          </a:ln>
        </p:spPr>
        <p:txBody>
          <a:bodyPr wrap="square">
            <a:spAutoFit/>
          </a:bodyPr>
          <a:lstStyle/>
          <a:p>
            <a:r>
              <a:rPr lang="it-IT" dirty="0">
                <a:latin typeface="Century Gothic" pitchFamily="34" charset="0"/>
              </a:rPr>
              <a:t>……. il </a:t>
            </a:r>
            <a:r>
              <a:rPr lang="it-IT" dirty="0">
                <a:solidFill>
                  <a:srgbClr val="C00000"/>
                </a:solidFill>
                <a:latin typeface="Century Gothic" pitchFamily="34" charset="0"/>
              </a:rPr>
              <a:t>progettista</a:t>
            </a:r>
            <a:r>
              <a:rPr lang="it-IT" dirty="0">
                <a:latin typeface="Century Gothic" pitchFamily="34" charset="0"/>
              </a:rPr>
              <a:t> assume </a:t>
            </a:r>
            <a:r>
              <a:rPr lang="it-IT" b="1" dirty="0">
                <a:latin typeface="Century Gothic" pitchFamily="34" charset="0"/>
              </a:rPr>
              <a:t>piena responsabilità </a:t>
            </a:r>
            <a:r>
              <a:rPr lang="it-IT" dirty="0">
                <a:latin typeface="Century Gothic" pitchFamily="34" charset="0"/>
              </a:rPr>
              <a:t>in merito alla </a:t>
            </a:r>
            <a:r>
              <a:rPr lang="it-IT" b="1" dirty="0">
                <a:solidFill>
                  <a:srgbClr val="0070C0"/>
                </a:solidFill>
                <a:latin typeface="Century Gothic" pitchFamily="34" charset="0"/>
              </a:rPr>
              <a:t>valutazione del rischio</a:t>
            </a:r>
            <a:r>
              <a:rPr lang="it-IT" b="1" dirty="0">
                <a:latin typeface="Century Gothic" pitchFamily="34" charset="0"/>
              </a:rPr>
              <a:t> </a:t>
            </a:r>
            <a:r>
              <a:rPr lang="it-IT" dirty="0">
                <a:latin typeface="Century Gothic" pitchFamily="34" charset="0"/>
              </a:rPr>
              <a:t>di incendio riportata nella documentazione progettuale relativa all’attività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8C44002-6B43-4B81-BF81-771A3070E512}"/>
              </a:ext>
            </a:extLst>
          </p:cNvPr>
          <p:cNvSpPr/>
          <p:nvPr/>
        </p:nvSpPr>
        <p:spPr>
          <a:xfrm>
            <a:off x="1501305" y="359186"/>
            <a:ext cx="6141389" cy="646331"/>
          </a:xfrm>
          <a:prstGeom prst="rect">
            <a:avLst/>
          </a:prstGeom>
          <a:solidFill>
            <a:schemeClr val="accent1">
              <a:lumMod val="20000"/>
              <a:lumOff val="80000"/>
            </a:schemeClr>
          </a:solidFill>
          <a:ln>
            <a:solidFill>
              <a:schemeClr val="bg1">
                <a:lumMod val="75000"/>
              </a:schemeClr>
            </a:solidFill>
          </a:ln>
        </p:spPr>
        <p:txBody>
          <a:bodyPr wrap="square">
            <a:spAutoFit/>
          </a:bodyPr>
          <a:lstStyle/>
          <a:p>
            <a:pPr algn="ctr"/>
            <a:r>
              <a:rPr lang="it-IT" b="1" dirty="0">
                <a:solidFill>
                  <a:srgbClr val="C00000"/>
                </a:solidFill>
                <a:latin typeface="Century Gothic" pitchFamily="34" charset="0"/>
              </a:rPr>
              <a:t>Indicazioni generali per la </a:t>
            </a:r>
            <a:r>
              <a:rPr lang="it-IT" b="1" u="sng" dirty="0">
                <a:solidFill>
                  <a:srgbClr val="C00000"/>
                </a:solidFill>
                <a:latin typeface="Century Gothic" pitchFamily="34" charset="0"/>
              </a:rPr>
              <a:t>progettazione</a:t>
            </a:r>
            <a:r>
              <a:rPr lang="it-IT" b="1" dirty="0">
                <a:solidFill>
                  <a:srgbClr val="C00000"/>
                </a:solidFill>
                <a:latin typeface="Century Gothic" pitchFamily="34" charset="0"/>
              </a:rPr>
              <a:t> di impianti per la sicurezza antincendio[G.2.10]</a:t>
            </a:r>
          </a:p>
        </p:txBody>
      </p:sp>
      <p:sp>
        <p:nvSpPr>
          <p:cNvPr id="3" name="CasellaDiTesto 2">
            <a:extLst>
              <a:ext uri="{FF2B5EF4-FFF2-40B4-BE49-F238E27FC236}">
                <a16:creationId xmlns:a16="http://schemas.microsoft.com/office/drawing/2014/main" id="{C9B881BA-6EA1-453F-A390-96CAFC3A316A}"/>
              </a:ext>
            </a:extLst>
          </p:cNvPr>
          <p:cNvSpPr txBox="1"/>
          <p:nvPr/>
        </p:nvSpPr>
        <p:spPr>
          <a:xfrm rot="19834270">
            <a:off x="7767340" y="420962"/>
            <a:ext cx="1182719" cy="369332"/>
          </a:xfrm>
          <a:prstGeom prst="rect">
            <a:avLst/>
          </a:prstGeom>
          <a:solidFill>
            <a:schemeClr val="accent2">
              <a:lumMod val="40000"/>
              <a:lumOff val="60000"/>
            </a:schemeClr>
          </a:solidFill>
          <a:ln>
            <a:solidFill>
              <a:schemeClr val="bg1">
                <a:lumMod val="65000"/>
              </a:schemeClr>
            </a:solidFill>
          </a:ln>
        </p:spPr>
        <p:txBody>
          <a:bodyPr wrap="square" rtlCol="0">
            <a:spAutoFit/>
          </a:bodyPr>
          <a:lstStyle/>
          <a:p>
            <a:pPr algn="ctr"/>
            <a:r>
              <a:rPr lang="it-IT" b="1" dirty="0">
                <a:latin typeface="Century Gothic" pitchFamily="34" charset="0"/>
              </a:rPr>
              <a:t>….. 2019</a:t>
            </a:r>
          </a:p>
        </p:txBody>
      </p:sp>
      <p:sp>
        <p:nvSpPr>
          <p:cNvPr id="4" name="Rettangolo 3">
            <a:extLst>
              <a:ext uri="{FF2B5EF4-FFF2-40B4-BE49-F238E27FC236}">
                <a16:creationId xmlns:a16="http://schemas.microsoft.com/office/drawing/2014/main" id="{AFD9A338-EF8F-450A-B85A-70ED5565E4DF}"/>
              </a:ext>
            </a:extLst>
          </p:cNvPr>
          <p:cNvSpPr/>
          <p:nvPr/>
        </p:nvSpPr>
        <p:spPr>
          <a:xfrm>
            <a:off x="439444" y="1301000"/>
            <a:ext cx="8589146" cy="830997"/>
          </a:xfrm>
          <a:prstGeom prst="rect">
            <a:avLst/>
          </a:prstGeom>
        </p:spPr>
        <p:txBody>
          <a:bodyPr wrap="square">
            <a:spAutoFit/>
          </a:bodyPr>
          <a:lstStyle/>
          <a:p>
            <a:pPr marL="285750" indent="-285750">
              <a:buFont typeface="Wingdings" panose="05000000000000000000" pitchFamily="2" charset="2"/>
              <a:buChar char="q"/>
            </a:pPr>
            <a:r>
              <a:rPr lang="it-IT" sz="1600" dirty="0">
                <a:latin typeface="Century Gothic" pitchFamily="34" charset="0"/>
              </a:rPr>
              <a:t>Per l’</a:t>
            </a:r>
            <a:r>
              <a:rPr lang="it-IT" sz="1600" dirty="0">
                <a:solidFill>
                  <a:srgbClr val="0070C0"/>
                </a:solidFill>
                <a:latin typeface="Century Gothic" pitchFamily="34" charset="0"/>
              </a:rPr>
              <a:t>installazione</a:t>
            </a:r>
            <a:r>
              <a:rPr lang="it-IT" sz="1600" dirty="0">
                <a:latin typeface="Century Gothic" pitchFamily="34" charset="0"/>
              </a:rPr>
              <a:t> e la </a:t>
            </a:r>
            <a:r>
              <a:rPr lang="it-IT" sz="1600" dirty="0">
                <a:solidFill>
                  <a:srgbClr val="0070C0"/>
                </a:solidFill>
                <a:latin typeface="Century Gothic" pitchFamily="34" charset="0"/>
              </a:rPr>
              <a:t>modifica</a:t>
            </a:r>
            <a:r>
              <a:rPr lang="it-IT" sz="1600" dirty="0">
                <a:latin typeface="Century Gothic" pitchFamily="34" charset="0"/>
              </a:rPr>
              <a:t> </a:t>
            </a:r>
            <a:r>
              <a:rPr lang="it-IT" sz="1600" dirty="0">
                <a:solidFill>
                  <a:srgbClr val="0070C0"/>
                </a:solidFill>
                <a:latin typeface="Century Gothic" pitchFamily="34" charset="0"/>
              </a:rPr>
              <a:t>sostanziale </a:t>
            </a:r>
            <a:r>
              <a:rPr lang="it-IT" sz="1600" dirty="0">
                <a:latin typeface="Century Gothic" pitchFamily="34" charset="0"/>
              </a:rPr>
              <a:t>[definizione G.1.14] degli </a:t>
            </a:r>
            <a:r>
              <a:rPr lang="it-IT" sz="1600" b="1" dirty="0">
                <a:latin typeface="Century Gothic" pitchFamily="34" charset="0"/>
              </a:rPr>
              <a:t>impianti</a:t>
            </a:r>
            <a:r>
              <a:rPr lang="it-IT" sz="1600" dirty="0">
                <a:latin typeface="Century Gothic" pitchFamily="34" charset="0"/>
              </a:rPr>
              <a:t> deve essere redatto un </a:t>
            </a:r>
            <a:r>
              <a:rPr lang="it-IT" sz="1600" dirty="0">
                <a:solidFill>
                  <a:srgbClr val="C00000"/>
                </a:solidFill>
                <a:latin typeface="Century Gothic" pitchFamily="34" charset="0"/>
              </a:rPr>
              <a:t>progetto dell’impianto</a:t>
            </a:r>
            <a:r>
              <a:rPr lang="it-IT" sz="1600" dirty="0">
                <a:latin typeface="Century Gothic" pitchFamily="34" charset="0"/>
              </a:rPr>
              <a:t>, elaborato secondo la regola dell’arte e sulla base dei requisiti indicati nella specifica dell’impianto</a:t>
            </a:r>
          </a:p>
        </p:txBody>
      </p:sp>
      <p:sp>
        <p:nvSpPr>
          <p:cNvPr id="5" name="Rettangolo 4">
            <a:extLst>
              <a:ext uri="{FF2B5EF4-FFF2-40B4-BE49-F238E27FC236}">
                <a16:creationId xmlns:a16="http://schemas.microsoft.com/office/drawing/2014/main" id="{A41BE8F0-6390-4FAB-9CA1-4F1DF9D8A9ED}"/>
              </a:ext>
            </a:extLst>
          </p:cNvPr>
          <p:cNvSpPr/>
          <p:nvPr/>
        </p:nvSpPr>
        <p:spPr>
          <a:xfrm>
            <a:off x="755722" y="2297966"/>
            <a:ext cx="2420856" cy="307777"/>
          </a:xfrm>
          <a:prstGeom prst="rect">
            <a:avLst/>
          </a:prstGeom>
        </p:spPr>
        <p:txBody>
          <a:bodyPr wrap="none">
            <a:spAutoFit/>
          </a:bodyPr>
          <a:lstStyle/>
          <a:p>
            <a:pPr marL="285750" indent="-285750">
              <a:buFont typeface="Wingdings" panose="05000000000000000000" pitchFamily="2" charset="2"/>
              <a:buChar char="§"/>
            </a:pPr>
            <a:r>
              <a:rPr lang="it-IT" sz="1400" u="sng" dirty="0">
                <a:solidFill>
                  <a:srgbClr val="0070C0"/>
                </a:solidFill>
                <a:latin typeface="Century Gothic" pitchFamily="34" charset="0"/>
              </a:rPr>
              <a:t>Progetto dell’impianto</a:t>
            </a:r>
          </a:p>
        </p:txBody>
      </p:sp>
      <p:sp>
        <p:nvSpPr>
          <p:cNvPr id="6" name="Rettangolo 5">
            <a:extLst>
              <a:ext uri="{FF2B5EF4-FFF2-40B4-BE49-F238E27FC236}">
                <a16:creationId xmlns:a16="http://schemas.microsoft.com/office/drawing/2014/main" id="{B9171830-90DF-45AA-B7D8-4DD9202B93E5}"/>
              </a:ext>
            </a:extLst>
          </p:cNvPr>
          <p:cNvSpPr/>
          <p:nvPr/>
        </p:nvSpPr>
        <p:spPr>
          <a:xfrm>
            <a:off x="1052003" y="2578271"/>
            <a:ext cx="7807911" cy="738664"/>
          </a:xfrm>
          <a:prstGeom prst="rect">
            <a:avLst/>
          </a:prstGeom>
        </p:spPr>
        <p:txBody>
          <a:bodyPr wrap="square">
            <a:spAutoFit/>
          </a:bodyPr>
          <a:lstStyle/>
          <a:p>
            <a:r>
              <a:rPr lang="it-IT" sz="1400" dirty="0">
                <a:latin typeface="Century Gothic" pitchFamily="34" charset="0"/>
              </a:rPr>
              <a:t>insieme dei </a:t>
            </a:r>
            <a:r>
              <a:rPr lang="it-IT" sz="1400" b="1" dirty="0">
                <a:latin typeface="Century Gothic" pitchFamily="34" charset="0"/>
              </a:rPr>
              <a:t>documenti indicati dalla norma assunta a riferimento </a:t>
            </a:r>
            <a:r>
              <a:rPr lang="it-IT" sz="1400" dirty="0">
                <a:latin typeface="Century Gothic" pitchFamily="34" charset="0"/>
              </a:rPr>
              <a:t>per la progettazione di un nuovo impianto di protezione attiva contro l’incendio o di modifica sostanziale di un impianto esistente.</a:t>
            </a:r>
          </a:p>
        </p:txBody>
      </p:sp>
      <p:sp>
        <p:nvSpPr>
          <p:cNvPr id="7" name="Rettangolo 6">
            <a:extLst>
              <a:ext uri="{FF2B5EF4-FFF2-40B4-BE49-F238E27FC236}">
                <a16:creationId xmlns:a16="http://schemas.microsoft.com/office/drawing/2014/main" id="{9488F1E1-6C8F-4814-973A-0C472809B9BA}"/>
              </a:ext>
            </a:extLst>
          </p:cNvPr>
          <p:cNvSpPr/>
          <p:nvPr/>
        </p:nvSpPr>
        <p:spPr>
          <a:xfrm>
            <a:off x="1052003" y="3265216"/>
            <a:ext cx="7890029" cy="954107"/>
          </a:xfrm>
          <a:prstGeom prst="rect">
            <a:avLst/>
          </a:prstGeom>
        </p:spPr>
        <p:txBody>
          <a:bodyPr wrap="square">
            <a:spAutoFit/>
          </a:bodyPr>
          <a:lstStyle/>
          <a:p>
            <a:r>
              <a:rPr lang="it-IT" sz="1400" dirty="0">
                <a:latin typeface="Century Gothic" pitchFamily="34" charset="0"/>
              </a:rPr>
              <a:t>….. almeno gli </a:t>
            </a:r>
            <a:r>
              <a:rPr lang="it-IT" sz="1400" dirty="0">
                <a:solidFill>
                  <a:srgbClr val="0070C0"/>
                </a:solidFill>
                <a:latin typeface="Century Gothic" pitchFamily="34" charset="0"/>
              </a:rPr>
              <a:t>schemi e i disegni planimetrici </a:t>
            </a:r>
            <a:r>
              <a:rPr lang="it-IT" sz="1400" dirty="0">
                <a:latin typeface="Century Gothic" pitchFamily="34" charset="0"/>
              </a:rPr>
              <a:t>dell’impianto, nonché una </a:t>
            </a:r>
            <a:r>
              <a:rPr lang="it-IT" sz="1400" dirty="0">
                <a:solidFill>
                  <a:srgbClr val="0070C0"/>
                </a:solidFill>
                <a:latin typeface="Century Gothic" pitchFamily="34" charset="0"/>
              </a:rPr>
              <a:t>relazione tecnica </a:t>
            </a:r>
            <a:r>
              <a:rPr lang="it-IT" sz="1400" dirty="0">
                <a:latin typeface="Century Gothic" pitchFamily="34" charset="0"/>
              </a:rPr>
              <a:t>comprendente i calcoli di progetto, ove applicabili, e la </a:t>
            </a:r>
            <a:r>
              <a:rPr lang="it-IT" sz="1400" dirty="0">
                <a:solidFill>
                  <a:srgbClr val="0070C0"/>
                </a:solidFill>
                <a:latin typeface="Century Gothic" pitchFamily="34" charset="0"/>
              </a:rPr>
              <a:t>descrizione dell’impianto</a:t>
            </a:r>
            <a:r>
              <a:rPr lang="it-IT" sz="1400" dirty="0">
                <a:latin typeface="Century Gothic" pitchFamily="34" charset="0"/>
              </a:rPr>
              <a:t>, con particolare riguardo alla </a:t>
            </a:r>
            <a:r>
              <a:rPr lang="it-IT" sz="1400" u="sng" dirty="0">
                <a:latin typeface="Century Gothic" pitchFamily="34" charset="0"/>
              </a:rPr>
              <a:t>tipologia ed alla caratteristica dei materiali e dei componenti</a:t>
            </a:r>
            <a:r>
              <a:rPr lang="it-IT" sz="1400" dirty="0">
                <a:latin typeface="Century Gothic" pitchFamily="34" charset="0"/>
              </a:rPr>
              <a:t> da utilizzare ed alle prestazioni da conseguire</a:t>
            </a:r>
          </a:p>
        </p:txBody>
      </p:sp>
      <p:sp>
        <p:nvSpPr>
          <p:cNvPr id="8" name="Rettangolo 7">
            <a:extLst>
              <a:ext uri="{FF2B5EF4-FFF2-40B4-BE49-F238E27FC236}">
                <a16:creationId xmlns:a16="http://schemas.microsoft.com/office/drawing/2014/main" id="{48D15F74-053B-47AA-8F27-E3E09DE393B4}"/>
              </a:ext>
            </a:extLst>
          </p:cNvPr>
          <p:cNvSpPr/>
          <p:nvPr/>
        </p:nvSpPr>
        <p:spPr>
          <a:xfrm>
            <a:off x="755722" y="4434918"/>
            <a:ext cx="8186309" cy="584775"/>
          </a:xfrm>
          <a:prstGeom prst="rect">
            <a:avLst/>
          </a:prstGeom>
          <a:solidFill>
            <a:schemeClr val="bg2"/>
          </a:solidFill>
        </p:spPr>
        <p:txBody>
          <a:bodyPr wrap="square">
            <a:spAutoFit/>
          </a:bodyPr>
          <a:lstStyle/>
          <a:p>
            <a:r>
              <a:rPr lang="it-IT" sz="1600" dirty="0">
                <a:latin typeface="Century Gothic" pitchFamily="34" charset="0"/>
              </a:rPr>
              <a:t>elaborato secondo una </a:t>
            </a:r>
            <a:r>
              <a:rPr lang="it-IT" sz="1600" b="1" dirty="0">
                <a:latin typeface="Century Gothic" pitchFamily="34" charset="0"/>
              </a:rPr>
              <a:t>norma europea o una norma nazionale</a:t>
            </a:r>
            <a:r>
              <a:rPr lang="it-IT" sz="1600" dirty="0">
                <a:latin typeface="Century Gothic" pitchFamily="34" charset="0"/>
              </a:rPr>
              <a:t>, lo stesso deve essere a firma di </a:t>
            </a:r>
            <a:r>
              <a:rPr lang="it-IT" sz="1600" b="1" dirty="0">
                <a:solidFill>
                  <a:srgbClr val="C00000"/>
                </a:solidFill>
                <a:latin typeface="Century Gothic" pitchFamily="34" charset="0"/>
              </a:rPr>
              <a:t>tecnico abilitato</a:t>
            </a:r>
          </a:p>
        </p:txBody>
      </p:sp>
      <p:sp>
        <p:nvSpPr>
          <p:cNvPr id="9" name="Rettangolo 8">
            <a:extLst>
              <a:ext uri="{FF2B5EF4-FFF2-40B4-BE49-F238E27FC236}">
                <a16:creationId xmlns:a16="http://schemas.microsoft.com/office/drawing/2014/main" id="{99FBA690-955E-4ECB-B7B5-260760ACA21C}"/>
              </a:ext>
            </a:extLst>
          </p:cNvPr>
          <p:cNvSpPr/>
          <p:nvPr/>
        </p:nvSpPr>
        <p:spPr>
          <a:xfrm>
            <a:off x="755721" y="5105554"/>
            <a:ext cx="8186309" cy="584775"/>
          </a:xfrm>
          <a:prstGeom prst="rect">
            <a:avLst/>
          </a:prstGeom>
          <a:solidFill>
            <a:schemeClr val="bg2"/>
          </a:solidFill>
        </p:spPr>
        <p:txBody>
          <a:bodyPr wrap="square">
            <a:spAutoFit/>
          </a:bodyPr>
          <a:lstStyle/>
          <a:p>
            <a:r>
              <a:rPr lang="it-IT" sz="1600" dirty="0">
                <a:latin typeface="Century Gothic" pitchFamily="34" charset="0"/>
              </a:rPr>
              <a:t>elaborato secondo </a:t>
            </a:r>
            <a:r>
              <a:rPr lang="it-IT" sz="1600" b="1" dirty="0">
                <a:latin typeface="Century Gothic" pitchFamily="34" charset="0"/>
              </a:rPr>
              <a:t>norme internazionali o norme riconosciute a livello internazionale</a:t>
            </a:r>
            <a:r>
              <a:rPr lang="it-IT" sz="1600" dirty="0">
                <a:latin typeface="Century Gothic" pitchFamily="34" charset="0"/>
              </a:rPr>
              <a:t>, </a:t>
            </a:r>
            <a:r>
              <a:rPr lang="it-IT" sz="1600" b="1" dirty="0">
                <a:latin typeface="Century Gothic" pitchFamily="34" charset="0"/>
              </a:rPr>
              <a:t>TS o TR</a:t>
            </a:r>
            <a:r>
              <a:rPr lang="it-IT" sz="1600" dirty="0">
                <a:latin typeface="Century Gothic" pitchFamily="34" charset="0"/>
              </a:rPr>
              <a:t>, lo stesso deve essere a firma di </a:t>
            </a:r>
            <a:r>
              <a:rPr lang="it-IT" sz="1600" b="1" dirty="0">
                <a:solidFill>
                  <a:srgbClr val="C00000"/>
                </a:solidFill>
                <a:latin typeface="Century Gothic" pitchFamily="34" charset="0"/>
              </a:rPr>
              <a:t>professionista antincendio</a:t>
            </a:r>
          </a:p>
        </p:txBody>
      </p:sp>
      <p:sp>
        <p:nvSpPr>
          <p:cNvPr id="10" name="Rettangolo 9">
            <a:extLst>
              <a:ext uri="{FF2B5EF4-FFF2-40B4-BE49-F238E27FC236}">
                <a16:creationId xmlns:a16="http://schemas.microsoft.com/office/drawing/2014/main" id="{A9EB0345-DFBD-41D1-8932-A30735BAE733}"/>
              </a:ext>
            </a:extLst>
          </p:cNvPr>
          <p:cNvSpPr/>
          <p:nvPr/>
        </p:nvSpPr>
        <p:spPr>
          <a:xfrm>
            <a:off x="439444" y="5986598"/>
            <a:ext cx="8502588" cy="584775"/>
          </a:xfrm>
          <a:prstGeom prst="rect">
            <a:avLst/>
          </a:prstGeom>
          <a:solidFill>
            <a:schemeClr val="accent2">
              <a:lumMod val="20000"/>
              <a:lumOff val="80000"/>
            </a:schemeClr>
          </a:solidFill>
          <a:ln>
            <a:solidFill>
              <a:srgbClr val="C00000"/>
            </a:solidFill>
          </a:ln>
        </p:spPr>
        <p:txBody>
          <a:bodyPr wrap="square">
            <a:spAutoFit/>
          </a:bodyPr>
          <a:lstStyle/>
          <a:p>
            <a:r>
              <a:rPr lang="it-IT" sz="1600" dirty="0">
                <a:latin typeface="Century Gothic" pitchFamily="34" charset="0"/>
              </a:rPr>
              <a:t>I </a:t>
            </a:r>
            <a:r>
              <a:rPr lang="it-IT" sz="1600" dirty="0">
                <a:solidFill>
                  <a:srgbClr val="C00000"/>
                </a:solidFill>
                <a:latin typeface="Century Gothic" pitchFamily="34" charset="0"/>
              </a:rPr>
              <a:t>parametri impiegati per la progettazione </a:t>
            </a:r>
            <a:r>
              <a:rPr lang="it-IT" sz="1600" dirty="0">
                <a:latin typeface="Century Gothic" pitchFamily="34" charset="0"/>
              </a:rPr>
              <a:t>degli impianti sono </a:t>
            </a:r>
            <a:r>
              <a:rPr lang="it-IT" sz="1600" b="1" dirty="0">
                <a:latin typeface="Century Gothic" pitchFamily="34" charset="0"/>
              </a:rPr>
              <a:t>individuati dai soggetti responsabili della valutazione del rischio di incendio e della progettazione</a:t>
            </a:r>
            <a:r>
              <a:rPr lang="it-IT" sz="1600" dirty="0">
                <a:latin typeface="Century Gothic"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CCD4A2D-6D73-4DB8-A2C8-2FE0B8670DC4}"/>
              </a:ext>
            </a:extLst>
          </p:cNvPr>
          <p:cNvSpPr/>
          <p:nvPr/>
        </p:nvSpPr>
        <p:spPr>
          <a:xfrm>
            <a:off x="1424141" y="1076922"/>
            <a:ext cx="6141389" cy="646331"/>
          </a:xfrm>
          <a:prstGeom prst="rect">
            <a:avLst/>
          </a:prstGeom>
          <a:solidFill>
            <a:schemeClr val="accent1">
              <a:lumMod val="20000"/>
              <a:lumOff val="80000"/>
            </a:schemeClr>
          </a:solidFill>
          <a:ln>
            <a:solidFill>
              <a:schemeClr val="bg1">
                <a:lumMod val="75000"/>
              </a:schemeClr>
            </a:solidFill>
          </a:ln>
        </p:spPr>
        <p:txBody>
          <a:bodyPr wrap="square">
            <a:spAutoFit/>
          </a:bodyPr>
          <a:lstStyle/>
          <a:p>
            <a:pPr algn="ctr"/>
            <a:r>
              <a:rPr lang="it-IT" b="1" dirty="0">
                <a:solidFill>
                  <a:srgbClr val="C00000"/>
                </a:solidFill>
                <a:latin typeface="Century Gothic" pitchFamily="34" charset="0"/>
              </a:rPr>
              <a:t>Indicazioni generali per la </a:t>
            </a:r>
            <a:r>
              <a:rPr lang="it-IT" b="1" u="sng" dirty="0">
                <a:solidFill>
                  <a:srgbClr val="C00000"/>
                </a:solidFill>
                <a:latin typeface="Century Gothic" pitchFamily="34" charset="0"/>
              </a:rPr>
              <a:t>progettazione</a:t>
            </a:r>
            <a:r>
              <a:rPr lang="it-IT" b="1" dirty="0">
                <a:solidFill>
                  <a:srgbClr val="C00000"/>
                </a:solidFill>
                <a:latin typeface="Century Gothic" pitchFamily="34" charset="0"/>
              </a:rPr>
              <a:t> di impianti per la sicurezza antincendio[G.2.10]</a:t>
            </a:r>
          </a:p>
        </p:txBody>
      </p:sp>
      <p:sp>
        <p:nvSpPr>
          <p:cNvPr id="3" name="CasellaDiTesto 2">
            <a:extLst>
              <a:ext uri="{FF2B5EF4-FFF2-40B4-BE49-F238E27FC236}">
                <a16:creationId xmlns:a16="http://schemas.microsoft.com/office/drawing/2014/main" id="{AA2835B5-6310-4370-88BA-E50CE046D437}"/>
              </a:ext>
            </a:extLst>
          </p:cNvPr>
          <p:cNvSpPr txBox="1"/>
          <p:nvPr/>
        </p:nvSpPr>
        <p:spPr>
          <a:xfrm rot="19834270">
            <a:off x="7842472" y="1074905"/>
            <a:ext cx="1182719" cy="369332"/>
          </a:xfrm>
          <a:prstGeom prst="rect">
            <a:avLst/>
          </a:prstGeom>
          <a:solidFill>
            <a:schemeClr val="accent2">
              <a:lumMod val="40000"/>
              <a:lumOff val="60000"/>
            </a:schemeClr>
          </a:solidFill>
          <a:ln>
            <a:solidFill>
              <a:schemeClr val="bg1">
                <a:lumMod val="65000"/>
              </a:schemeClr>
            </a:solidFill>
          </a:ln>
        </p:spPr>
        <p:txBody>
          <a:bodyPr wrap="square" rtlCol="0">
            <a:spAutoFit/>
          </a:bodyPr>
          <a:lstStyle/>
          <a:p>
            <a:pPr algn="ctr"/>
            <a:r>
              <a:rPr lang="it-IT" b="1" dirty="0">
                <a:latin typeface="Century Gothic" pitchFamily="34" charset="0"/>
              </a:rPr>
              <a:t>….. 2019</a:t>
            </a:r>
          </a:p>
        </p:txBody>
      </p:sp>
      <p:sp>
        <p:nvSpPr>
          <p:cNvPr id="4" name="Rettangolo 3">
            <a:extLst>
              <a:ext uri="{FF2B5EF4-FFF2-40B4-BE49-F238E27FC236}">
                <a16:creationId xmlns:a16="http://schemas.microsoft.com/office/drawing/2014/main" id="{723C47B4-463A-4D89-A1FB-2F52EEDBC86E}"/>
              </a:ext>
            </a:extLst>
          </p:cNvPr>
          <p:cNvSpPr/>
          <p:nvPr/>
        </p:nvSpPr>
        <p:spPr>
          <a:xfrm>
            <a:off x="501587" y="2362490"/>
            <a:ext cx="6991165" cy="338554"/>
          </a:xfrm>
          <a:prstGeom prst="rect">
            <a:avLst/>
          </a:prstGeom>
        </p:spPr>
        <p:txBody>
          <a:bodyPr wrap="square">
            <a:spAutoFit/>
          </a:bodyPr>
          <a:lstStyle/>
          <a:p>
            <a:r>
              <a:rPr lang="it-IT" sz="1600" dirty="0">
                <a:latin typeface="Century Gothic" pitchFamily="34" charset="0"/>
              </a:rPr>
              <a:t>Ai fini della </a:t>
            </a:r>
            <a:r>
              <a:rPr lang="it-IT" sz="1600" b="1" dirty="0">
                <a:solidFill>
                  <a:srgbClr val="0070C0"/>
                </a:solidFill>
                <a:latin typeface="Century Gothic" pitchFamily="34" charset="0"/>
              </a:rPr>
              <a:t>valutazione del progetto antincendio </a:t>
            </a:r>
            <a:r>
              <a:rPr lang="it-IT" sz="1600" dirty="0">
                <a:latin typeface="Century Gothic" pitchFamily="34" charset="0"/>
              </a:rPr>
              <a:t>dell’attività …..</a:t>
            </a:r>
          </a:p>
        </p:txBody>
      </p:sp>
      <p:sp>
        <p:nvSpPr>
          <p:cNvPr id="5" name="Rettangolo 4">
            <a:extLst>
              <a:ext uri="{FF2B5EF4-FFF2-40B4-BE49-F238E27FC236}">
                <a16:creationId xmlns:a16="http://schemas.microsoft.com/office/drawing/2014/main" id="{8A6E269E-CF4E-4D3A-9C6E-F0B97F8D86D3}"/>
              </a:ext>
            </a:extLst>
          </p:cNvPr>
          <p:cNvSpPr/>
          <p:nvPr/>
        </p:nvSpPr>
        <p:spPr>
          <a:xfrm>
            <a:off x="501587" y="2782007"/>
            <a:ext cx="8384961" cy="830997"/>
          </a:xfrm>
          <a:prstGeom prst="rect">
            <a:avLst/>
          </a:prstGeom>
        </p:spPr>
        <p:txBody>
          <a:bodyPr wrap="square">
            <a:spAutoFit/>
          </a:bodyPr>
          <a:lstStyle/>
          <a:p>
            <a:r>
              <a:rPr lang="it-IT" sz="1600" dirty="0">
                <a:latin typeface="Century Gothic" pitchFamily="34" charset="0"/>
              </a:rPr>
              <a:t>…. gli impianti devono essere documentati dalla </a:t>
            </a:r>
            <a:r>
              <a:rPr lang="it-IT" sz="1600" b="1" dirty="0">
                <a:solidFill>
                  <a:srgbClr val="C00000"/>
                </a:solidFill>
                <a:latin typeface="Century Gothic" pitchFamily="34" charset="0"/>
              </a:rPr>
              <a:t>specifica dell’impianto </a:t>
            </a:r>
            <a:r>
              <a:rPr lang="it-IT" sz="1600" dirty="0">
                <a:latin typeface="Century Gothic" pitchFamily="34" charset="0"/>
              </a:rPr>
              <a:t>[a firma di tecnico abilitato o professionista antincendio] che si intende installare o modificare sostanzialmente</a:t>
            </a:r>
          </a:p>
        </p:txBody>
      </p:sp>
      <p:sp>
        <p:nvSpPr>
          <p:cNvPr id="6" name="Rettangolo 5">
            <a:extLst>
              <a:ext uri="{FF2B5EF4-FFF2-40B4-BE49-F238E27FC236}">
                <a16:creationId xmlns:a16="http://schemas.microsoft.com/office/drawing/2014/main" id="{C48E5A5C-97B5-4CC3-A499-E8AE130D3F14}"/>
              </a:ext>
            </a:extLst>
          </p:cNvPr>
          <p:cNvSpPr/>
          <p:nvPr/>
        </p:nvSpPr>
        <p:spPr>
          <a:xfrm>
            <a:off x="501587" y="3777370"/>
            <a:ext cx="2289409" cy="307777"/>
          </a:xfrm>
          <a:prstGeom prst="rect">
            <a:avLst/>
          </a:prstGeom>
        </p:spPr>
        <p:txBody>
          <a:bodyPr wrap="none">
            <a:spAutoFit/>
          </a:bodyPr>
          <a:lstStyle/>
          <a:p>
            <a:pPr marL="285750" indent="-285750">
              <a:buFont typeface="Wingdings" panose="05000000000000000000" pitchFamily="2" charset="2"/>
              <a:buChar char="§"/>
            </a:pPr>
            <a:r>
              <a:rPr lang="it-IT" sz="1400" u="sng" dirty="0">
                <a:solidFill>
                  <a:srgbClr val="0070C0"/>
                </a:solidFill>
                <a:latin typeface="Century Gothic" pitchFamily="34" charset="0"/>
              </a:rPr>
              <a:t>Specifica d’impianto</a:t>
            </a:r>
          </a:p>
        </p:txBody>
      </p:sp>
      <p:sp>
        <p:nvSpPr>
          <p:cNvPr id="7" name="Rettangolo 6">
            <a:extLst>
              <a:ext uri="{FF2B5EF4-FFF2-40B4-BE49-F238E27FC236}">
                <a16:creationId xmlns:a16="http://schemas.microsoft.com/office/drawing/2014/main" id="{5812C9EB-B453-4029-B208-E5E092BC152F}"/>
              </a:ext>
            </a:extLst>
          </p:cNvPr>
          <p:cNvSpPr/>
          <p:nvPr/>
        </p:nvSpPr>
        <p:spPr>
          <a:xfrm>
            <a:off x="812307" y="4067271"/>
            <a:ext cx="8074240" cy="1384995"/>
          </a:xfrm>
          <a:prstGeom prst="rect">
            <a:avLst/>
          </a:prstGeom>
        </p:spPr>
        <p:txBody>
          <a:bodyPr wrap="square">
            <a:spAutoFit/>
          </a:bodyPr>
          <a:lstStyle/>
          <a:p>
            <a:r>
              <a:rPr lang="it-IT" sz="1400" dirty="0">
                <a:solidFill>
                  <a:srgbClr val="C00000"/>
                </a:solidFill>
                <a:latin typeface="Century Gothic" pitchFamily="34" charset="0"/>
              </a:rPr>
              <a:t>documento di sintesi </a:t>
            </a:r>
            <a:r>
              <a:rPr lang="it-IT" sz="1400" dirty="0">
                <a:latin typeface="Century Gothic" pitchFamily="34" charset="0"/>
              </a:rPr>
              <a:t>dei dati tecnici che </a:t>
            </a:r>
            <a:r>
              <a:rPr lang="it-IT" sz="1400" dirty="0">
                <a:solidFill>
                  <a:srgbClr val="0070C0"/>
                </a:solidFill>
                <a:latin typeface="Century Gothic" pitchFamily="34" charset="0"/>
              </a:rPr>
              <a:t>descrivono le prestazioni dell’impianto </a:t>
            </a:r>
            <a:r>
              <a:rPr lang="it-IT" sz="1400" dirty="0">
                <a:latin typeface="Century Gothic" pitchFamily="34" charset="0"/>
              </a:rPr>
              <a:t>di protezione attiva contro l’incendio, le sue </a:t>
            </a:r>
            <a:r>
              <a:rPr lang="it-IT" sz="1400" dirty="0">
                <a:solidFill>
                  <a:srgbClr val="0070C0"/>
                </a:solidFill>
                <a:latin typeface="Century Gothic" pitchFamily="34" charset="0"/>
              </a:rPr>
              <a:t>caratteristiche dimensionali </a:t>
            </a:r>
            <a:r>
              <a:rPr lang="it-IT" sz="1400" i="1" dirty="0">
                <a:latin typeface="Century Gothic" pitchFamily="34" charset="0"/>
              </a:rPr>
              <a:t>(es. portate specifiche, pressioni operative, caratteristiche e durata dell’alimentazione dell’agente estinguente, estensione dettagliata dell’impianto, …)</a:t>
            </a:r>
            <a:r>
              <a:rPr lang="it-IT" sz="1400" dirty="0">
                <a:latin typeface="Century Gothic" pitchFamily="34" charset="0"/>
              </a:rPr>
              <a:t> e le </a:t>
            </a:r>
            <a:r>
              <a:rPr lang="it-IT" sz="1400" dirty="0">
                <a:solidFill>
                  <a:srgbClr val="0070C0"/>
                </a:solidFill>
                <a:latin typeface="Century Gothic" pitchFamily="34" charset="0"/>
              </a:rPr>
              <a:t>caratteristiche dei componenti da impiegare </a:t>
            </a:r>
            <a:r>
              <a:rPr lang="it-IT" sz="1400" dirty="0">
                <a:latin typeface="Century Gothic" pitchFamily="34" charset="0"/>
              </a:rPr>
              <a:t>nella sua realizzazione </a:t>
            </a:r>
            <a:r>
              <a:rPr lang="it-IT" sz="1400" i="1" dirty="0">
                <a:latin typeface="Century Gothic" pitchFamily="34" charset="0"/>
              </a:rPr>
              <a:t>(es. tubazioni, erogatori, sensori, riserve di agente estinguente, aperture di evacuazione, aperture di afflusso, …).</a:t>
            </a:r>
          </a:p>
        </p:txBody>
      </p:sp>
      <p:sp>
        <p:nvSpPr>
          <p:cNvPr id="8" name="Rettangolo 7">
            <a:extLst>
              <a:ext uri="{FF2B5EF4-FFF2-40B4-BE49-F238E27FC236}">
                <a16:creationId xmlns:a16="http://schemas.microsoft.com/office/drawing/2014/main" id="{65DF988C-4CAB-4378-AB45-FB4FA0CE8D8D}"/>
              </a:ext>
            </a:extLst>
          </p:cNvPr>
          <p:cNvSpPr/>
          <p:nvPr/>
        </p:nvSpPr>
        <p:spPr>
          <a:xfrm>
            <a:off x="432943" y="5629771"/>
            <a:ext cx="8711057" cy="1077218"/>
          </a:xfrm>
          <a:prstGeom prst="rect">
            <a:avLst/>
          </a:prstGeom>
        </p:spPr>
        <p:txBody>
          <a:bodyPr wrap="square">
            <a:spAutoFit/>
          </a:bodyPr>
          <a:lstStyle/>
          <a:p>
            <a:r>
              <a:rPr lang="it-IT" sz="1600" dirty="0">
                <a:latin typeface="Century Gothic" pitchFamily="34" charset="0"/>
              </a:rPr>
              <a:t>La specifica comprende il </a:t>
            </a:r>
            <a:r>
              <a:rPr lang="it-IT" sz="1600" dirty="0">
                <a:solidFill>
                  <a:srgbClr val="0070C0"/>
                </a:solidFill>
                <a:latin typeface="Century Gothic" pitchFamily="34" charset="0"/>
              </a:rPr>
              <a:t>richiamo della norma di progettazione </a:t>
            </a:r>
            <a:r>
              <a:rPr lang="it-IT" sz="1600" dirty="0">
                <a:latin typeface="Century Gothic" pitchFamily="34" charset="0"/>
              </a:rPr>
              <a:t>che si intende applicare, la </a:t>
            </a:r>
            <a:r>
              <a:rPr lang="it-IT" sz="1600" u="sng" dirty="0">
                <a:solidFill>
                  <a:srgbClr val="0070C0"/>
                </a:solidFill>
                <a:latin typeface="Century Gothic" pitchFamily="34" charset="0"/>
              </a:rPr>
              <a:t>classificazione del livello di pericolosità</a:t>
            </a:r>
            <a:r>
              <a:rPr lang="it-IT" sz="1600" dirty="0">
                <a:latin typeface="Century Gothic" pitchFamily="34" charset="0"/>
              </a:rPr>
              <a:t>, ove previsto, lo </a:t>
            </a:r>
            <a:r>
              <a:rPr lang="it-IT" sz="1600" dirty="0">
                <a:solidFill>
                  <a:srgbClr val="0070C0"/>
                </a:solidFill>
                <a:latin typeface="Century Gothic" pitchFamily="34" charset="0"/>
              </a:rPr>
              <a:t>schema a blocchi e gli schemi funzionali dell’impianto</a:t>
            </a:r>
            <a:r>
              <a:rPr lang="it-IT" sz="1600" dirty="0">
                <a:latin typeface="Century Gothic" pitchFamily="34" charset="0"/>
              </a:rPr>
              <a:t> che si intende realizzare, nonché l’attestazione dell’idoneità in relazione al pericolo di incendio presente nell’attività</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E409E09-C80D-4EAF-B930-8BE234C03C6E}"/>
              </a:ext>
            </a:extLst>
          </p:cNvPr>
          <p:cNvSpPr/>
          <p:nvPr/>
        </p:nvSpPr>
        <p:spPr>
          <a:xfrm>
            <a:off x="1501305" y="342264"/>
            <a:ext cx="6141389" cy="646331"/>
          </a:xfrm>
          <a:prstGeom prst="rect">
            <a:avLst/>
          </a:prstGeom>
          <a:solidFill>
            <a:schemeClr val="accent1">
              <a:lumMod val="20000"/>
              <a:lumOff val="80000"/>
            </a:schemeClr>
          </a:solidFill>
          <a:ln>
            <a:solidFill>
              <a:schemeClr val="bg1">
                <a:lumMod val="75000"/>
              </a:schemeClr>
            </a:solidFill>
          </a:ln>
        </p:spPr>
        <p:txBody>
          <a:bodyPr wrap="square">
            <a:spAutoFit/>
          </a:bodyPr>
          <a:lstStyle/>
          <a:p>
            <a:pPr algn="ctr"/>
            <a:r>
              <a:rPr lang="it-IT" b="1" dirty="0">
                <a:solidFill>
                  <a:srgbClr val="C00000"/>
                </a:solidFill>
                <a:latin typeface="Century Gothic" pitchFamily="34" charset="0"/>
              </a:rPr>
              <a:t>Indicazioni generali per la </a:t>
            </a:r>
            <a:r>
              <a:rPr lang="it-IT" b="1" u="sng" dirty="0">
                <a:solidFill>
                  <a:srgbClr val="C00000"/>
                </a:solidFill>
                <a:latin typeface="Century Gothic" pitchFamily="34" charset="0"/>
              </a:rPr>
              <a:t>progettazione</a:t>
            </a:r>
            <a:r>
              <a:rPr lang="it-IT" b="1" dirty="0">
                <a:solidFill>
                  <a:srgbClr val="C00000"/>
                </a:solidFill>
                <a:latin typeface="Century Gothic" pitchFamily="34" charset="0"/>
              </a:rPr>
              <a:t> di impianti per la sicurezza antincendio[G.2.10]</a:t>
            </a:r>
          </a:p>
        </p:txBody>
      </p:sp>
      <p:sp>
        <p:nvSpPr>
          <p:cNvPr id="3" name="Rettangolo 2">
            <a:extLst>
              <a:ext uri="{FF2B5EF4-FFF2-40B4-BE49-F238E27FC236}">
                <a16:creationId xmlns:a16="http://schemas.microsoft.com/office/drawing/2014/main" id="{30395389-1F18-49E1-859E-C8B2801C1CFC}"/>
              </a:ext>
            </a:extLst>
          </p:cNvPr>
          <p:cNvSpPr/>
          <p:nvPr/>
        </p:nvSpPr>
        <p:spPr>
          <a:xfrm>
            <a:off x="325013" y="1209315"/>
            <a:ext cx="5810435" cy="338554"/>
          </a:xfrm>
          <a:prstGeom prst="rect">
            <a:avLst/>
          </a:prstGeom>
        </p:spPr>
        <p:txBody>
          <a:bodyPr wrap="square">
            <a:spAutoFit/>
          </a:bodyPr>
          <a:lstStyle/>
          <a:p>
            <a:pPr marL="285750" indent="-285750">
              <a:buFont typeface="Wingdings" panose="05000000000000000000" pitchFamily="2" charset="2"/>
              <a:buChar char="q"/>
            </a:pPr>
            <a:r>
              <a:rPr lang="it-IT" sz="1600" dirty="0">
                <a:solidFill>
                  <a:srgbClr val="0070C0"/>
                </a:solidFill>
                <a:latin typeface="Century Gothic" pitchFamily="34" charset="0"/>
              </a:rPr>
              <a:t>Sistemi o impianti a disponibilità superiore [G.2.10.2]</a:t>
            </a:r>
          </a:p>
        </p:txBody>
      </p:sp>
      <p:sp>
        <p:nvSpPr>
          <p:cNvPr id="4" name="Rettangolo 3">
            <a:extLst>
              <a:ext uri="{FF2B5EF4-FFF2-40B4-BE49-F238E27FC236}">
                <a16:creationId xmlns:a16="http://schemas.microsoft.com/office/drawing/2014/main" id="{BFD7EAB9-AEF5-46A5-8315-450EF2FCB68A}"/>
              </a:ext>
            </a:extLst>
          </p:cNvPr>
          <p:cNvSpPr/>
          <p:nvPr/>
        </p:nvSpPr>
        <p:spPr>
          <a:xfrm>
            <a:off x="794551" y="1626479"/>
            <a:ext cx="7878931" cy="830997"/>
          </a:xfrm>
          <a:prstGeom prst="rect">
            <a:avLst/>
          </a:prstGeom>
        </p:spPr>
        <p:txBody>
          <a:bodyPr wrap="square">
            <a:spAutoFit/>
          </a:bodyPr>
          <a:lstStyle/>
          <a:p>
            <a:r>
              <a:rPr lang="it-IT" sz="1600" dirty="0">
                <a:latin typeface="Century Gothic" pitchFamily="34" charset="0"/>
              </a:rPr>
              <a:t>sistema o impianto </a:t>
            </a:r>
            <a:r>
              <a:rPr lang="it-IT" sz="1600" dirty="0">
                <a:solidFill>
                  <a:srgbClr val="C00000"/>
                </a:solidFill>
                <a:latin typeface="Century Gothic" pitchFamily="34" charset="0"/>
              </a:rPr>
              <a:t>dotato di un livello di disponibilità [UNI EN 13306] più elevato </a:t>
            </a:r>
            <a:r>
              <a:rPr lang="it-IT" sz="1600" dirty="0">
                <a:latin typeface="Century Gothic" pitchFamily="34" charset="0"/>
              </a:rPr>
              <a:t>rispetto a quello minimo previsto dalle norme di riferimento del sistema o dell’impianto</a:t>
            </a:r>
          </a:p>
        </p:txBody>
      </p:sp>
      <p:sp>
        <p:nvSpPr>
          <p:cNvPr id="5" name="Rettangolo 4">
            <a:extLst>
              <a:ext uri="{FF2B5EF4-FFF2-40B4-BE49-F238E27FC236}">
                <a16:creationId xmlns:a16="http://schemas.microsoft.com/office/drawing/2014/main" id="{AD8C8C60-196F-4018-8B1C-BE848D3DAF83}"/>
              </a:ext>
            </a:extLst>
          </p:cNvPr>
          <p:cNvSpPr/>
          <p:nvPr/>
        </p:nvSpPr>
        <p:spPr>
          <a:xfrm>
            <a:off x="2965720" y="2536086"/>
            <a:ext cx="2704587" cy="338554"/>
          </a:xfrm>
          <a:prstGeom prst="rect">
            <a:avLst/>
          </a:prstGeom>
        </p:spPr>
        <p:txBody>
          <a:bodyPr wrap="none">
            <a:spAutoFit/>
          </a:bodyPr>
          <a:lstStyle/>
          <a:p>
            <a:r>
              <a:rPr lang="it-IT" sz="1600" dirty="0">
                <a:latin typeface="Century Gothic" pitchFamily="34" charset="0"/>
              </a:rPr>
              <a:t>… può essere ottenuta …</a:t>
            </a:r>
          </a:p>
        </p:txBody>
      </p:sp>
      <p:sp>
        <p:nvSpPr>
          <p:cNvPr id="6" name="Rettangolo 5">
            <a:extLst>
              <a:ext uri="{FF2B5EF4-FFF2-40B4-BE49-F238E27FC236}">
                <a16:creationId xmlns:a16="http://schemas.microsoft.com/office/drawing/2014/main" id="{A5EF8E29-0311-45CD-9F71-05E66A20EFC5}"/>
              </a:ext>
            </a:extLst>
          </p:cNvPr>
          <p:cNvSpPr/>
          <p:nvPr/>
        </p:nvSpPr>
        <p:spPr>
          <a:xfrm>
            <a:off x="588146" y="2967648"/>
            <a:ext cx="2377574" cy="338554"/>
          </a:xfrm>
          <a:prstGeom prst="rect">
            <a:avLst/>
          </a:prstGeom>
        </p:spPr>
        <p:txBody>
          <a:bodyPr wrap="none">
            <a:spAutoFit/>
          </a:bodyPr>
          <a:lstStyle/>
          <a:p>
            <a:pPr marL="285750" indent="-285750">
              <a:buFont typeface="Wingdings" panose="05000000000000000000" pitchFamily="2" charset="2"/>
              <a:buChar char="§"/>
            </a:pPr>
            <a:r>
              <a:rPr lang="it-IT" sz="1600" dirty="0">
                <a:latin typeface="Century Gothic" pitchFamily="34" charset="0"/>
              </a:rPr>
              <a:t>migliore </a:t>
            </a:r>
            <a:r>
              <a:rPr lang="it-IT" sz="1600" dirty="0">
                <a:solidFill>
                  <a:srgbClr val="0070C0"/>
                </a:solidFill>
                <a:latin typeface="Century Gothic" pitchFamily="34" charset="0"/>
              </a:rPr>
              <a:t>affidabilità</a:t>
            </a:r>
          </a:p>
        </p:txBody>
      </p:sp>
      <p:sp>
        <p:nvSpPr>
          <p:cNvPr id="7" name="Rettangolo 6">
            <a:extLst>
              <a:ext uri="{FF2B5EF4-FFF2-40B4-BE49-F238E27FC236}">
                <a16:creationId xmlns:a16="http://schemas.microsoft.com/office/drawing/2014/main" id="{5B36B17D-20B6-472C-A6F7-3672EE82ED91}"/>
              </a:ext>
            </a:extLst>
          </p:cNvPr>
          <p:cNvSpPr/>
          <p:nvPr/>
        </p:nvSpPr>
        <p:spPr>
          <a:xfrm>
            <a:off x="588146" y="4170879"/>
            <a:ext cx="7675960" cy="338554"/>
          </a:xfrm>
          <a:prstGeom prst="rect">
            <a:avLst/>
          </a:prstGeom>
        </p:spPr>
        <p:txBody>
          <a:bodyPr wrap="square">
            <a:spAutoFit/>
          </a:bodyPr>
          <a:lstStyle/>
          <a:p>
            <a:pPr marL="285750" indent="-285750">
              <a:buFont typeface="Wingdings" panose="05000000000000000000" pitchFamily="2" charset="2"/>
              <a:buChar char="§"/>
            </a:pPr>
            <a:r>
              <a:rPr lang="it-IT" sz="1600" dirty="0">
                <a:latin typeface="Century Gothic" pitchFamily="34" charset="0"/>
              </a:rPr>
              <a:t>maggiore </a:t>
            </a:r>
            <a:r>
              <a:rPr lang="it-IT" sz="1600" dirty="0">
                <a:solidFill>
                  <a:srgbClr val="0070C0"/>
                </a:solidFill>
                <a:latin typeface="Century Gothic" pitchFamily="34" charset="0"/>
              </a:rPr>
              <a:t>manutenibilità e supporto logistico</a:t>
            </a:r>
            <a:r>
              <a:rPr lang="it-IT" sz="1600" dirty="0">
                <a:latin typeface="Century Gothic" pitchFamily="34" charset="0"/>
              </a:rPr>
              <a:t> della manutenzione</a:t>
            </a:r>
          </a:p>
        </p:txBody>
      </p:sp>
      <p:sp>
        <p:nvSpPr>
          <p:cNvPr id="8" name="Rettangolo 7">
            <a:extLst>
              <a:ext uri="{FF2B5EF4-FFF2-40B4-BE49-F238E27FC236}">
                <a16:creationId xmlns:a16="http://schemas.microsoft.com/office/drawing/2014/main" id="{B2A54D0A-8C3F-4D11-AB3B-616835ABEC36}"/>
              </a:ext>
            </a:extLst>
          </p:cNvPr>
          <p:cNvSpPr/>
          <p:nvPr/>
        </p:nvSpPr>
        <p:spPr>
          <a:xfrm>
            <a:off x="363984" y="5396473"/>
            <a:ext cx="8682362" cy="584775"/>
          </a:xfrm>
          <a:prstGeom prst="rect">
            <a:avLst/>
          </a:prstGeom>
          <a:solidFill>
            <a:schemeClr val="bg2"/>
          </a:solidFill>
        </p:spPr>
        <p:txBody>
          <a:bodyPr wrap="square">
            <a:spAutoFit/>
          </a:bodyPr>
          <a:lstStyle/>
          <a:p>
            <a:r>
              <a:rPr lang="it-IT" sz="1600" dirty="0">
                <a:latin typeface="Century Gothic" pitchFamily="34" charset="0"/>
              </a:rPr>
              <a:t>per il mantenimento del livello di sicurezza raggiunto ……</a:t>
            </a:r>
            <a:r>
              <a:rPr lang="it-IT" sz="1600" b="1" dirty="0">
                <a:latin typeface="Century Gothic" pitchFamily="34" charset="0"/>
              </a:rPr>
              <a:t>deve …..</a:t>
            </a:r>
            <a:r>
              <a:rPr lang="it-IT" sz="1600" dirty="0">
                <a:latin typeface="Century Gothic" pitchFamily="34" charset="0"/>
              </a:rPr>
              <a:t> essere prevista la </a:t>
            </a:r>
            <a:r>
              <a:rPr lang="it-IT" sz="1600" dirty="0">
                <a:solidFill>
                  <a:srgbClr val="C00000"/>
                </a:solidFill>
                <a:latin typeface="Century Gothic" pitchFamily="34" charset="0"/>
              </a:rPr>
              <a:t>gestione degli stati degradati </a:t>
            </a:r>
            <a:r>
              <a:rPr lang="it-IT" sz="1600" dirty="0">
                <a:latin typeface="Century Gothic" pitchFamily="34" charset="0"/>
              </a:rPr>
              <a:t>o dello </a:t>
            </a:r>
            <a:r>
              <a:rPr lang="it-IT" sz="1600" dirty="0">
                <a:solidFill>
                  <a:srgbClr val="C00000"/>
                </a:solidFill>
                <a:latin typeface="Century Gothic" pitchFamily="34" charset="0"/>
              </a:rPr>
              <a:t>stato di indisponibilità</a:t>
            </a:r>
            <a:r>
              <a:rPr lang="it-IT" sz="1600" dirty="0">
                <a:latin typeface="Century Gothic" pitchFamily="34" charset="0"/>
              </a:rPr>
              <a:t> del sistema</a:t>
            </a:r>
          </a:p>
        </p:txBody>
      </p:sp>
      <p:sp>
        <p:nvSpPr>
          <p:cNvPr id="9" name="Rettangolo 8">
            <a:extLst>
              <a:ext uri="{FF2B5EF4-FFF2-40B4-BE49-F238E27FC236}">
                <a16:creationId xmlns:a16="http://schemas.microsoft.com/office/drawing/2014/main" id="{2C47275B-BB7D-410B-BF7E-A7BB6ED9E41C}"/>
              </a:ext>
            </a:extLst>
          </p:cNvPr>
          <p:cNvSpPr/>
          <p:nvPr/>
        </p:nvSpPr>
        <p:spPr>
          <a:xfrm>
            <a:off x="844948" y="3267463"/>
            <a:ext cx="8201398" cy="738664"/>
          </a:xfrm>
          <a:prstGeom prst="rect">
            <a:avLst/>
          </a:prstGeom>
        </p:spPr>
        <p:txBody>
          <a:bodyPr wrap="square">
            <a:spAutoFit/>
          </a:bodyPr>
          <a:lstStyle/>
          <a:p>
            <a:r>
              <a:rPr lang="it-IT" sz="1400" dirty="0">
                <a:latin typeface="Century Gothic" pitchFamily="34" charset="0"/>
              </a:rPr>
              <a:t>Ad esempio, grazie a componenti con minor rateo di guasto, ridondanza delle fonti di alimentazione elettrica, di estinguente, di componenti critici, inserimento di accorgimenti per la riduzione degli errori umani, protezioni specifiche dagli effetti dell’incendio, …</a:t>
            </a:r>
          </a:p>
        </p:txBody>
      </p:sp>
      <p:sp>
        <p:nvSpPr>
          <p:cNvPr id="10" name="Rettangolo 9">
            <a:extLst>
              <a:ext uri="{FF2B5EF4-FFF2-40B4-BE49-F238E27FC236}">
                <a16:creationId xmlns:a16="http://schemas.microsoft.com/office/drawing/2014/main" id="{93E5C3C1-55C0-43AF-A229-93B25F1C6A3F}"/>
              </a:ext>
            </a:extLst>
          </p:cNvPr>
          <p:cNvSpPr/>
          <p:nvPr/>
        </p:nvSpPr>
        <p:spPr>
          <a:xfrm>
            <a:off x="961793" y="4509433"/>
            <a:ext cx="7967707" cy="523220"/>
          </a:xfrm>
          <a:prstGeom prst="rect">
            <a:avLst/>
          </a:prstGeom>
        </p:spPr>
        <p:txBody>
          <a:bodyPr wrap="square">
            <a:spAutoFit/>
          </a:bodyPr>
          <a:lstStyle/>
          <a:p>
            <a:r>
              <a:rPr lang="it-IT" sz="1400" dirty="0">
                <a:latin typeface="Century Gothic" pitchFamily="34" charset="0"/>
              </a:rPr>
              <a:t>Ad esempio, tramite riduzione dei tempi di ripristino dei guasti, programmazione delle manutenzioni per settori dell’impianto, controlli e prove periodiche – rif. NFPA 25</a:t>
            </a:r>
          </a:p>
        </p:txBody>
      </p:sp>
      <p:sp>
        <p:nvSpPr>
          <p:cNvPr id="11" name="Rettangolo 10">
            <a:extLst>
              <a:ext uri="{FF2B5EF4-FFF2-40B4-BE49-F238E27FC236}">
                <a16:creationId xmlns:a16="http://schemas.microsoft.com/office/drawing/2014/main" id="{F236BE7E-FEBF-45DA-9FEA-DADA25663D4A}"/>
              </a:ext>
            </a:extLst>
          </p:cNvPr>
          <p:cNvSpPr/>
          <p:nvPr/>
        </p:nvSpPr>
        <p:spPr>
          <a:xfrm>
            <a:off x="363984" y="6111233"/>
            <a:ext cx="8682361" cy="523220"/>
          </a:xfrm>
          <a:prstGeom prst="rect">
            <a:avLst/>
          </a:prstGeom>
        </p:spPr>
        <p:txBody>
          <a:bodyPr wrap="square">
            <a:spAutoFit/>
          </a:bodyPr>
          <a:lstStyle/>
          <a:p>
            <a:r>
              <a:rPr lang="it-IT" sz="1400" dirty="0">
                <a:latin typeface="Century Gothic" pitchFamily="34" charset="0"/>
              </a:rPr>
              <a:t>Ad esempio, tramite limitazione della severità degli stati degradati, misure gestionali compensative, condizioni o limitazioni d’esercizio dell’attività,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ChangeArrowheads="1"/>
          </p:cNvSpPr>
          <p:nvPr/>
        </p:nvSpPr>
        <p:spPr bwMode="auto">
          <a:xfrm rot="16200000">
            <a:off x="-2435226" y="2516188"/>
            <a:ext cx="5734051" cy="647700"/>
          </a:xfrm>
          <a:prstGeom prst="rect">
            <a:avLst/>
          </a:prstGeom>
          <a:noFill/>
          <a:ln w="9525">
            <a:noFill/>
            <a:miter lim="800000"/>
            <a:headEnd/>
            <a:tailEnd/>
          </a:ln>
          <a:effectLst/>
        </p:spPr>
        <p:txBody>
          <a:bodyPr anchor="ctr"/>
          <a:lstStyle/>
          <a:p>
            <a:pPr defTabSz="914400" eaLnBrk="0" fontAlgn="auto" hangingPunct="0">
              <a:spcBef>
                <a:spcPts val="0"/>
              </a:spcBef>
              <a:spcAft>
                <a:spcPts val="0"/>
              </a:spcAft>
              <a:tabLst>
                <a:tab pos="1074738" algn="l"/>
              </a:tabLst>
              <a:defRPr/>
            </a:pPr>
            <a:endParaRPr lang="it-IT" sz="1500">
              <a:solidFill>
                <a:prstClr val="white"/>
              </a:solidFill>
              <a:effectLst>
                <a:outerShdw blurRad="38100" dist="38100" dir="2700000" algn="tl">
                  <a:srgbClr val="C0C0C0"/>
                </a:outerShdw>
              </a:effectLst>
              <a:latin typeface="+mn-lt"/>
              <a:cs typeface="Times New Roman" pitchFamily="18" charset="0"/>
            </a:endParaRPr>
          </a:p>
        </p:txBody>
      </p:sp>
      <p:sp>
        <p:nvSpPr>
          <p:cNvPr id="69634" name="Line 4"/>
          <p:cNvSpPr>
            <a:spLocks noChangeShapeType="1"/>
          </p:cNvSpPr>
          <p:nvPr/>
        </p:nvSpPr>
        <p:spPr bwMode="auto">
          <a:xfrm>
            <a:off x="684213" y="892175"/>
            <a:ext cx="0" cy="4897438"/>
          </a:xfrm>
          <a:prstGeom prst="line">
            <a:avLst/>
          </a:prstGeom>
          <a:noFill/>
          <a:ln w="28575">
            <a:solidFill>
              <a:schemeClr val="bg1"/>
            </a:solidFill>
            <a:round/>
            <a:headEnd/>
            <a:tailEnd/>
          </a:ln>
        </p:spPr>
        <p:txBody>
          <a:bodyPr/>
          <a:lstStyle/>
          <a:p>
            <a:endParaRPr lang="it-IT" dirty="0">
              <a:latin typeface="Century Gothic" pitchFamily="34" charset="0"/>
            </a:endParaRPr>
          </a:p>
        </p:txBody>
      </p:sp>
      <p:sp>
        <p:nvSpPr>
          <p:cNvPr id="69635" name="object 2"/>
          <p:cNvSpPr>
            <a:spLocks noChangeArrowheads="1"/>
          </p:cNvSpPr>
          <p:nvPr/>
        </p:nvSpPr>
        <p:spPr bwMode="auto">
          <a:xfrm>
            <a:off x="2065338" y="3149600"/>
            <a:ext cx="5503862" cy="3557588"/>
          </a:xfrm>
          <a:prstGeom prst="rect">
            <a:avLst/>
          </a:prstGeom>
          <a:blipFill dpi="0" rotWithShape="1">
            <a:blip r:embed="rId3"/>
            <a:srcRect/>
            <a:stretch>
              <a:fillRect/>
            </a:stretch>
          </a:blipFill>
          <a:ln w="9525">
            <a:noFill/>
            <a:miter lim="800000"/>
            <a:headEnd/>
            <a:tailEnd/>
          </a:ln>
        </p:spPr>
        <p:txBody>
          <a:bodyPr lIns="0" tIns="0" rIns="0" bIns="0"/>
          <a:lstStyle/>
          <a:p>
            <a:endParaRPr lang="it-IT" dirty="0">
              <a:solidFill>
                <a:srgbClr val="000000"/>
              </a:solidFill>
              <a:latin typeface="Calibri" pitchFamily="34" charset="0"/>
            </a:endParaRPr>
          </a:p>
        </p:txBody>
      </p:sp>
      <p:sp>
        <p:nvSpPr>
          <p:cNvPr id="2" name="Rettangolo 1"/>
          <p:cNvSpPr/>
          <p:nvPr/>
        </p:nvSpPr>
        <p:spPr>
          <a:xfrm>
            <a:off x="479378" y="1612668"/>
            <a:ext cx="8185254" cy="95410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it-IT" sz="56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rPr>
              <a:t>Grazie per l’attenzione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8E0147F-9531-4EA6-BCA0-FE481620FBDC}"/>
              </a:ext>
            </a:extLst>
          </p:cNvPr>
          <p:cNvSpPr/>
          <p:nvPr/>
        </p:nvSpPr>
        <p:spPr>
          <a:xfrm>
            <a:off x="648070" y="4368663"/>
            <a:ext cx="8283212" cy="1774836"/>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3832880" y="1156851"/>
            <a:ext cx="1114408" cy="369332"/>
          </a:xfrm>
          <a:prstGeom prst="rect">
            <a:avLst/>
          </a:prstGeom>
          <a:ln>
            <a:solidFill>
              <a:schemeClr val="bg1">
                <a:lumMod val="50000"/>
              </a:schemeClr>
            </a:solidFill>
          </a:ln>
        </p:spPr>
        <p:txBody>
          <a:bodyPr wrap="none">
            <a:spAutoFit/>
          </a:bodyPr>
          <a:lstStyle/>
          <a:p>
            <a:pPr algn="ctr"/>
            <a:r>
              <a:rPr lang="it-IT" b="1" dirty="0">
                <a:latin typeface="Century Gothic" pitchFamily="34" charset="0"/>
              </a:rPr>
              <a:t>PRINCIPI</a:t>
            </a:r>
          </a:p>
        </p:txBody>
      </p:sp>
      <p:sp>
        <p:nvSpPr>
          <p:cNvPr id="8" name="Rettangolo 7">
            <a:extLst>
              <a:ext uri="{FF2B5EF4-FFF2-40B4-BE49-F238E27FC236}">
                <a16:creationId xmlns:a16="http://schemas.microsoft.com/office/drawing/2014/main" id="{8EA10B9E-3678-4024-AFB4-A7EF7038B472}"/>
              </a:ext>
            </a:extLst>
          </p:cNvPr>
          <p:cNvSpPr/>
          <p:nvPr/>
        </p:nvSpPr>
        <p:spPr>
          <a:xfrm>
            <a:off x="212717" y="1728354"/>
            <a:ext cx="8718565" cy="369332"/>
          </a:xfrm>
          <a:prstGeom prst="rect">
            <a:avLst/>
          </a:prstGeom>
        </p:spPr>
        <p:txBody>
          <a:bodyPr wrap="square">
            <a:spAutoFit/>
          </a:bodyPr>
          <a:lstStyle/>
          <a:p>
            <a:r>
              <a:rPr lang="it-IT" dirty="0">
                <a:latin typeface="Century Gothic" pitchFamily="34" charset="0"/>
              </a:rPr>
              <a:t>L’impostazione generale del «codice» è basata sui seguenti </a:t>
            </a:r>
            <a:r>
              <a:rPr lang="it-IT" dirty="0">
                <a:solidFill>
                  <a:srgbClr val="0070C0"/>
                </a:solidFill>
                <a:latin typeface="Century Gothic" pitchFamily="34" charset="0"/>
              </a:rPr>
              <a:t>principi </a:t>
            </a:r>
            <a:r>
              <a:rPr lang="it-IT" dirty="0">
                <a:latin typeface="Century Gothic" pitchFamily="34" charset="0"/>
              </a:rPr>
              <a:t>…….</a:t>
            </a:r>
            <a:endParaRPr lang="it-IT" dirty="0">
              <a:solidFill>
                <a:srgbClr val="0070C0"/>
              </a:solidFill>
              <a:latin typeface="Century Gothic" pitchFamily="34" charset="0"/>
            </a:endParaRPr>
          </a:p>
        </p:txBody>
      </p:sp>
      <p:sp>
        <p:nvSpPr>
          <p:cNvPr id="14" name="Rettangolo 13"/>
          <p:cNvSpPr/>
          <p:nvPr/>
        </p:nvSpPr>
        <p:spPr>
          <a:xfrm>
            <a:off x="1227184" y="4699723"/>
            <a:ext cx="7091194" cy="1200329"/>
          </a:xfrm>
          <a:prstGeom prst="rect">
            <a:avLst/>
          </a:prstGeom>
        </p:spPr>
        <p:txBody>
          <a:bodyPr wrap="square">
            <a:spAutoFit/>
          </a:bodyPr>
          <a:lstStyle/>
          <a:p>
            <a:r>
              <a:rPr lang="it-IT" dirty="0">
                <a:latin typeface="Century Gothic" pitchFamily="34" charset="0"/>
              </a:rPr>
              <a:t>le diverse </a:t>
            </a:r>
            <a:r>
              <a:rPr lang="it-IT" dirty="0">
                <a:solidFill>
                  <a:srgbClr val="0070C0"/>
                </a:solidFill>
                <a:latin typeface="Century Gothic" pitchFamily="34" charset="0"/>
              </a:rPr>
              <a:t>disabilità</a:t>
            </a:r>
            <a:r>
              <a:rPr lang="it-IT" dirty="0">
                <a:latin typeface="Century Gothic" pitchFamily="34" charset="0"/>
              </a:rPr>
              <a:t> (es. motorie, sensoriali, cognitive, ...), </a:t>
            </a:r>
            <a:r>
              <a:rPr lang="it-IT" dirty="0">
                <a:solidFill>
                  <a:srgbClr val="0070C0"/>
                </a:solidFill>
                <a:latin typeface="Century Gothic" pitchFamily="34" charset="0"/>
              </a:rPr>
              <a:t>temporanee o permanenti,</a:t>
            </a:r>
            <a:r>
              <a:rPr lang="it-IT" dirty="0">
                <a:latin typeface="Century Gothic" pitchFamily="34" charset="0"/>
              </a:rPr>
              <a:t> delle persone che frequentano le attività </a:t>
            </a:r>
            <a:r>
              <a:rPr lang="it-IT" b="1" dirty="0">
                <a:latin typeface="Century Gothic" pitchFamily="34" charset="0"/>
              </a:rPr>
              <a:t>sono considerate </a:t>
            </a:r>
            <a:r>
              <a:rPr lang="it-IT" b="1" dirty="0">
                <a:solidFill>
                  <a:srgbClr val="C00000"/>
                </a:solidFill>
                <a:latin typeface="Century Gothic" pitchFamily="34" charset="0"/>
              </a:rPr>
              <a:t>parte integrante </a:t>
            </a:r>
            <a:r>
              <a:rPr lang="it-IT" b="1" dirty="0">
                <a:latin typeface="Century Gothic" pitchFamily="34" charset="0"/>
              </a:rPr>
              <a:t>della progettazione</a:t>
            </a:r>
            <a:r>
              <a:rPr lang="it-IT" dirty="0">
                <a:latin typeface="Century Gothic" pitchFamily="34" charset="0"/>
              </a:rPr>
              <a:t> della sicurezza antincendio</a:t>
            </a:r>
          </a:p>
        </p:txBody>
      </p:sp>
      <p:sp>
        <p:nvSpPr>
          <p:cNvPr id="17" name="Rettangolo 16">
            <a:extLst>
              <a:ext uri="{FF2B5EF4-FFF2-40B4-BE49-F238E27FC236}">
                <a16:creationId xmlns:a16="http://schemas.microsoft.com/office/drawing/2014/main" id="{7E1827B8-1B66-46D6-A122-C263D63E1A83}"/>
              </a:ext>
            </a:extLst>
          </p:cNvPr>
          <p:cNvSpPr/>
          <p:nvPr/>
        </p:nvSpPr>
        <p:spPr>
          <a:xfrm>
            <a:off x="1540735" y="2291566"/>
            <a:ext cx="1553182" cy="369332"/>
          </a:xfrm>
          <a:prstGeom prst="rect">
            <a:avLst/>
          </a:prstGeom>
        </p:spPr>
        <p:txBody>
          <a:bodyPr wrap="none">
            <a:spAutoFit/>
          </a:bodyPr>
          <a:lstStyle/>
          <a:p>
            <a:pPr>
              <a:buBlip>
                <a:blip r:embed="rId2"/>
              </a:buBlip>
            </a:pPr>
            <a:r>
              <a:rPr kumimoji="0" lang="it-IT" sz="1800" b="0" i="0" u="none" strike="noStrike" kern="1200" cap="none" spc="0" normalizeH="0" baseline="0" noProof="0" dirty="0">
                <a:ln>
                  <a:noFill/>
                </a:ln>
                <a:solidFill>
                  <a:srgbClr val="C00000"/>
                </a:solidFill>
                <a:effectLst/>
                <a:uLnTx/>
                <a:uFillTx/>
                <a:latin typeface="Century Gothic" pitchFamily="34" charset="0"/>
                <a:ea typeface="+mn-ea"/>
                <a:cs typeface="Arial" charset="0"/>
              </a:rPr>
              <a:t>generalità</a:t>
            </a:r>
            <a:endParaRPr lang="it-IT" dirty="0">
              <a:solidFill>
                <a:srgbClr val="0070C0"/>
              </a:solidFill>
              <a:latin typeface="Century Gothic" pitchFamily="34" charset="0"/>
            </a:endParaRPr>
          </a:p>
        </p:txBody>
      </p:sp>
      <p:sp>
        <p:nvSpPr>
          <p:cNvPr id="18" name="Rettangolo 17">
            <a:extLst>
              <a:ext uri="{FF2B5EF4-FFF2-40B4-BE49-F238E27FC236}">
                <a16:creationId xmlns:a16="http://schemas.microsoft.com/office/drawing/2014/main" id="{8EE23E7D-5496-4B9D-BC3C-902FEE670F44}"/>
              </a:ext>
            </a:extLst>
          </p:cNvPr>
          <p:cNvSpPr/>
          <p:nvPr/>
        </p:nvSpPr>
        <p:spPr>
          <a:xfrm>
            <a:off x="1540735" y="2669189"/>
            <a:ext cx="1553182" cy="369332"/>
          </a:xfrm>
          <a:prstGeom prst="rect">
            <a:avLst/>
          </a:prstGeom>
        </p:spPr>
        <p:txBody>
          <a:bodyPr wrap="none">
            <a:spAutoFit/>
          </a:bodyPr>
          <a:lstStyle/>
          <a:p>
            <a:pPr>
              <a:buBlip>
                <a:blip r:embed="rId2"/>
              </a:buBlip>
            </a:pPr>
            <a:r>
              <a:rPr kumimoji="0" lang="it-IT" sz="1800" b="0" i="0" u="none" strike="noStrike" kern="1200" cap="none" spc="0" normalizeH="0" baseline="0" noProof="0" dirty="0">
                <a:ln>
                  <a:noFill/>
                </a:ln>
                <a:solidFill>
                  <a:srgbClr val="C00000"/>
                </a:solidFill>
                <a:effectLst/>
                <a:uLnTx/>
                <a:uFillTx/>
                <a:latin typeface="Century Gothic" pitchFamily="34" charset="0"/>
                <a:ea typeface="+mn-ea"/>
                <a:cs typeface="Arial" charset="0"/>
              </a:rPr>
              <a:t>semplicità</a:t>
            </a:r>
            <a:endParaRPr lang="it-IT" dirty="0">
              <a:solidFill>
                <a:srgbClr val="0070C0"/>
              </a:solidFill>
              <a:latin typeface="Century Gothic" pitchFamily="34" charset="0"/>
            </a:endParaRPr>
          </a:p>
        </p:txBody>
      </p:sp>
      <p:sp>
        <p:nvSpPr>
          <p:cNvPr id="19" name="Rettangolo 18">
            <a:extLst>
              <a:ext uri="{FF2B5EF4-FFF2-40B4-BE49-F238E27FC236}">
                <a16:creationId xmlns:a16="http://schemas.microsoft.com/office/drawing/2014/main" id="{013235A7-E642-4FAE-A575-E3982A4B19E4}"/>
              </a:ext>
            </a:extLst>
          </p:cNvPr>
          <p:cNvSpPr/>
          <p:nvPr/>
        </p:nvSpPr>
        <p:spPr>
          <a:xfrm>
            <a:off x="1540735" y="3114133"/>
            <a:ext cx="1622111" cy="369332"/>
          </a:xfrm>
          <a:prstGeom prst="rect">
            <a:avLst/>
          </a:prstGeom>
        </p:spPr>
        <p:txBody>
          <a:bodyPr wrap="none">
            <a:spAutoFit/>
          </a:bodyPr>
          <a:lstStyle/>
          <a:p>
            <a:pPr>
              <a:buBlip>
                <a:blip r:embed="rId2"/>
              </a:buBlip>
            </a:pPr>
            <a:r>
              <a:rPr kumimoji="0" lang="it-IT" sz="1800" b="0" i="0" u="none" strike="noStrike" kern="1200" cap="none" spc="0" normalizeH="0" baseline="0" noProof="0" dirty="0">
                <a:ln>
                  <a:noFill/>
                </a:ln>
                <a:solidFill>
                  <a:srgbClr val="C00000"/>
                </a:solidFill>
                <a:effectLst/>
                <a:uLnTx/>
                <a:uFillTx/>
                <a:latin typeface="Century Gothic" pitchFamily="34" charset="0"/>
                <a:ea typeface="+mn-ea"/>
                <a:cs typeface="Arial" charset="0"/>
              </a:rPr>
              <a:t>modularità</a:t>
            </a:r>
            <a:endParaRPr lang="it-IT" dirty="0">
              <a:solidFill>
                <a:srgbClr val="0070C0"/>
              </a:solidFill>
              <a:latin typeface="Century Gothic" pitchFamily="34" charset="0"/>
            </a:endParaRPr>
          </a:p>
        </p:txBody>
      </p:sp>
      <p:sp>
        <p:nvSpPr>
          <p:cNvPr id="20" name="Rettangolo 19">
            <a:extLst>
              <a:ext uri="{FF2B5EF4-FFF2-40B4-BE49-F238E27FC236}">
                <a16:creationId xmlns:a16="http://schemas.microsoft.com/office/drawing/2014/main" id="{F554D241-96B8-4196-86EA-3ED6C13E65DA}"/>
              </a:ext>
            </a:extLst>
          </p:cNvPr>
          <p:cNvSpPr/>
          <p:nvPr/>
        </p:nvSpPr>
        <p:spPr>
          <a:xfrm>
            <a:off x="1540735" y="3582971"/>
            <a:ext cx="1428148" cy="369332"/>
          </a:xfrm>
          <a:prstGeom prst="rect">
            <a:avLst/>
          </a:prstGeom>
        </p:spPr>
        <p:txBody>
          <a:bodyPr wrap="none">
            <a:spAutoFit/>
          </a:bodyPr>
          <a:lstStyle/>
          <a:p>
            <a:pPr>
              <a:buBlip>
                <a:blip r:embed="rId2"/>
              </a:buBlip>
            </a:pPr>
            <a:r>
              <a:rPr kumimoji="0" lang="it-IT" sz="1800" b="0" i="0" u="none" strike="noStrike" kern="1200" cap="none" spc="0" normalizeH="0" baseline="0" noProof="0" dirty="0">
                <a:ln>
                  <a:noFill/>
                </a:ln>
                <a:solidFill>
                  <a:srgbClr val="C00000"/>
                </a:solidFill>
                <a:effectLst/>
                <a:uLnTx/>
                <a:uFillTx/>
                <a:latin typeface="Century Gothic" pitchFamily="34" charset="0"/>
                <a:ea typeface="+mn-ea"/>
                <a:cs typeface="Arial" charset="0"/>
              </a:rPr>
              <a:t>flessibilità</a:t>
            </a:r>
            <a:endParaRPr lang="it-IT" dirty="0">
              <a:solidFill>
                <a:srgbClr val="0070C0"/>
              </a:solidFill>
              <a:latin typeface="Century Gothic" pitchFamily="34" charset="0"/>
            </a:endParaRPr>
          </a:p>
        </p:txBody>
      </p:sp>
      <p:sp>
        <p:nvSpPr>
          <p:cNvPr id="21" name="Rettangolo 20">
            <a:extLst>
              <a:ext uri="{FF2B5EF4-FFF2-40B4-BE49-F238E27FC236}">
                <a16:creationId xmlns:a16="http://schemas.microsoft.com/office/drawing/2014/main" id="{AD0FB67E-31D3-4649-8362-1BE5760C86EE}"/>
              </a:ext>
            </a:extLst>
          </p:cNvPr>
          <p:cNvSpPr/>
          <p:nvPr/>
        </p:nvSpPr>
        <p:spPr>
          <a:xfrm>
            <a:off x="3964712" y="2291566"/>
            <a:ext cx="4218975" cy="369332"/>
          </a:xfrm>
          <a:prstGeom prst="rect">
            <a:avLst/>
          </a:prstGeom>
        </p:spPr>
        <p:txBody>
          <a:bodyPr wrap="none">
            <a:spAutoFit/>
          </a:bodyPr>
          <a:lstStyle/>
          <a:p>
            <a:pPr>
              <a:buBlip>
                <a:blip r:embed="rId2"/>
              </a:buBlip>
            </a:pPr>
            <a:r>
              <a:rPr kumimoji="0" lang="it-IT" sz="1800" b="0" i="0" u="none" strike="noStrike" kern="1200" cap="none" spc="0" normalizeH="0" baseline="0" noProof="0" dirty="0">
                <a:ln>
                  <a:noFill/>
                </a:ln>
                <a:solidFill>
                  <a:srgbClr val="C00000"/>
                </a:solidFill>
                <a:effectLst/>
                <a:uLnTx/>
                <a:uFillTx/>
                <a:latin typeface="Century Gothic" pitchFamily="34" charset="0"/>
                <a:ea typeface="+mn-ea"/>
                <a:cs typeface="Arial" charset="0"/>
              </a:rPr>
              <a:t>standardizzazione ed integrazione</a:t>
            </a:r>
            <a:endParaRPr lang="it-IT" dirty="0">
              <a:solidFill>
                <a:srgbClr val="0070C0"/>
              </a:solidFill>
              <a:latin typeface="Century Gothic" pitchFamily="34" charset="0"/>
            </a:endParaRPr>
          </a:p>
        </p:txBody>
      </p:sp>
      <p:sp>
        <p:nvSpPr>
          <p:cNvPr id="23" name="Rettangolo 22">
            <a:extLst>
              <a:ext uri="{FF2B5EF4-FFF2-40B4-BE49-F238E27FC236}">
                <a16:creationId xmlns:a16="http://schemas.microsoft.com/office/drawing/2014/main" id="{67ECFFCA-6C00-4BD8-B7F5-3DC455B2D16E}"/>
              </a:ext>
            </a:extLst>
          </p:cNvPr>
          <p:cNvSpPr/>
          <p:nvPr/>
        </p:nvSpPr>
        <p:spPr>
          <a:xfrm>
            <a:off x="3964712" y="2669189"/>
            <a:ext cx="3728457" cy="369332"/>
          </a:xfrm>
          <a:prstGeom prst="rect">
            <a:avLst/>
          </a:prstGeom>
        </p:spPr>
        <p:txBody>
          <a:bodyPr wrap="none">
            <a:spAutoFit/>
          </a:bodyPr>
          <a:lstStyle/>
          <a:p>
            <a:pPr>
              <a:buBlip>
                <a:blip r:embed="rId2"/>
              </a:buBlip>
            </a:pPr>
            <a:r>
              <a:rPr kumimoji="0" lang="it-IT" sz="1800" b="0" i="0" u="none" strike="noStrike" kern="1200" cap="none" spc="0" normalizeH="0" baseline="0" noProof="0" dirty="0">
                <a:ln>
                  <a:noFill/>
                </a:ln>
                <a:solidFill>
                  <a:srgbClr val="C00000"/>
                </a:solidFill>
                <a:effectLst/>
                <a:uLnTx/>
                <a:uFillTx/>
                <a:latin typeface="Century Gothic" pitchFamily="34" charset="0"/>
                <a:ea typeface="+mn-ea"/>
                <a:cs typeface="Arial" charset="0"/>
              </a:rPr>
              <a:t>contenuti basati sull’evidenza</a:t>
            </a:r>
          </a:p>
        </p:txBody>
      </p:sp>
      <p:sp>
        <p:nvSpPr>
          <p:cNvPr id="24" name="Rettangolo 23">
            <a:extLst>
              <a:ext uri="{FF2B5EF4-FFF2-40B4-BE49-F238E27FC236}">
                <a16:creationId xmlns:a16="http://schemas.microsoft.com/office/drawing/2014/main" id="{4D323813-9661-4EF9-A1A6-CDF4068E79A1}"/>
              </a:ext>
            </a:extLst>
          </p:cNvPr>
          <p:cNvSpPr/>
          <p:nvPr/>
        </p:nvSpPr>
        <p:spPr>
          <a:xfrm>
            <a:off x="3964712" y="3144828"/>
            <a:ext cx="1965153" cy="369332"/>
          </a:xfrm>
          <a:prstGeom prst="rect">
            <a:avLst/>
          </a:prstGeom>
        </p:spPr>
        <p:txBody>
          <a:bodyPr wrap="none">
            <a:spAutoFit/>
          </a:bodyPr>
          <a:lstStyle/>
          <a:p>
            <a:pPr>
              <a:buBlip>
                <a:blip r:embed="rId2"/>
              </a:buBlip>
            </a:pPr>
            <a:r>
              <a:rPr kumimoji="0" lang="it-IT" sz="1800" b="0" i="0" u="none" strike="noStrike" kern="1200" cap="none" spc="0" normalizeH="0" baseline="0" noProof="0" dirty="0" err="1">
                <a:ln>
                  <a:noFill/>
                </a:ln>
                <a:solidFill>
                  <a:srgbClr val="C00000"/>
                </a:solidFill>
                <a:effectLst/>
                <a:uLnTx/>
                <a:uFillTx/>
                <a:latin typeface="Century Gothic" pitchFamily="34" charset="0"/>
                <a:ea typeface="+mn-ea"/>
                <a:cs typeface="Arial" charset="0"/>
              </a:rPr>
              <a:t>aggiornabilità</a:t>
            </a:r>
            <a:endParaRPr kumimoji="0" lang="it-IT" sz="1800" b="0" i="0" u="none" strike="noStrike" kern="1200" cap="none" spc="0" normalizeH="0" baseline="0" noProof="0" dirty="0">
              <a:ln>
                <a:noFill/>
              </a:ln>
              <a:solidFill>
                <a:srgbClr val="C00000"/>
              </a:solidFill>
              <a:effectLst/>
              <a:uLnTx/>
              <a:uFillTx/>
              <a:latin typeface="Century Gothic" pitchFamily="34" charset="0"/>
              <a:ea typeface="+mn-ea"/>
              <a:cs typeface="Arial" charset="0"/>
            </a:endParaRPr>
          </a:p>
        </p:txBody>
      </p:sp>
      <p:sp>
        <p:nvSpPr>
          <p:cNvPr id="26" name="Rettangolo 25">
            <a:extLst>
              <a:ext uri="{FF2B5EF4-FFF2-40B4-BE49-F238E27FC236}">
                <a16:creationId xmlns:a16="http://schemas.microsoft.com/office/drawing/2014/main" id="{971880A9-8F33-42F0-8924-06DCD3A34E4B}"/>
              </a:ext>
            </a:extLst>
          </p:cNvPr>
          <p:cNvSpPr/>
          <p:nvPr/>
        </p:nvSpPr>
        <p:spPr>
          <a:xfrm>
            <a:off x="981442" y="4368663"/>
            <a:ext cx="1525931" cy="369332"/>
          </a:xfrm>
          <a:prstGeom prst="rect">
            <a:avLst/>
          </a:prstGeom>
        </p:spPr>
        <p:txBody>
          <a:bodyPr wrap="none">
            <a:spAutoFit/>
          </a:bodyPr>
          <a:lstStyle/>
          <a:p>
            <a:pPr>
              <a:buBlip>
                <a:blip r:embed="rId2"/>
              </a:buBlip>
            </a:pPr>
            <a:r>
              <a:rPr kumimoji="0" lang="it-IT" sz="1800" b="1" i="0" u="none" strike="noStrike" kern="1200" cap="none" spc="0" normalizeH="0" baseline="0" noProof="0" dirty="0">
                <a:ln>
                  <a:noFill/>
                </a:ln>
                <a:solidFill>
                  <a:srgbClr val="C00000"/>
                </a:solidFill>
                <a:effectLst/>
                <a:uLnTx/>
                <a:uFillTx/>
                <a:latin typeface="Century Gothic" pitchFamily="34" charset="0"/>
                <a:ea typeface="+mn-ea"/>
                <a:cs typeface="Arial" charset="0"/>
              </a:rPr>
              <a:t>inclusione</a:t>
            </a:r>
            <a:endParaRPr lang="it-IT" b="1" dirty="0">
              <a:solidFill>
                <a:srgbClr val="0070C0"/>
              </a:solidFill>
              <a:latin typeface="Century Gothic" pitchFamily="34" charset="0"/>
            </a:endParaRPr>
          </a:p>
        </p:txBody>
      </p:sp>
      <p:pic>
        <p:nvPicPr>
          <p:cNvPr id="27" name="Picture 44" descr="E:\Incarico RTO\Immagini\20140909203703.png">
            <a:extLst>
              <a:ext uri="{FF2B5EF4-FFF2-40B4-BE49-F238E27FC236}">
                <a16:creationId xmlns:a16="http://schemas.microsoft.com/office/drawing/2014/main" id="{1B821408-B628-4E7E-9DC9-D3AA806FC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378" y="4506255"/>
            <a:ext cx="384406" cy="38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3">
            <a:extLst>
              <a:ext uri="{FF2B5EF4-FFF2-40B4-BE49-F238E27FC236}">
                <a16:creationId xmlns:a16="http://schemas.microsoft.com/office/drawing/2014/main" id="{CEE1EFAB-5419-42DA-93D1-07A00A74A2DD}"/>
              </a:ext>
            </a:extLst>
          </p:cNvPr>
          <p:cNvSpPr>
            <a:spLocks noChangeArrowheads="1"/>
          </p:cNvSpPr>
          <p:nvPr/>
        </p:nvSpPr>
        <p:spPr bwMode="auto">
          <a:xfrm>
            <a:off x="357188" y="1758090"/>
            <a:ext cx="87868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marL="342900" marR="0" lvl="0" indent="-342900" defTabSz="914400" eaLnBrk="1" fontAlgn="auto" latinLnBrk="0" hangingPunct="1">
              <a:lnSpc>
                <a:spcPct val="100000"/>
              </a:lnSpc>
              <a:spcBef>
                <a:spcPts val="0"/>
              </a:spcBef>
              <a:spcAft>
                <a:spcPts val="0"/>
              </a:spcAft>
              <a:buClrTx/>
              <a:buSzTx/>
              <a:buFont typeface="Century Gothic" panose="020B0502020202020204" pitchFamily="34" charset="0"/>
              <a:buAutoNum type="arabicPeriod"/>
              <a:tabLst/>
              <a:defRPr/>
            </a:pPr>
            <a:r>
              <a:rPr kumimoji="0" lang="it-IT" altLang="it-IT" b="0" i="0" u="none" strike="noStrike" kern="0" cap="none" spc="0" normalizeH="0" baseline="0" noProof="0">
                <a:ln>
                  <a:noFill/>
                </a:ln>
                <a:solidFill>
                  <a:srgbClr val="C00000"/>
                </a:solidFill>
                <a:effectLst/>
                <a:uLnTx/>
                <a:uFillTx/>
                <a:latin typeface="Century Gothic" panose="020B0502020202020204" pitchFamily="34" charset="0"/>
                <a:cs typeface="+mn-cs"/>
              </a:rPr>
              <a:t>sezione G</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 </a:t>
            </a:r>
            <a:r>
              <a:rPr kumimoji="0" lang="it-IT" altLang="it-IT" b="1" i="0" u="none" strike="noStrike" kern="0" cap="none" spc="0" normalizeH="0" baseline="0" noProof="0">
                <a:ln>
                  <a:noFill/>
                </a:ln>
                <a:solidFill>
                  <a:prstClr val="black"/>
                </a:solidFill>
                <a:effectLst/>
                <a:uLnTx/>
                <a:uFillTx/>
                <a:latin typeface="Century Gothic" panose="020B0502020202020204" pitchFamily="34" charset="0"/>
                <a:cs typeface="+mn-cs"/>
              </a:rPr>
              <a:t>Generalità</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 contiene i </a:t>
            </a:r>
            <a:r>
              <a:rPr kumimoji="0" lang="it-IT" altLang="it-IT" b="0" i="0" u="none" strike="noStrike" kern="0" cap="none" spc="0" normalizeH="0" baseline="0" noProof="0">
                <a:ln>
                  <a:noFill/>
                </a:ln>
                <a:solidFill>
                  <a:srgbClr val="0070C0"/>
                </a:solidFill>
                <a:effectLst/>
                <a:uLnTx/>
                <a:uFillTx/>
                <a:latin typeface="Century Gothic" panose="020B0502020202020204" pitchFamily="34" charset="0"/>
                <a:cs typeface="+mn-cs"/>
              </a:rPr>
              <a:t>principi fondamentali </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per la progettazione della sicurezza antincendio applicabili indistintamente a tutte le attività </a:t>
            </a:r>
          </a:p>
        </p:txBody>
      </p:sp>
      <p:sp>
        <p:nvSpPr>
          <p:cNvPr id="3" name="Rettangolo 4">
            <a:extLst>
              <a:ext uri="{FF2B5EF4-FFF2-40B4-BE49-F238E27FC236}">
                <a16:creationId xmlns:a16="http://schemas.microsoft.com/office/drawing/2014/main" id="{2A27D932-5E4A-434C-BC6D-1FD1B80605F8}"/>
              </a:ext>
            </a:extLst>
          </p:cNvPr>
          <p:cNvSpPr>
            <a:spLocks noChangeArrowheads="1"/>
          </p:cNvSpPr>
          <p:nvPr/>
        </p:nvSpPr>
        <p:spPr bwMode="auto">
          <a:xfrm>
            <a:off x="357188" y="2884689"/>
            <a:ext cx="87868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marL="342900" marR="0" lvl="0" indent="-342900" defTabSz="914400" eaLnBrk="1" fontAlgn="auto" latinLnBrk="0" hangingPunct="1">
              <a:lnSpc>
                <a:spcPct val="100000"/>
              </a:lnSpc>
              <a:spcBef>
                <a:spcPts val="0"/>
              </a:spcBef>
              <a:spcAft>
                <a:spcPts val="0"/>
              </a:spcAft>
              <a:buClrTx/>
              <a:buSzTx/>
              <a:buFont typeface="Century Gothic" panose="020B0502020202020204" pitchFamily="34" charset="0"/>
              <a:buAutoNum type="arabicPeriod" startAt="2"/>
              <a:tabLst/>
              <a:defRPr/>
            </a:pPr>
            <a:r>
              <a:rPr kumimoji="0" lang="it-IT" altLang="it-IT" b="0" i="0" u="none" strike="noStrike" kern="0" cap="none" spc="0" normalizeH="0" baseline="0" noProof="0">
                <a:ln>
                  <a:noFill/>
                </a:ln>
                <a:solidFill>
                  <a:srgbClr val="C00000"/>
                </a:solidFill>
                <a:effectLst/>
                <a:uLnTx/>
                <a:uFillTx/>
                <a:latin typeface="Century Gothic" panose="020B0502020202020204" pitchFamily="34" charset="0"/>
                <a:cs typeface="+mn-cs"/>
              </a:rPr>
              <a:t>sezione S</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 </a:t>
            </a:r>
            <a:r>
              <a:rPr kumimoji="0" lang="it-IT" altLang="it-IT" b="1" i="0" u="none" strike="noStrike" kern="0" cap="none" spc="0" normalizeH="0" baseline="0" noProof="0">
                <a:ln>
                  <a:noFill/>
                </a:ln>
                <a:solidFill>
                  <a:prstClr val="black"/>
                </a:solidFill>
                <a:effectLst/>
                <a:uLnTx/>
                <a:uFillTx/>
                <a:latin typeface="Century Gothic" panose="020B0502020202020204" pitchFamily="34" charset="0"/>
                <a:cs typeface="+mn-cs"/>
              </a:rPr>
              <a:t>Strategia antincendio</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 contiene le </a:t>
            </a:r>
            <a:r>
              <a:rPr kumimoji="0" lang="it-IT" altLang="it-IT" b="0" i="0" u="none" strike="noStrike" kern="0" cap="none" spc="0" normalizeH="0" baseline="0" noProof="0">
                <a:ln>
                  <a:noFill/>
                </a:ln>
                <a:solidFill>
                  <a:srgbClr val="0070C0"/>
                </a:solidFill>
                <a:effectLst/>
                <a:uLnTx/>
                <a:uFillTx/>
                <a:latin typeface="Century Gothic" panose="020B0502020202020204" pitchFamily="34" charset="0"/>
                <a:cs typeface="+mn-cs"/>
              </a:rPr>
              <a:t>misure antincendio </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di prevenzione, protezione e gestionali applicabile a tutte le attività, al fine di ridurre il rischio di incendio (reazione al fuoco, resistenza al fuoco, ecc)</a:t>
            </a:r>
          </a:p>
        </p:txBody>
      </p:sp>
      <p:sp>
        <p:nvSpPr>
          <p:cNvPr id="4" name="Rettangolo 5">
            <a:extLst>
              <a:ext uri="{FF2B5EF4-FFF2-40B4-BE49-F238E27FC236}">
                <a16:creationId xmlns:a16="http://schemas.microsoft.com/office/drawing/2014/main" id="{349BAC70-A520-4B66-B1FB-4FCBC8836988}"/>
              </a:ext>
            </a:extLst>
          </p:cNvPr>
          <p:cNvSpPr>
            <a:spLocks noChangeArrowheads="1"/>
          </p:cNvSpPr>
          <p:nvPr/>
        </p:nvSpPr>
        <p:spPr bwMode="auto">
          <a:xfrm>
            <a:off x="357188" y="4145484"/>
            <a:ext cx="8358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marL="342900" marR="0" lvl="0" indent="-342900" defTabSz="914400" eaLnBrk="1" fontAlgn="auto" latinLnBrk="0" hangingPunct="1">
              <a:lnSpc>
                <a:spcPct val="100000"/>
              </a:lnSpc>
              <a:spcBef>
                <a:spcPts val="0"/>
              </a:spcBef>
              <a:spcAft>
                <a:spcPts val="0"/>
              </a:spcAft>
              <a:buClrTx/>
              <a:buSzTx/>
              <a:buFont typeface="Century Gothic" panose="020B0502020202020204" pitchFamily="34" charset="0"/>
              <a:buAutoNum type="arabicPeriod" startAt="3"/>
              <a:tabLst/>
              <a:defRPr/>
            </a:pPr>
            <a:r>
              <a:rPr kumimoji="0" lang="it-IT" altLang="it-IT" b="0" i="0" u="none" strike="noStrike" kern="0" cap="none" spc="0" normalizeH="0" baseline="0" noProof="0" dirty="0">
                <a:ln>
                  <a:noFill/>
                </a:ln>
                <a:solidFill>
                  <a:srgbClr val="C00000"/>
                </a:solidFill>
                <a:effectLst/>
                <a:uLnTx/>
                <a:uFillTx/>
                <a:latin typeface="Century Gothic" panose="020B0502020202020204" pitchFamily="34" charset="0"/>
                <a:cs typeface="+mn-cs"/>
              </a:rPr>
              <a:t>sezione V</a:t>
            </a:r>
            <a:r>
              <a:rPr kumimoji="0" lang="it-IT" altLang="it-IT" b="0" i="0" u="none" strike="noStrike" kern="0" cap="none" spc="0" normalizeH="0" baseline="0" noProof="0" dirty="0">
                <a:ln>
                  <a:noFill/>
                </a:ln>
                <a:solidFill>
                  <a:prstClr val="black"/>
                </a:solidFill>
                <a:effectLst/>
                <a:uLnTx/>
                <a:uFillTx/>
                <a:latin typeface="Century Gothic" panose="020B0502020202020204" pitchFamily="34" charset="0"/>
                <a:cs typeface="+mn-cs"/>
              </a:rPr>
              <a:t>, </a:t>
            </a:r>
            <a:r>
              <a:rPr kumimoji="0" lang="it-IT" altLang="it-IT" b="1" i="0" u="none" strike="noStrike" kern="0" cap="none" spc="0" normalizeH="0" baseline="0" noProof="0" dirty="0">
                <a:ln>
                  <a:noFill/>
                </a:ln>
                <a:solidFill>
                  <a:prstClr val="black"/>
                </a:solidFill>
                <a:effectLst/>
                <a:uLnTx/>
                <a:uFillTx/>
                <a:latin typeface="Century Gothic" panose="020B0502020202020204" pitchFamily="34" charset="0"/>
                <a:cs typeface="+mn-cs"/>
              </a:rPr>
              <a:t>regole tecniche Verticali </a:t>
            </a:r>
            <a:r>
              <a:rPr kumimoji="0" lang="it-IT" altLang="it-IT" b="0" i="0" u="none" strike="noStrike" kern="0" cap="none" spc="0" normalizeH="0" baseline="0" noProof="0" dirty="0">
                <a:ln>
                  <a:noFill/>
                </a:ln>
                <a:solidFill>
                  <a:prstClr val="black"/>
                </a:solidFill>
                <a:effectLst/>
                <a:uLnTx/>
                <a:uFillTx/>
                <a:latin typeface="Century Gothic" panose="020B0502020202020204" pitchFamily="34" charset="0"/>
                <a:cs typeface="+mn-cs"/>
              </a:rPr>
              <a:t>(aree a rischio specifico, atmosfere esplosive, vani ascensori ………) </a:t>
            </a:r>
          </a:p>
        </p:txBody>
      </p:sp>
      <p:sp>
        <p:nvSpPr>
          <p:cNvPr id="5" name="Rettangolo 6">
            <a:extLst>
              <a:ext uri="{FF2B5EF4-FFF2-40B4-BE49-F238E27FC236}">
                <a16:creationId xmlns:a16="http://schemas.microsoft.com/office/drawing/2014/main" id="{4B86661F-8A56-4C07-91EF-75F498A663B1}"/>
              </a:ext>
            </a:extLst>
          </p:cNvPr>
          <p:cNvSpPr>
            <a:spLocks noChangeArrowheads="1"/>
          </p:cNvSpPr>
          <p:nvPr/>
        </p:nvSpPr>
        <p:spPr bwMode="auto">
          <a:xfrm>
            <a:off x="357188" y="5116513"/>
            <a:ext cx="8572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marL="342900" marR="0" lvl="0" indent="-342900" defTabSz="914400" eaLnBrk="1" fontAlgn="auto" latinLnBrk="0" hangingPunct="1">
              <a:lnSpc>
                <a:spcPct val="100000"/>
              </a:lnSpc>
              <a:spcBef>
                <a:spcPts val="0"/>
              </a:spcBef>
              <a:spcAft>
                <a:spcPts val="0"/>
              </a:spcAft>
              <a:buClrTx/>
              <a:buSzTx/>
              <a:buFont typeface="Century Gothic" panose="020B0502020202020204" pitchFamily="34" charset="0"/>
              <a:buAutoNum type="arabicPeriod" startAt="4"/>
              <a:tabLst/>
              <a:defRPr/>
            </a:pPr>
            <a:r>
              <a:rPr kumimoji="0" lang="it-IT" altLang="it-IT" b="0" i="0" u="none" strike="noStrike" kern="0" cap="none" spc="0" normalizeH="0" baseline="0" noProof="0">
                <a:ln>
                  <a:noFill/>
                </a:ln>
                <a:solidFill>
                  <a:srgbClr val="C00000"/>
                </a:solidFill>
                <a:effectLst/>
                <a:uLnTx/>
                <a:uFillTx/>
                <a:latin typeface="Century Gothic" panose="020B0502020202020204" pitchFamily="34" charset="0"/>
                <a:cs typeface="+mn-cs"/>
              </a:rPr>
              <a:t>sezione M</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 </a:t>
            </a:r>
            <a:r>
              <a:rPr kumimoji="0" lang="it-IT" altLang="it-IT" b="1" i="0" u="none" strike="noStrike" kern="0" cap="none" spc="0" normalizeH="0" baseline="0" noProof="0">
                <a:ln>
                  <a:noFill/>
                </a:ln>
                <a:solidFill>
                  <a:prstClr val="black"/>
                </a:solidFill>
                <a:effectLst/>
                <a:uLnTx/>
                <a:uFillTx/>
                <a:latin typeface="Century Gothic" panose="020B0502020202020204" pitchFamily="34" charset="0"/>
                <a:cs typeface="+mn-cs"/>
              </a:rPr>
              <a:t>Metodi</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 contiene le </a:t>
            </a:r>
            <a:r>
              <a:rPr kumimoji="0" lang="it-IT" altLang="it-IT" b="0" i="0" u="none" strike="noStrike" kern="0" cap="none" spc="0" normalizeH="0" baseline="0" noProof="0">
                <a:ln>
                  <a:noFill/>
                </a:ln>
                <a:solidFill>
                  <a:srgbClr val="0070C0"/>
                </a:solidFill>
                <a:effectLst/>
                <a:uLnTx/>
                <a:uFillTx/>
                <a:latin typeface="Century Gothic" panose="020B0502020202020204" pitchFamily="34" charset="0"/>
                <a:cs typeface="+mn-cs"/>
              </a:rPr>
              <a:t>metodologie progettuali </a:t>
            </a:r>
            <a:r>
              <a:rPr kumimoji="0" lang="it-IT" altLang="it-IT" b="0" i="0" u="none" strike="noStrike" kern="0" cap="none" spc="0" normalizeH="0" baseline="0" noProof="0">
                <a:ln>
                  <a:noFill/>
                </a:ln>
                <a:solidFill>
                  <a:prstClr val="black"/>
                </a:solidFill>
                <a:effectLst/>
                <a:uLnTx/>
                <a:uFillTx/>
                <a:latin typeface="Century Gothic" panose="020B0502020202020204" pitchFamily="34" charset="0"/>
                <a:cs typeface="+mn-cs"/>
              </a:rPr>
              <a:t>volte alla risoluzione di specifiche problematiche tecniche </a:t>
            </a:r>
          </a:p>
        </p:txBody>
      </p:sp>
      <p:sp>
        <p:nvSpPr>
          <p:cNvPr id="6" name="Rectangle 4">
            <a:extLst>
              <a:ext uri="{FF2B5EF4-FFF2-40B4-BE49-F238E27FC236}">
                <a16:creationId xmlns:a16="http://schemas.microsoft.com/office/drawing/2014/main" id="{F76D91D8-D2EE-4957-BD81-7146E82F9AB6}"/>
              </a:ext>
            </a:extLst>
          </p:cNvPr>
          <p:cNvSpPr>
            <a:spLocks noChangeArrowheads="1"/>
          </p:cNvSpPr>
          <p:nvPr/>
        </p:nvSpPr>
        <p:spPr bwMode="auto">
          <a:xfrm>
            <a:off x="2879419" y="1140103"/>
            <a:ext cx="3313729"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b="1" dirty="0">
                <a:solidFill>
                  <a:srgbClr val="C00000"/>
                </a:solidFill>
                <a:latin typeface="+mn-lt"/>
              </a:rPr>
              <a:t>STRUTTURA DEL DOCUMENTO</a:t>
            </a:r>
          </a:p>
        </p:txBody>
      </p:sp>
    </p:spTree>
    <p:extLst>
      <p:ext uri="{BB962C8B-B14F-4D97-AF65-F5344CB8AC3E}">
        <p14:creationId xmlns:p14="http://schemas.microsoft.com/office/powerpoint/2010/main" val="352550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133912" y="1077341"/>
            <a:ext cx="3034805" cy="369332"/>
          </a:xfrm>
          <a:prstGeom prst="rect">
            <a:avLst/>
          </a:prstGeom>
          <a:noFill/>
          <a:ln w="9525">
            <a:solidFill>
              <a:schemeClr val="bg1">
                <a:lumMod val="65000"/>
              </a:schemeClr>
            </a:solidFill>
            <a:miter lim="800000"/>
            <a:headEnd/>
            <a:tailEnd/>
          </a:ln>
        </p:spPr>
        <p:txBody>
          <a:bodyPr wrap="none" anchor="ctr">
            <a:spAutoFit/>
          </a:bodyPr>
          <a:lstStyle/>
          <a:p>
            <a:pPr eaLnBrk="1" hangingPunct="1"/>
            <a:r>
              <a:rPr lang="it-IT" altLang="it-IT" b="1" dirty="0">
                <a:solidFill>
                  <a:srgbClr val="C00000"/>
                </a:solidFill>
                <a:latin typeface="Century Gothic" pitchFamily="34" charset="0"/>
              </a:rPr>
              <a:t>CAMPO DI APPLICAZIONE</a:t>
            </a:r>
          </a:p>
        </p:txBody>
      </p:sp>
      <p:pic>
        <p:nvPicPr>
          <p:cNvPr id="4" name="Picture 13" descr="progettista_edile-800x445"/>
          <p:cNvPicPr>
            <a:picLocks noChangeAspect="1" noChangeArrowheads="1"/>
          </p:cNvPicPr>
          <p:nvPr/>
        </p:nvPicPr>
        <p:blipFill>
          <a:blip r:embed="rId2"/>
          <a:srcRect/>
          <a:stretch>
            <a:fillRect/>
          </a:stretch>
        </p:blipFill>
        <p:spPr>
          <a:xfrm>
            <a:off x="5378910" y="1859128"/>
            <a:ext cx="3765090" cy="2093913"/>
          </a:xfrm>
          <a:prstGeom prst="rect">
            <a:avLst/>
          </a:prstGeom>
        </p:spPr>
      </p:pic>
      <p:sp>
        <p:nvSpPr>
          <p:cNvPr id="5" name="Rectangle 8"/>
          <p:cNvSpPr>
            <a:spLocks noChangeArrowheads="1"/>
          </p:cNvSpPr>
          <p:nvPr/>
        </p:nvSpPr>
        <p:spPr bwMode="auto">
          <a:xfrm>
            <a:off x="851087" y="1439792"/>
            <a:ext cx="2282825" cy="369332"/>
          </a:xfrm>
          <a:prstGeom prst="rect">
            <a:avLst/>
          </a:prstGeom>
          <a:noFill/>
          <a:ln w="9525">
            <a:noFill/>
            <a:miter lim="800000"/>
            <a:headEnd/>
            <a:tailEnd/>
          </a:ln>
        </p:spPr>
        <p:txBody>
          <a:bodyPr anchor="ctr">
            <a:spAutoFit/>
          </a:bodyPr>
          <a:lstStyle/>
          <a:p>
            <a:pPr marL="342900" indent="-342900" algn="ctr" eaLnBrk="1" hangingPunct="1"/>
            <a:r>
              <a:rPr lang="it-IT" altLang="it-IT" b="1" i="1" dirty="0">
                <a:latin typeface="Century Gothic" pitchFamily="34" charset="0"/>
              </a:rPr>
              <a:t>Attività nuove</a:t>
            </a:r>
          </a:p>
        </p:txBody>
      </p:sp>
      <p:pic>
        <p:nvPicPr>
          <p:cNvPr id="6" name="Picture 23" descr="prodotti-da-costruzione"/>
          <p:cNvPicPr>
            <a:picLocks noChangeAspect="1" noChangeArrowheads="1"/>
          </p:cNvPicPr>
          <p:nvPr/>
        </p:nvPicPr>
        <p:blipFill>
          <a:blip r:embed="rId3"/>
          <a:srcRect/>
          <a:stretch>
            <a:fillRect/>
          </a:stretch>
        </p:blipFill>
        <p:spPr>
          <a:xfrm>
            <a:off x="129396" y="1859129"/>
            <a:ext cx="4187825" cy="2093913"/>
          </a:xfrm>
          <a:prstGeom prst="rect">
            <a:avLst/>
          </a:prstGeom>
        </p:spPr>
      </p:pic>
      <p:sp>
        <p:nvSpPr>
          <p:cNvPr id="7" name="Rectangle 10"/>
          <p:cNvSpPr>
            <a:spLocks noChangeArrowheads="1"/>
          </p:cNvSpPr>
          <p:nvPr/>
        </p:nvSpPr>
        <p:spPr bwMode="auto">
          <a:xfrm>
            <a:off x="6468041" y="1439792"/>
            <a:ext cx="1906291" cy="369332"/>
          </a:xfrm>
          <a:prstGeom prst="rect">
            <a:avLst/>
          </a:prstGeom>
          <a:noFill/>
          <a:ln w="9525">
            <a:noFill/>
            <a:miter lim="800000"/>
            <a:headEnd/>
            <a:tailEnd/>
          </a:ln>
        </p:spPr>
        <p:txBody>
          <a:bodyPr wrap="none">
            <a:spAutoFit/>
          </a:bodyPr>
          <a:lstStyle/>
          <a:p>
            <a:pPr defTabSz="914400" eaLnBrk="1" hangingPunct="1"/>
            <a:r>
              <a:rPr lang="it-IT" altLang="it-IT" b="1" i="1" dirty="0">
                <a:latin typeface="Century Gothic" pitchFamily="34" charset="0"/>
              </a:rPr>
              <a:t>Attività esistenti</a:t>
            </a:r>
          </a:p>
        </p:txBody>
      </p:sp>
      <p:sp>
        <p:nvSpPr>
          <p:cNvPr id="8" name="Rettangolo 7">
            <a:extLst>
              <a:ext uri="{FF2B5EF4-FFF2-40B4-BE49-F238E27FC236}">
                <a16:creationId xmlns:a16="http://schemas.microsoft.com/office/drawing/2014/main" id="{53C79514-5CD7-40EA-B350-373F242AA80B}"/>
              </a:ext>
            </a:extLst>
          </p:cNvPr>
          <p:cNvSpPr/>
          <p:nvPr/>
        </p:nvSpPr>
        <p:spPr>
          <a:xfrm>
            <a:off x="129396" y="4419238"/>
            <a:ext cx="4126548" cy="1754326"/>
          </a:xfrm>
          <a:prstGeom prst="rect">
            <a:avLst/>
          </a:prstGeom>
        </p:spPr>
        <p:txBody>
          <a:bodyPr wrap="square">
            <a:spAutoFit/>
          </a:bodyPr>
          <a:lstStyle/>
          <a:p>
            <a:r>
              <a:rPr lang="it-IT" dirty="0">
                <a:latin typeface="+mn-lt"/>
              </a:rPr>
              <a:t>I criteri operativo o progettuali indicati dal Codice </a:t>
            </a:r>
            <a:r>
              <a:rPr lang="it-IT" i="1" u="sng" dirty="0">
                <a:latin typeface="+mn-lt"/>
              </a:rPr>
              <a:t>si possono</a:t>
            </a:r>
            <a:r>
              <a:rPr lang="it-IT" dirty="0">
                <a:latin typeface="+mn-lt"/>
              </a:rPr>
              <a:t> applicare anche alle </a:t>
            </a:r>
            <a:r>
              <a:rPr lang="it-IT" dirty="0">
                <a:solidFill>
                  <a:srgbClr val="C00000"/>
                </a:solidFill>
                <a:latin typeface="+mn-lt"/>
              </a:rPr>
              <a:t>ristrutturazione parziale </a:t>
            </a:r>
            <a:r>
              <a:rPr lang="it-IT" dirty="0">
                <a:latin typeface="+mn-lt"/>
              </a:rPr>
              <a:t>ovvero di </a:t>
            </a:r>
            <a:r>
              <a:rPr lang="it-IT" dirty="0">
                <a:solidFill>
                  <a:srgbClr val="C00000"/>
                </a:solidFill>
                <a:latin typeface="+mn-lt"/>
              </a:rPr>
              <a:t>ampliamento ad attività esistenti …</a:t>
            </a:r>
          </a:p>
          <a:p>
            <a:endParaRPr lang="it-IT" dirty="0">
              <a:latin typeface="+mn-lt"/>
            </a:endParaRPr>
          </a:p>
        </p:txBody>
      </p:sp>
      <p:sp>
        <p:nvSpPr>
          <p:cNvPr id="9" name="Rettangolo 8">
            <a:extLst>
              <a:ext uri="{FF2B5EF4-FFF2-40B4-BE49-F238E27FC236}">
                <a16:creationId xmlns:a16="http://schemas.microsoft.com/office/drawing/2014/main" id="{F60E2C01-5F3C-4A1F-B8A8-C994C697DA9D}"/>
              </a:ext>
            </a:extLst>
          </p:cNvPr>
          <p:cNvSpPr/>
          <p:nvPr/>
        </p:nvSpPr>
        <p:spPr>
          <a:xfrm>
            <a:off x="4888057" y="4142239"/>
            <a:ext cx="4255941" cy="2031325"/>
          </a:xfrm>
          <a:prstGeom prst="rect">
            <a:avLst/>
          </a:prstGeom>
        </p:spPr>
        <p:txBody>
          <a:bodyPr wrap="square">
            <a:spAutoFit/>
          </a:bodyPr>
          <a:lstStyle/>
          <a:p>
            <a:r>
              <a:rPr lang="it-IT" dirty="0">
                <a:solidFill>
                  <a:srgbClr val="C00000"/>
                </a:solidFill>
                <a:latin typeface="+mn-lt"/>
              </a:rPr>
              <a:t>…. a condizione che </a:t>
            </a:r>
            <a:r>
              <a:rPr lang="it-IT" u="sng" dirty="0">
                <a:solidFill>
                  <a:srgbClr val="C00000"/>
                </a:solidFill>
                <a:latin typeface="+mn-lt"/>
              </a:rPr>
              <a:t>le misure di sicurezza antincendio esistenti</a:t>
            </a:r>
            <a:r>
              <a:rPr lang="it-IT" dirty="0">
                <a:latin typeface="+mn-lt"/>
              </a:rPr>
              <a:t> nella restante parte di attività, non interessata dall’intervento, </a:t>
            </a:r>
            <a:r>
              <a:rPr lang="it-IT" u="sng" dirty="0">
                <a:solidFill>
                  <a:srgbClr val="C00000"/>
                </a:solidFill>
                <a:latin typeface="+mn-lt"/>
              </a:rPr>
              <a:t>siano compatibili con gli interventi</a:t>
            </a:r>
            <a:r>
              <a:rPr lang="it-IT" u="sng" dirty="0">
                <a:latin typeface="+mn-lt"/>
              </a:rPr>
              <a:t> </a:t>
            </a:r>
            <a:r>
              <a:rPr lang="it-IT" dirty="0">
                <a:latin typeface="+mn-lt"/>
              </a:rPr>
              <a:t>di ristrutturazione parziale o di ampliamento da realizzare …</a:t>
            </a:r>
          </a:p>
        </p:txBody>
      </p:sp>
      <p:sp>
        <p:nvSpPr>
          <p:cNvPr id="12" name="Freccia a destra 11">
            <a:extLst>
              <a:ext uri="{FF2B5EF4-FFF2-40B4-BE49-F238E27FC236}">
                <a16:creationId xmlns:a16="http://schemas.microsoft.com/office/drawing/2014/main" id="{B43F9057-2161-40BE-AFB4-9F7A93CED9E7}"/>
              </a:ext>
            </a:extLst>
          </p:cNvPr>
          <p:cNvSpPr/>
          <p:nvPr/>
        </p:nvSpPr>
        <p:spPr>
          <a:xfrm>
            <a:off x="4378780" y="4882758"/>
            <a:ext cx="266330" cy="338554"/>
          </a:xfrm>
          <a:prstGeom prst="rightArrow">
            <a:avLst/>
          </a:prstGeom>
          <a:solidFill>
            <a:schemeClr val="accent1">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4">
            <a:extLst>
              <a:ext uri="{FF2B5EF4-FFF2-40B4-BE49-F238E27FC236}">
                <a16:creationId xmlns:a16="http://schemas.microsoft.com/office/drawing/2014/main" id="{F06BB76A-C093-4CDA-809F-CE9B0E4D81C0}"/>
              </a:ext>
            </a:extLst>
          </p:cNvPr>
          <p:cNvSpPr txBox="1">
            <a:spLocks noChangeArrowheads="1"/>
          </p:cNvSpPr>
          <p:nvPr/>
        </p:nvSpPr>
        <p:spPr bwMode="auto">
          <a:xfrm>
            <a:off x="320675" y="1366869"/>
            <a:ext cx="2822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altLang="it-IT" sz="1600" b="0" i="0" u="none" strike="noStrike" kern="0" cap="none" spc="0" normalizeH="0" baseline="0" noProof="0" dirty="0">
                <a:ln>
                  <a:noFill/>
                </a:ln>
                <a:solidFill>
                  <a:prstClr val="black"/>
                </a:solidFill>
                <a:effectLst/>
                <a:uLnTx/>
                <a:uFillTx/>
                <a:latin typeface="Century Gothic" panose="020B0502020202020204" pitchFamily="34" charset="0"/>
                <a:cs typeface="+mn-cs"/>
              </a:rPr>
              <a:t>… ricapitolando ….</a:t>
            </a:r>
          </a:p>
        </p:txBody>
      </p:sp>
      <p:pic>
        <p:nvPicPr>
          <p:cNvPr id="3" name="Immagine 5">
            <a:extLst>
              <a:ext uri="{FF2B5EF4-FFF2-40B4-BE49-F238E27FC236}">
                <a16:creationId xmlns:a16="http://schemas.microsoft.com/office/drawing/2014/main" id="{5516A6F1-C328-4217-9086-8A193AA40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920967"/>
            <a:ext cx="86614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89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C1982F5-8539-48B2-9A17-1A0DBD118F7F}"/>
              </a:ext>
            </a:extLst>
          </p:cNvPr>
          <p:cNvSpPr/>
          <p:nvPr/>
        </p:nvSpPr>
        <p:spPr>
          <a:xfrm>
            <a:off x="543328" y="2172727"/>
            <a:ext cx="7931824" cy="1807611"/>
          </a:xfrm>
          <a:prstGeom prst="rect">
            <a:avLst/>
          </a:prstGeom>
          <a:ln>
            <a:solidFill>
              <a:schemeClr val="bg1">
                <a:lumMod val="65000"/>
              </a:schemeClr>
            </a:solidFill>
          </a:ln>
        </p:spPr>
        <p:txBody>
          <a:bodyPr wrap="square">
            <a:spAutoFit/>
          </a:bodyPr>
          <a:lstStyle/>
          <a:p>
            <a:pPr marL="342900" lvl="0" indent="-342900">
              <a:lnSpc>
                <a:spcPct val="107000"/>
              </a:lnSpc>
              <a:spcBef>
                <a:spcPts val="500"/>
              </a:spcBef>
              <a:spcAft>
                <a:spcPts val="500"/>
              </a:spcAft>
              <a:buFont typeface="Arial" panose="020B0604020202020204" pitchFamily="34" charset="0"/>
              <a:buChar char="•"/>
              <a:tabLst>
                <a:tab pos="457200" algn="l"/>
              </a:tabLst>
            </a:pPr>
            <a:r>
              <a:rPr lang="it-IT" dirty="0">
                <a:latin typeface="Century Gothic" pitchFamily="34" charset="0"/>
                <a:ea typeface="Calibri" panose="020F0502020204030204" pitchFamily="34" charset="0"/>
                <a:cs typeface="Calibri" panose="020F0502020204030204" pitchFamily="34" charset="0"/>
              </a:rPr>
              <a:t>In </a:t>
            </a:r>
            <a:r>
              <a:rPr lang="it-IT" b="1" dirty="0">
                <a:solidFill>
                  <a:srgbClr val="0070C0"/>
                </a:solidFill>
                <a:latin typeface="Century Gothic" pitchFamily="34" charset="0"/>
                <a:ea typeface="Calibri" panose="020F0502020204030204" pitchFamily="34" charset="0"/>
                <a:cs typeface="Calibri" panose="020F0502020204030204" pitchFamily="34" charset="0"/>
              </a:rPr>
              <a:t>condizioni ordinarie</a:t>
            </a:r>
            <a:r>
              <a:rPr lang="it-IT" dirty="0">
                <a:latin typeface="Century Gothic" pitchFamily="34" charset="0"/>
                <a:ea typeface="Calibri" panose="020F0502020204030204" pitchFamily="34" charset="0"/>
                <a:cs typeface="Calibri" panose="020F0502020204030204" pitchFamily="34" charset="0"/>
              </a:rPr>
              <a:t>, l’incendio di un’attività si avvia da </a:t>
            </a:r>
            <a:r>
              <a:rPr lang="it-IT" b="1" dirty="0">
                <a:solidFill>
                  <a:srgbClr val="0070C0"/>
                </a:solidFill>
                <a:latin typeface="Century Gothic" pitchFamily="34" charset="0"/>
                <a:ea typeface="Calibri" panose="020F0502020204030204" pitchFamily="34" charset="0"/>
                <a:cs typeface="Calibri" panose="020F0502020204030204" pitchFamily="34" charset="0"/>
              </a:rPr>
              <a:t>un solo punto di innesco</a:t>
            </a:r>
            <a:r>
              <a:rPr lang="it-IT" b="1" dirty="0">
                <a:latin typeface="Century Gothic" pitchFamily="34" charset="0"/>
                <a:ea typeface="Calibri" panose="020F0502020204030204" pitchFamily="34" charset="0"/>
                <a:cs typeface="Calibri" panose="020F0502020204030204" pitchFamily="34" charset="0"/>
              </a:rPr>
              <a:t> </a:t>
            </a:r>
            <a:r>
              <a:rPr lang="it-IT" dirty="0">
                <a:latin typeface="Century Gothic" pitchFamily="34" charset="0"/>
                <a:ea typeface="Calibri" panose="020F0502020204030204" pitchFamily="34" charset="0"/>
                <a:cs typeface="Calibri" panose="020F0502020204030204" pitchFamily="34" charset="0"/>
              </a:rPr>
              <a:t>(escluso l’incendio doloso o eventi estremi come catastrofi, azioni terroristiche </a:t>
            </a:r>
            <a:r>
              <a:rPr lang="it-IT" dirty="0" err="1">
                <a:latin typeface="Century Gothic" pitchFamily="34" charset="0"/>
                <a:ea typeface="Calibri" panose="020F0502020204030204" pitchFamily="34" charset="0"/>
                <a:cs typeface="Calibri" panose="020F0502020204030204" pitchFamily="34" charset="0"/>
              </a:rPr>
              <a:t>ecc</a:t>
            </a:r>
            <a:r>
              <a:rPr lang="it-IT" dirty="0">
                <a:latin typeface="Century Gothic" pitchFamily="34" charset="0"/>
                <a:ea typeface="Calibri" panose="020F0502020204030204" pitchFamily="34" charset="0"/>
                <a:cs typeface="Calibri" panose="020F0502020204030204" pitchFamily="34" charset="0"/>
              </a:rPr>
              <a:t> …)</a:t>
            </a:r>
          </a:p>
          <a:p>
            <a:pPr lvl="0">
              <a:lnSpc>
                <a:spcPct val="107000"/>
              </a:lnSpc>
              <a:spcBef>
                <a:spcPts val="500"/>
              </a:spcBef>
              <a:spcAft>
                <a:spcPts val="500"/>
              </a:spcAft>
              <a:tabLst>
                <a:tab pos="457200" algn="l"/>
              </a:tabLst>
            </a:pPr>
            <a:endParaRPr lang="it-IT" dirty="0">
              <a:latin typeface="Century Gothic"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500"/>
              </a:spcBef>
              <a:spcAft>
                <a:spcPts val="500"/>
              </a:spcAft>
              <a:buFont typeface="Arial" panose="020B0604020202020204" pitchFamily="34" charset="0"/>
              <a:buChar char="•"/>
              <a:tabLst>
                <a:tab pos="457200" algn="l"/>
              </a:tabLst>
            </a:pPr>
            <a:r>
              <a:rPr lang="it-IT" dirty="0">
                <a:latin typeface="Century Gothic" pitchFamily="34" charset="0"/>
                <a:ea typeface="Calibri" panose="020F0502020204030204" pitchFamily="34" charset="0"/>
                <a:cs typeface="Calibri" panose="020F0502020204030204" pitchFamily="34" charset="0"/>
              </a:rPr>
              <a:t>Il </a:t>
            </a:r>
            <a:r>
              <a:rPr lang="it-IT" dirty="0">
                <a:solidFill>
                  <a:srgbClr val="0070C0"/>
                </a:solidFill>
                <a:latin typeface="Century Gothic" pitchFamily="34" charset="0"/>
                <a:ea typeface="Calibri" panose="020F0502020204030204" pitchFamily="34" charset="0"/>
                <a:cs typeface="Calibri" panose="020F0502020204030204" pitchFamily="34" charset="0"/>
              </a:rPr>
              <a:t>rischio di incendio </a:t>
            </a:r>
            <a:r>
              <a:rPr lang="it-IT" dirty="0">
                <a:latin typeface="Century Gothic" pitchFamily="34" charset="0"/>
                <a:ea typeface="Calibri" panose="020F0502020204030204" pitchFamily="34" charset="0"/>
                <a:cs typeface="Calibri" panose="020F0502020204030204" pitchFamily="34" charset="0"/>
              </a:rPr>
              <a:t>di un’attività </a:t>
            </a:r>
            <a:r>
              <a:rPr lang="it-IT" b="1" dirty="0">
                <a:solidFill>
                  <a:srgbClr val="0070C0"/>
                </a:solidFill>
                <a:latin typeface="Century Gothic" pitchFamily="34" charset="0"/>
                <a:ea typeface="Calibri" panose="020F0502020204030204" pitchFamily="34" charset="0"/>
                <a:cs typeface="Calibri" panose="020F0502020204030204" pitchFamily="34" charset="0"/>
              </a:rPr>
              <a:t>non può essere ridotto a zero</a:t>
            </a:r>
            <a:r>
              <a:rPr lang="it-IT" b="1" dirty="0">
                <a:latin typeface="Century Gothic" pitchFamily="34" charset="0"/>
                <a:ea typeface="Calibri" panose="020F0502020204030204" pitchFamily="34" charset="0"/>
                <a:cs typeface="Calibri" panose="020F0502020204030204" pitchFamily="34" charset="0"/>
              </a:rPr>
              <a:t>.</a:t>
            </a:r>
            <a:endParaRPr lang="it-IT" b="1" dirty="0">
              <a:latin typeface="Century Gothic" pitchFamily="34" charset="0"/>
              <a:ea typeface="Times New Roman" panose="02020603050405020304" pitchFamily="18" charset="0"/>
              <a:cs typeface="Times New Roman" panose="02020603050405020304" pitchFamily="18" charset="0"/>
            </a:endParaRPr>
          </a:p>
        </p:txBody>
      </p:sp>
      <p:sp>
        <p:nvSpPr>
          <p:cNvPr id="4" name="Rettangolo 3">
            <a:extLst>
              <a:ext uri="{FF2B5EF4-FFF2-40B4-BE49-F238E27FC236}">
                <a16:creationId xmlns:a16="http://schemas.microsoft.com/office/drawing/2014/main" id="{470F6C20-9A5D-4F0A-89EF-035C84DD1BCB}"/>
              </a:ext>
            </a:extLst>
          </p:cNvPr>
          <p:cNvSpPr/>
          <p:nvPr/>
        </p:nvSpPr>
        <p:spPr>
          <a:xfrm>
            <a:off x="2661392" y="1357598"/>
            <a:ext cx="4067882" cy="369332"/>
          </a:xfrm>
          <a:prstGeom prst="rect">
            <a:avLst/>
          </a:prstGeom>
          <a:solidFill>
            <a:schemeClr val="bg1">
              <a:lumMod val="95000"/>
            </a:schemeClr>
          </a:solidFill>
          <a:ln>
            <a:solidFill>
              <a:schemeClr val="bg1">
                <a:lumMod val="65000"/>
              </a:schemeClr>
            </a:solidFill>
          </a:ln>
        </p:spPr>
        <p:txBody>
          <a:bodyPr wrap="square">
            <a:spAutoFit/>
          </a:bodyPr>
          <a:lstStyle/>
          <a:p>
            <a:pPr algn="ctr"/>
            <a:r>
              <a:rPr lang="it-IT" b="1" dirty="0">
                <a:latin typeface="Century Gothic" pitchFamily="34" charset="0"/>
                <a:ea typeface="Calibri" panose="020F0502020204030204" pitchFamily="34" charset="0"/>
                <a:cs typeface="Calibri" panose="020F0502020204030204" pitchFamily="34" charset="0"/>
              </a:rPr>
              <a:t>IPOTESI FONDAMENTALI [G.2.3]</a:t>
            </a:r>
            <a:endParaRPr lang="it-IT" b="1" dirty="0">
              <a:latin typeface="Century Gothic" pitchFamily="34" charset="0"/>
            </a:endParaRPr>
          </a:p>
        </p:txBody>
      </p:sp>
      <p:sp>
        <p:nvSpPr>
          <p:cNvPr id="5" name="Rettangolo 4">
            <a:extLst>
              <a:ext uri="{FF2B5EF4-FFF2-40B4-BE49-F238E27FC236}">
                <a16:creationId xmlns:a16="http://schemas.microsoft.com/office/drawing/2014/main" id="{EB5A043E-1640-4436-A864-F28F8E48FBAA}"/>
              </a:ext>
            </a:extLst>
          </p:cNvPr>
          <p:cNvSpPr/>
          <p:nvPr/>
        </p:nvSpPr>
        <p:spPr>
          <a:xfrm>
            <a:off x="365447" y="4572047"/>
            <a:ext cx="4366351" cy="1477328"/>
          </a:xfrm>
          <a:prstGeom prst="rect">
            <a:avLst/>
          </a:prstGeom>
        </p:spPr>
        <p:txBody>
          <a:bodyPr wrap="square">
            <a:spAutoFit/>
          </a:bodyPr>
          <a:lstStyle/>
          <a:p>
            <a:pPr algn="ctr"/>
            <a:r>
              <a:rPr lang="it-IT" dirty="0">
                <a:latin typeface="Century Gothic" pitchFamily="34" charset="0"/>
                <a:ea typeface="Calibri" panose="020F0502020204030204" pitchFamily="34" charset="0"/>
                <a:cs typeface="Calibri" panose="020F0502020204030204" pitchFamily="34" charset="0"/>
              </a:rPr>
              <a:t>Le misure antincendio sono selezionate dunque per </a:t>
            </a:r>
            <a:r>
              <a:rPr lang="it-IT" b="1" dirty="0">
                <a:solidFill>
                  <a:srgbClr val="C00000"/>
                </a:solidFill>
                <a:latin typeface="Century Gothic" pitchFamily="34" charset="0"/>
                <a:ea typeface="Calibri" panose="020F0502020204030204" pitchFamily="34" charset="0"/>
                <a:cs typeface="Calibri" panose="020F0502020204030204" pitchFamily="34" charset="0"/>
              </a:rPr>
              <a:t>minimizzare il rischio di incendio</a:t>
            </a:r>
            <a:r>
              <a:rPr lang="it-IT" dirty="0">
                <a:latin typeface="Century Gothic" pitchFamily="34" charset="0"/>
                <a:ea typeface="Calibri" panose="020F0502020204030204" pitchFamily="34" charset="0"/>
                <a:cs typeface="Calibri" panose="020F0502020204030204" pitchFamily="34" charset="0"/>
              </a:rPr>
              <a:t>, in termini di probabilità e di conseguenze, entro dei limiti considerati </a:t>
            </a:r>
            <a:r>
              <a:rPr lang="it-IT" b="1" dirty="0">
                <a:latin typeface="Century Gothic" pitchFamily="34" charset="0"/>
                <a:ea typeface="Calibri" panose="020F0502020204030204" pitchFamily="34" charset="0"/>
                <a:cs typeface="Calibri" panose="020F0502020204030204" pitchFamily="34" charset="0"/>
              </a:rPr>
              <a:t>accettabili</a:t>
            </a:r>
            <a:endParaRPr lang="it-IT" b="1" dirty="0">
              <a:latin typeface="Century Gothic" pitchFamily="34" charset="0"/>
            </a:endParaRPr>
          </a:p>
        </p:txBody>
      </p:sp>
      <p:pic>
        <p:nvPicPr>
          <p:cNvPr id="2" name="Immagine 1">
            <a:extLst>
              <a:ext uri="{FF2B5EF4-FFF2-40B4-BE49-F238E27FC236}">
                <a16:creationId xmlns:a16="http://schemas.microsoft.com/office/drawing/2014/main" id="{9694BD67-A267-48E0-ABF1-64DCA2F28E62}"/>
              </a:ext>
            </a:extLst>
          </p:cNvPr>
          <p:cNvPicPr>
            <a:picLocks noChangeAspect="1"/>
          </p:cNvPicPr>
          <p:nvPr/>
        </p:nvPicPr>
        <p:blipFill>
          <a:blip r:embed="rId2"/>
          <a:stretch>
            <a:fillRect/>
          </a:stretch>
        </p:blipFill>
        <p:spPr>
          <a:xfrm>
            <a:off x="5024761" y="4273126"/>
            <a:ext cx="4054636" cy="21476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F080AE8-C831-49A8-BB8D-210AA3521595}"/>
              </a:ext>
            </a:extLst>
          </p:cNvPr>
          <p:cNvSpPr/>
          <p:nvPr/>
        </p:nvSpPr>
        <p:spPr>
          <a:xfrm>
            <a:off x="3778370" y="4785064"/>
            <a:ext cx="5048128" cy="1500326"/>
          </a:xfrm>
          <a:prstGeom prst="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7301A7BB-19E3-4F1C-9BEC-2F5369850E53}"/>
              </a:ext>
            </a:extLst>
          </p:cNvPr>
          <p:cNvSpPr/>
          <p:nvPr/>
        </p:nvSpPr>
        <p:spPr>
          <a:xfrm>
            <a:off x="66055" y="2549199"/>
            <a:ext cx="3476135" cy="338554"/>
          </a:xfrm>
          <a:prstGeom prst="rect">
            <a:avLst/>
          </a:prstGeom>
        </p:spPr>
        <p:txBody>
          <a:bodyPr wrap="square">
            <a:spAutoFit/>
          </a:bodyPr>
          <a:lstStyle/>
          <a:p>
            <a:pPr>
              <a:buBlip>
                <a:blip r:embed="rId2"/>
              </a:buBlip>
            </a:pPr>
            <a:r>
              <a:rPr lang="it-IT" sz="1600" dirty="0">
                <a:latin typeface="Century Gothic" pitchFamily="34" charset="0"/>
              </a:rPr>
              <a:t>tutela dei </a:t>
            </a:r>
            <a:r>
              <a:rPr lang="it-IT" sz="1600" dirty="0">
                <a:solidFill>
                  <a:srgbClr val="0070C0"/>
                </a:solidFill>
                <a:latin typeface="Century Gothic" pitchFamily="34" charset="0"/>
              </a:rPr>
              <a:t>beni</a:t>
            </a:r>
            <a:r>
              <a:rPr lang="it-IT" sz="1600" dirty="0">
                <a:latin typeface="Century Gothic" pitchFamily="34" charset="0"/>
              </a:rPr>
              <a:t> e dell’</a:t>
            </a:r>
            <a:r>
              <a:rPr lang="it-IT" sz="1600" dirty="0">
                <a:solidFill>
                  <a:srgbClr val="0070C0"/>
                </a:solidFill>
                <a:latin typeface="Century Gothic" pitchFamily="34" charset="0"/>
              </a:rPr>
              <a:t>ambiente</a:t>
            </a:r>
            <a:r>
              <a:rPr lang="it-IT" sz="1600" dirty="0">
                <a:latin typeface="Century Gothic" pitchFamily="34" charset="0"/>
              </a:rPr>
              <a:t> </a:t>
            </a:r>
          </a:p>
        </p:txBody>
      </p:sp>
      <p:sp>
        <p:nvSpPr>
          <p:cNvPr id="3" name="Rettangolo 2">
            <a:extLst>
              <a:ext uri="{FF2B5EF4-FFF2-40B4-BE49-F238E27FC236}">
                <a16:creationId xmlns:a16="http://schemas.microsoft.com/office/drawing/2014/main" id="{1A2F4DD4-52A9-43CC-AEDE-DAE8E30376A1}"/>
              </a:ext>
            </a:extLst>
          </p:cNvPr>
          <p:cNvSpPr/>
          <p:nvPr/>
        </p:nvSpPr>
        <p:spPr>
          <a:xfrm>
            <a:off x="66055" y="1801621"/>
            <a:ext cx="3071290" cy="338554"/>
          </a:xfrm>
          <a:prstGeom prst="rect">
            <a:avLst/>
          </a:prstGeom>
        </p:spPr>
        <p:txBody>
          <a:bodyPr wrap="none">
            <a:spAutoFit/>
          </a:bodyPr>
          <a:lstStyle/>
          <a:p>
            <a:pPr>
              <a:buBlip>
                <a:blip r:embed="rId2"/>
              </a:buBlip>
            </a:pPr>
            <a:r>
              <a:rPr lang="it-IT" sz="1600" dirty="0">
                <a:latin typeface="Century Gothic" pitchFamily="34" charset="0"/>
              </a:rPr>
              <a:t>sicurezza della </a:t>
            </a:r>
            <a:r>
              <a:rPr lang="it-IT" sz="1600" dirty="0">
                <a:solidFill>
                  <a:srgbClr val="0070C0"/>
                </a:solidFill>
                <a:latin typeface="Century Gothic" pitchFamily="34" charset="0"/>
              </a:rPr>
              <a:t>vita umana </a:t>
            </a:r>
          </a:p>
        </p:txBody>
      </p:sp>
      <p:sp>
        <p:nvSpPr>
          <p:cNvPr id="4" name="Rettangolo 3">
            <a:extLst>
              <a:ext uri="{FF2B5EF4-FFF2-40B4-BE49-F238E27FC236}">
                <a16:creationId xmlns:a16="http://schemas.microsoft.com/office/drawing/2014/main" id="{0EC56A2E-5CAE-43D3-9AFA-30534751E1FB}"/>
              </a:ext>
            </a:extLst>
          </p:cNvPr>
          <p:cNvSpPr/>
          <p:nvPr/>
        </p:nvSpPr>
        <p:spPr>
          <a:xfrm>
            <a:off x="66055" y="2175410"/>
            <a:ext cx="2886944" cy="338554"/>
          </a:xfrm>
          <a:prstGeom prst="rect">
            <a:avLst/>
          </a:prstGeom>
        </p:spPr>
        <p:txBody>
          <a:bodyPr wrap="none">
            <a:spAutoFit/>
          </a:bodyPr>
          <a:lstStyle/>
          <a:p>
            <a:pPr>
              <a:buBlip>
                <a:blip r:embed="rId2"/>
              </a:buBlip>
            </a:pPr>
            <a:r>
              <a:rPr lang="it-IT" sz="1600" dirty="0">
                <a:latin typeface="Century Gothic" pitchFamily="34" charset="0"/>
              </a:rPr>
              <a:t>incolumità delle </a:t>
            </a:r>
            <a:r>
              <a:rPr lang="it-IT" sz="1600" dirty="0">
                <a:solidFill>
                  <a:srgbClr val="0070C0"/>
                </a:solidFill>
                <a:latin typeface="Century Gothic" pitchFamily="34" charset="0"/>
              </a:rPr>
              <a:t>persone </a:t>
            </a:r>
          </a:p>
        </p:txBody>
      </p:sp>
      <p:sp>
        <p:nvSpPr>
          <p:cNvPr id="5" name="Rettangolo 4">
            <a:extLst>
              <a:ext uri="{FF2B5EF4-FFF2-40B4-BE49-F238E27FC236}">
                <a16:creationId xmlns:a16="http://schemas.microsoft.com/office/drawing/2014/main" id="{55D0B88C-1FD8-4725-9727-E329FA42AF07}"/>
              </a:ext>
            </a:extLst>
          </p:cNvPr>
          <p:cNvSpPr/>
          <p:nvPr/>
        </p:nvSpPr>
        <p:spPr>
          <a:xfrm>
            <a:off x="490562" y="1057538"/>
            <a:ext cx="8335936" cy="369332"/>
          </a:xfrm>
          <a:prstGeom prst="rect">
            <a:avLst/>
          </a:prstGeom>
          <a:solidFill>
            <a:schemeClr val="bg1">
              <a:lumMod val="85000"/>
            </a:schemeClr>
          </a:solidFill>
          <a:ln>
            <a:solidFill>
              <a:schemeClr val="bg1">
                <a:lumMod val="65000"/>
              </a:schemeClr>
            </a:solidFill>
          </a:ln>
        </p:spPr>
        <p:txBody>
          <a:bodyPr wrap="none">
            <a:spAutoFit/>
          </a:bodyPr>
          <a:lstStyle/>
          <a:p>
            <a:pPr algn="ctr"/>
            <a:r>
              <a:rPr lang="it-IT" b="1" dirty="0">
                <a:solidFill>
                  <a:srgbClr val="C00000"/>
                </a:solidFill>
                <a:latin typeface="Century Gothic" pitchFamily="34" charset="0"/>
              </a:rPr>
              <a:t>Obiettivi «primari» della progettazione della sicurezza antincendio [G.2.5]</a:t>
            </a:r>
          </a:p>
        </p:txBody>
      </p:sp>
      <p:sp>
        <p:nvSpPr>
          <p:cNvPr id="6" name="Rettangolo 5"/>
          <p:cNvSpPr/>
          <p:nvPr/>
        </p:nvSpPr>
        <p:spPr>
          <a:xfrm>
            <a:off x="3778370" y="1587260"/>
            <a:ext cx="5365630" cy="5016758"/>
          </a:xfrm>
          <a:prstGeom prst="rect">
            <a:avLst/>
          </a:prstGeom>
        </p:spPr>
        <p:txBody>
          <a:bodyPr wrap="square">
            <a:spAutoFit/>
          </a:bodyPr>
          <a:lstStyle/>
          <a:p>
            <a:pPr marL="342900" indent="-342900">
              <a:buFont typeface="+mj-lt"/>
              <a:buAutoNum type="alphaLcParenR"/>
            </a:pPr>
            <a:r>
              <a:rPr lang="it-IT" sz="1600" b="1" dirty="0">
                <a:latin typeface="Century Gothic" pitchFamily="34" charset="0"/>
              </a:rPr>
              <a:t>minimizzare</a:t>
            </a:r>
            <a:r>
              <a:rPr lang="it-IT" sz="1600" dirty="0">
                <a:latin typeface="Century Gothic" pitchFamily="34" charset="0"/>
              </a:rPr>
              <a:t> le cause </a:t>
            </a:r>
            <a:r>
              <a:rPr lang="it-IT" sz="1600" dirty="0">
                <a:solidFill>
                  <a:srgbClr val="C00000"/>
                </a:solidFill>
                <a:latin typeface="Century Gothic" pitchFamily="34" charset="0"/>
              </a:rPr>
              <a:t>d’incendio o d’</a:t>
            </a:r>
            <a:r>
              <a:rPr lang="it-IT" sz="1600" b="1" dirty="0">
                <a:solidFill>
                  <a:srgbClr val="C00000"/>
                </a:solidFill>
                <a:latin typeface="Century Gothic" pitchFamily="34" charset="0"/>
              </a:rPr>
              <a:t>esplosione</a:t>
            </a:r>
            <a:r>
              <a:rPr lang="it-IT" sz="1600" dirty="0">
                <a:latin typeface="Century Gothic" pitchFamily="34" charset="0"/>
              </a:rPr>
              <a:t>;</a:t>
            </a:r>
          </a:p>
          <a:p>
            <a:pPr marL="342900" indent="-342900">
              <a:buFont typeface="+mj-lt"/>
              <a:buAutoNum type="alphaLcParenR"/>
            </a:pPr>
            <a:r>
              <a:rPr lang="it-IT" sz="1600" dirty="0">
                <a:latin typeface="Century Gothic" pitchFamily="34" charset="0"/>
              </a:rPr>
              <a:t>garantire la </a:t>
            </a:r>
            <a:r>
              <a:rPr lang="it-IT" sz="1600" b="1" dirty="0">
                <a:latin typeface="Century Gothic" pitchFamily="34" charset="0"/>
              </a:rPr>
              <a:t>stabilità delle strutture portanti </a:t>
            </a:r>
            <a:r>
              <a:rPr lang="it-IT" sz="1600" dirty="0">
                <a:latin typeface="Century Gothic" pitchFamily="34" charset="0"/>
              </a:rPr>
              <a:t>per un periodo di tempo determinato;</a:t>
            </a:r>
          </a:p>
          <a:p>
            <a:pPr marL="342900" indent="-342900">
              <a:buFont typeface="+mj-lt"/>
              <a:buAutoNum type="alphaLcParenR"/>
            </a:pPr>
            <a:r>
              <a:rPr lang="it-IT" sz="1600" b="1" dirty="0">
                <a:latin typeface="Century Gothic" pitchFamily="34" charset="0"/>
              </a:rPr>
              <a:t>limitare la produzione e la propagazione di un incendio </a:t>
            </a:r>
            <a:r>
              <a:rPr lang="it-IT" sz="1600" dirty="0">
                <a:solidFill>
                  <a:srgbClr val="C00000"/>
                </a:solidFill>
                <a:latin typeface="Century Gothic" pitchFamily="34" charset="0"/>
              </a:rPr>
              <a:t>all’interno dell’attività</a:t>
            </a:r>
            <a:r>
              <a:rPr lang="it-IT" sz="1600" dirty="0">
                <a:latin typeface="Century Gothic" pitchFamily="34" charset="0"/>
              </a:rPr>
              <a:t>;</a:t>
            </a:r>
          </a:p>
          <a:p>
            <a:pPr marL="342900" indent="-342900">
              <a:buFont typeface="+mj-lt"/>
              <a:buAutoNum type="alphaLcParenR"/>
            </a:pPr>
            <a:r>
              <a:rPr lang="it-IT" sz="1600" b="1" dirty="0">
                <a:latin typeface="Century Gothic" pitchFamily="34" charset="0"/>
              </a:rPr>
              <a:t>limitare la propagazione di un incendio</a:t>
            </a:r>
            <a:r>
              <a:rPr lang="it-IT" sz="1600" dirty="0">
                <a:latin typeface="Century Gothic" pitchFamily="34" charset="0"/>
              </a:rPr>
              <a:t> ad </a:t>
            </a:r>
            <a:r>
              <a:rPr lang="it-IT" sz="1600" dirty="0">
                <a:solidFill>
                  <a:srgbClr val="C00000"/>
                </a:solidFill>
                <a:latin typeface="Century Gothic" pitchFamily="34" charset="0"/>
              </a:rPr>
              <a:t>attività contigue</a:t>
            </a:r>
          </a:p>
          <a:p>
            <a:pPr marL="342900" indent="-342900">
              <a:buFont typeface="+mj-lt"/>
              <a:buAutoNum type="alphaLcParenR"/>
            </a:pPr>
            <a:r>
              <a:rPr lang="it-IT" sz="1600" dirty="0">
                <a:latin typeface="Century Gothic" pitchFamily="34" charset="0"/>
              </a:rPr>
              <a:t>limitare gli effetti di </a:t>
            </a:r>
            <a:r>
              <a:rPr lang="it-IT" sz="1600" dirty="0">
                <a:solidFill>
                  <a:srgbClr val="C00000"/>
                </a:solidFill>
                <a:latin typeface="Century Gothic" pitchFamily="34" charset="0"/>
              </a:rPr>
              <a:t>un’</a:t>
            </a:r>
            <a:r>
              <a:rPr lang="it-IT" sz="1600" b="1" dirty="0">
                <a:solidFill>
                  <a:srgbClr val="C00000"/>
                </a:solidFill>
                <a:latin typeface="Century Gothic" pitchFamily="34" charset="0"/>
              </a:rPr>
              <a:t>esplosione</a:t>
            </a:r>
          </a:p>
          <a:p>
            <a:pPr marL="342900" indent="-342900">
              <a:buFont typeface="+mj-lt"/>
              <a:buAutoNum type="alphaLcParenR"/>
            </a:pPr>
            <a:r>
              <a:rPr lang="it-IT" sz="1600" b="1" dirty="0">
                <a:latin typeface="Century Gothic" pitchFamily="34" charset="0"/>
              </a:rPr>
              <a:t>garantire</a:t>
            </a:r>
            <a:r>
              <a:rPr lang="it-IT" sz="1600" dirty="0">
                <a:latin typeface="Century Gothic" pitchFamily="34" charset="0"/>
              </a:rPr>
              <a:t> la possibilità che gli </a:t>
            </a:r>
            <a:r>
              <a:rPr lang="it-IT" sz="1600" dirty="0">
                <a:solidFill>
                  <a:srgbClr val="C00000"/>
                </a:solidFill>
                <a:latin typeface="Century Gothic" pitchFamily="34" charset="0"/>
              </a:rPr>
              <a:t>occupanti lascino l’attività autonomamente</a:t>
            </a:r>
            <a:r>
              <a:rPr lang="it-IT" sz="1600" dirty="0">
                <a:latin typeface="Century Gothic" pitchFamily="34" charset="0"/>
              </a:rPr>
              <a:t> o che gli stessi </a:t>
            </a:r>
            <a:r>
              <a:rPr lang="it-IT" sz="1600" dirty="0">
                <a:solidFill>
                  <a:srgbClr val="C00000"/>
                </a:solidFill>
                <a:latin typeface="Century Gothic" pitchFamily="34" charset="0"/>
              </a:rPr>
              <a:t>siano soccorsi </a:t>
            </a:r>
            <a:r>
              <a:rPr lang="it-IT" sz="1600" dirty="0">
                <a:latin typeface="Century Gothic" pitchFamily="34" charset="0"/>
              </a:rPr>
              <a:t>in altro modo</a:t>
            </a:r>
          </a:p>
          <a:p>
            <a:pPr marL="342900" indent="-342900">
              <a:buFont typeface="+mj-lt"/>
              <a:buAutoNum type="alphaLcParenR"/>
            </a:pPr>
            <a:r>
              <a:rPr lang="it-IT" sz="1600" b="1" dirty="0">
                <a:latin typeface="Century Gothic" pitchFamily="34" charset="0"/>
              </a:rPr>
              <a:t>garantire</a:t>
            </a:r>
            <a:r>
              <a:rPr lang="it-IT" sz="1600" dirty="0">
                <a:latin typeface="Century Gothic" pitchFamily="34" charset="0"/>
              </a:rPr>
              <a:t> la possibilità per le </a:t>
            </a:r>
            <a:r>
              <a:rPr lang="it-IT" sz="1600" dirty="0">
                <a:solidFill>
                  <a:srgbClr val="C00000"/>
                </a:solidFill>
                <a:latin typeface="Century Gothic" pitchFamily="34" charset="0"/>
              </a:rPr>
              <a:t>squadre di soccorso </a:t>
            </a:r>
            <a:r>
              <a:rPr lang="it-IT" sz="1600" dirty="0">
                <a:latin typeface="Century Gothic" pitchFamily="34" charset="0"/>
              </a:rPr>
              <a:t>di operare in condizioni di sicurezza</a:t>
            </a:r>
          </a:p>
          <a:p>
            <a:pPr marL="342900" indent="-342900">
              <a:buFont typeface="+mj-lt"/>
              <a:buAutoNum type="alphaLcParenR"/>
            </a:pPr>
            <a:r>
              <a:rPr lang="it-IT" sz="1600" b="1" dirty="0">
                <a:solidFill>
                  <a:srgbClr val="0070C0"/>
                </a:solidFill>
                <a:latin typeface="Century Gothic" pitchFamily="34" charset="0"/>
              </a:rPr>
              <a:t>tutelare gli edifici pregevoli per arte o storia</a:t>
            </a:r>
          </a:p>
          <a:p>
            <a:pPr marL="342900" indent="-342900">
              <a:buFont typeface="+mj-lt"/>
              <a:buAutoNum type="alphaLcParenR"/>
            </a:pPr>
            <a:r>
              <a:rPr lang="it-IT" sz="1600" dirty="0">
                <a:latin typeface="Century Gothic" pitchFamily="34" charset="0"/>
              </a:rPr>
              <a:t>garantire la </a:t>
            </a:r>
            <a:r>
              <a:rPr lang="it-IT" sz="1600" b="1" dirty="0">
                <a:solidFill>
                  <a:srgbClr val="0070C0"/>
                </a:solidFill>
                <a:latin typeface="Century Gothic" pitchFamily="34" charset="0"/>
              </a:rPr>
              <a:t>continuità d’esercizio </a:t>
            </a:r>
            <a:r>
              <a:rPr lang="it-IT" sz="1600" dirty="0">
                <a:latin typeface="Century Gothic" pitchFamily="34" charset="0"/>
              </a:rPr>
              <a:t>per </a:t>
            </a:r>
            <a:r>
              <a:rPr lang="it-IT" sz="1600" b="1" dirty="0">
                <a:latin typeface="Century Gothic" pitchFamily="34" charset="0"/>
              </a:rPr>
              <a:t>le opere strategiche</a:t>
            </a:r>
          </a:p>
          <a:p>
            <a:pPr marL="342900" indent="-342900">
              <a:buFont typeface="+mj-lt"/>
              <a:buAutoNum type="alphaLcParenR"/>
            </a:pPr>
            <a:r>
              <a:rPr lang="it-IT" sz="1600" b="1" dirty="0">
                <a:solidFill>
                  <a:srgbClr val="0070C0"/>
                </a:solidFill>
                <a:latin typeface="Century Gothic" pitchFamily="34" charset="0"/>
              </a:rPr>
              <a:t>prevenire il danno ambientale </a:t>
            </a:r>
            <a:r>
              <a:rPr lang="it-IT" sz="1600" dirty="0">
                <a:latin typeface="Century Gothic" pitchFamily="34" charset="0"/>
              </a:rPr>
              <a:t>e limitare la compromissione dell’ambiente in caso d’incendio</a:t>
            </a:r>
          </a:p>
          <a:p>
            <a:pPr marL="342900" indent="-342900">
              <a:buFont typeface="+mj-lt"/>
              <a:buAutoNum type="alphaLcParenR"/>
            </a:pPr>
            <a:endParaRPr lang="it-IT" sz="1600" dirty="0">
              <a:latin typeface="Century Gothic" pitchFamily="34" charset="0"/>
            </a:endParaRPr>
          </a:p>
        </p:txBody>
      </p:sp>
      <p:sp>
        <p:nvSpPr>
          <p:cNvPr id="7" name="Parentesi quadra aperta 6">
            <a:extLst>
              <a:ext uri="{FF2B5EF4-FFF2-40B4-BE49-F238E27FC236}">
                <a16:creationId xmlns:a16="http://schemas.microsoft.com/office/drawing/2014/main" id="{F8492347-DB1E-4AAB-9916-BC7A8EE309AF}"/>
              </a:ext>
            </a:extLst>
          </p:cNvPr>
          <p:cNvSpPr/>
          <p:nvPr/>
        </p:nvSpPr>
        <p:spPr>
          <a:xfrm>
            <a:off x="3693111" y="1587260"/>
            <a:ext cx="177553" cy="47602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Freccia a destra 7">
            <a:extLst>
              <a:ext uri="{FF2B5EF4-FFF2-40B4-BE49-F238E27FC236}">
                <a16:creationId xmlns:a16="http://schemas.microsoft.com/office/drawing/2014/main" id="{DE254EAC-6EE1-46BC-94AF-C00BB9405E94}"/>
              </a:ext>
            </a:extLst>
          </p:cNvPr>
          <p:cNvSpPr/>
          <p:nvPr/>
        </p:nvSpPr>
        <p:spPr>
          <a:xfrm>
            <a:off x="3283315" y="5398008"/>
            <a:ext cx="177553" cy="2744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a gomito 10">
            <a:extLst>
              <a:ext uri="{FF2B5EF4-FFF2-40B4-BE49-F238E27FC236}">
                <a16:creationId xmlns:a16="http://schemas.microsoft.com/office/drawing/2014/main" id="{663DBB98-568B-4527-8E16-7A163645723E}"/>
              </a:ext>
            </a:extLst>
          </p:cNvPr>
          <p:cNvCxnSpPr>
            <a:stCxn id="2" idx="2"/>
            <a:endCxn id="7" idx="1"/>
          </p:cNvCxnSpPr>
          <p:nvPr/>
        </p:nvCxnSpPr>
        <p:spPr>
          <a:xfrm rot="16200000" flipH="1">
            <a:off x="2208795" y="2483081"/>
            <a:ext cx="1079644" cy="188898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114BA6A3-8594-4DBA-BC8B-3088B0BC3F65}"/>
              </a:ext>
            </a:extLst>
          </p:cNvPr>
          <p:cNvSpPr txBox="1"/>
          <p:nvPr/>
        </p:nvSpPr>
        <p:spPr>
          <a:xfrm>
            <a:off x="1175107" y="3026924"/>
            <a:ext cx="1087515" cy="338554"/>
          </a:xfrm>
          <a:prstGeom prst="rect">
            <a:avLst/>
          </a:prstGeom>
          <a:solidFill>
            <a:schemeClr val="bg1">
              <a:lumMod val="95000"/>
            </a:schemeClr>
          </a:solidFill>
        </p:spPr>
        <p:txBody>
          <a:bodyPr wrap="square">
            <a:spAutoFit/>
          </a:bodyPr>
          <a:lstStyle/>
          <a:p>
            <a:pPr algn="ctr"/>
            <a:r>
              <a:rPr kumimoji="0" lang="it-IT" altLang="it-IT" sz="1600" b="1" i="0" u="none" strike="noStrike" kern="1200" cap="none" spc="0" normalizeH="0" baseline="0" noProof="0" dirty="0">
                <a:ln>
                  <a:noFill/>
                </a:ln>
                <a:effectLst/>
                <a:uLnTx/>
                <a:uFillTx/>
                <a:latin typeface="+mn-lt"/>
                <a:ea typeface="+mn-ea"/>
                <a:cs typeface="Arial" panose="020B0604020202020204" pitchFamily="34" charset="0"/>
              </a:rPr>
              <a:t>come ….</a:t>
            </a:r>
            <a:endParaRPr lang="it-IT" sz="16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9F9695A-8AA1-445F-9859-4336657EEF00}"/>
              </a:ext>
            </a:extLst>
          </p:cNvPr>
          <p:cNvSpPr/>
          <p:nvPr/>
        </p:nvSpPr>
        <p:spPr>
          <a:xfrm>
            <a:off x="456271" y="4035527"/>
            <a:ext cx="8403641" cy="1054316"/>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itchFamily="34" charset="0"/>
            </a:endParaRPr>
          </a:p>
        </p:txBody>
      </p:sp>
      <p:sp>
        <p:nvSpPr>
          <p:cNvPr id="3" name="Rettangolo 2">
            <a:extLst>
              <a:ext uri="{FF2B5EF4-FFF2-40B4-BE49-F238E27FC236}">
                <a16:creationId xmlns:a16="http://schemas.microsoft.com/office/drawing/2014/main" id="{9645DEE0-C4FC-4ADB-B1D3-D79420250866}"/>
              </a:ext>
            </a:extLst>
          </p:cNvPr>
          <p:cNvSpPr/>
          <p:nvPr/>
        </p:nvSpPr>
        <p:spPr>
          <a:xfrm>
            <a:off x="456271" y="1068947"/>
            <a:ext cx="8609534" cy="338554"/>
          </a:xfrm>
          <a:prstGeom prst="rect">
            <a:avLst/>
          </a:prstGeom>
        </p:spPr>
        <p:txBody>
          <a:bodyPr wrap="square">
            <a:spAutoFit/>
          </a:bodyPr>
          <a:lstStyle/>
          <a:p>
            <a:r>
              <a:rPr lang="it-IT" sz="1600" dirty="0">
                <a:latin typeface="Century Gothic" pitchFamily="34" charset="0"/>
              </a:rPr>
              <a:t>La </a:t>
            </a:r>
            <a:r>
              <a:rPr lang="it-IT" sz="1600" u="sng" dirty="0">
                <a:latin typeface="Century Gothic" pitchFamily="34" charset="0"/>
              </a:rPr>
              <a:t>progettazione della sicurezza antincendio </a:t>
            </a:r>
            <a:r>
              <a:rPr lang="it-IT" sz="1600" dirty="0">
                <a:latin typeface="Century Gothic" pitchFamily="34" charset="0"/>
              </a:rPr>
              <a:t>delle attività è un </a:t>
            </a:r>
            <a:r>
              <a:rPr lang="it-IT" sz="1600" dirty="0">
                <a:solidFill>
                  <a:srgbClr val="0070C0"/>
                </a:solidFill>
                <a:latin typeface="Century Gothic" pitchFamily="34" charset="0"/>
              </a:rPr>
              <a:t>processo iterativo ….</a:t>
            </a:r>
          </a:p>
        </p:txBody>
      </p:sp>
      <p:sp>
        <p:nvSpPr>
          <p:cNvPr id="4" name="Rettangolo 3">
            <a:extLst>
              <a:ext uri="{FF2B5EF4-FFF2-40B4-BE49-F238E27FC236}">
                <a16:creationId xmlns:a16="http://schemas.microsoft.com/office/drawing/2014/main" id="{4DCB5B93-0FCE-4714-ABE7-6B7546C17A5D}"/>
              </a:ext>
            </a:extLst>
          </p:cNvPr>
          <p:cNvSpPr/>
          <p:nvPr/>
        </p:nvSpPr>
        <p:spPr>
          <a:xfrm>
            <a:off x="417337" y="1407501"/>
            <a:ext cx="3110147" cy="338554"/>
          </a:xfrm>
          <a:prstGeom prst="rect">
            <a:avLst/>
          </a:prstGeom>
        </p:spPr>
        <p:txBody>
          <a:bodyPr wrap="none">
            <a:spAutoFit/>
          </a:bodyPr>
          <a:lstStyle/>
          <a:p>
            <a:pPr marL="285750" indent="-285750">
              <a:buFont typeface="Wingdings" panose="05000000000000000000" pitchFamily="2" charset="2"/>
              <a:buChar char="§"/>
            </a:pPr>
            <a:r>
              <a:rPr lang="it-IT" sz="1600" i="1" u="sng" dirty="0">
                <a:solidFill>
                  <a:srgbClr val="0070C0"/>
                </a:solidFill>
                <a:latin typeface="Century Gothic" pitchFamily="34" charset="0"/>
              </a:rPr>
              <a:t>scopo della progettazione</a:t>
            </a:r>
          </a:p>
        </p:txBody>
      </p:sp>
      <p:sp>
        <p:nvSpPr>
          <p:cNvPr id="5" name="Rettangolo 4">
            <a:extLst>
              <a:ext uri="{FF2B5EF4-FFF2-40B4-BE49-F238E27FC236}">
                <a16:creationId xmlns:a16="http://schemas.microsoft.com/office/drawing/2014/main" id="{6E743879-0C28-459E-8E75-F2DDA0DA28A8}"/>
              </a:ext>
            </a:extLst>
          </p:cNvPr>
          <p:cNvSpPr/>
          <p:nvPr/>
        </p:nvSpPr>
        <p:spPr>
          <a:xfrm>
            <a:off x="746738" y="1746055"/>
            <a:ext cx="8074241" cy="584775"/>
          </a:xfrm>
          <a:prstGeom prst="rect">
            <a:avLst/>
          </a:prstGeom>
        </p:spPr>
        <p:txBody>
          <a:bodyPr wrap="square">
            <a:spAutoFit/>
          </a:bodyPr>
          <a:lstStyle/>
          <a:p>
            <a:r>
              <a:rPr lang="it-IT" sz="1600" b="1" dirty="0">
                <a:latin typeface="Century Gothic" pitchFamily="34" charset="0"/>
              </a:rPr>
              <a:t>descrizione </a:t>
            </a:r>
            <a:r>
              <a:rPr lang="it-IT" sz="1600" b="1" dirty="0">
                <a:solidFill>
                  <a:srgbClr val="C00000"/>
                </a:solidFill>
                <a:latin typeface="Century Gothic" pitchFamily="34" charset="0"/>
              </a:rPr>
              <a:t>qualitativa</a:t>
            </a:r>
            <a:r>
              <a:rPr lang="it-IT" sz="1600" b="1" dirty="0">
                <a:latin typeface="Century Gothic" pitchFamily="34" charset="0"/>
              </a:rPr>
              <a:t> e </a:t>
            </a:r>
            <a:r>
              <a:rPr lang="it-IT" sz="1600" b="1" dirty="0">
                <a:solidFill>
                  <a:srgbClr val="C00000"/>
                </a:solidFill>
                <a:latin typeface="Century Gothic" pitchFamily="34" charset="0"/>
              </a:rPr>
              <a:t>quantitativa</a:t>
            </a:r>
            <a:r>
              <a:rPr lang="it-IT" sz="1600" b="1" dirty="0">
                <a:latin typeface="Century Gothic" pitchFamily="34" charset="0"/>
              </a:rPr>
              <a:t> </a:t>
            </a:r>
            <a:r>
              <a:rPr lang="it-IT" sz="1600" dirty="0">
                <a:latin typeface="Century Gothic" pitchFamily="34" charset="0"/>
              </a:rPr>
              <a:t>dell’attività e del suo funzionamento, al fine di chiarire lo scopo della progettazione</a:t>
            </a:r>
          </a:p>
        </p:txBody>
      </p:sp>
      <p:sp>
        <p:nvSpPr>
          <p:cNvPr id="6" name="Rettangolo 5">
            <a:extLst>
              <a:ext uri="{FF2B5EF4-FFF2-40B4-BE49-F238E27FC236}">
                <a16:creationId xmlns:a16="http://schemas.microsoft.com/office/drawing/2014/main" id="{E6A93BAC-FD3B-4AA2-954D-239EEA010F22}"/>
              </a:ext>
            </a:extLst>
          </p:cNvPr>
          <p:cNvSpPr/>
          <p:nvPr/>
        </p:nvSpPr>
        <p:spPr>
          <a:xfrm>
            <a:off x="746738" y="2255996"/>
            <a:ext cx="7949954" cy="738664"/>
          </a:xfrm>
          <a:prstGeom prst="rect">
            <a:avLst/>
          </a:prstGeom>
        </p:spPr>
        <p:txBody>
          <a:bodyPr wrap="square">
            <a:spAutoFit/>
          </a:bodyPr>
          <a:lstStyle/>
          <a:p>
            <a:r>
              <a:rPr lang="it-IT" sz="1400" i="1" dirty="0">
                <a:latin typeface="Century Gothic" pitchFamily="34" charset="0"/>
              </a:rPr>
              <a:t>localizzazione e contesto, finalità, vincoli, struttura organizzativa e responsabilità, tipologia e quantità di occupanti, processi produttivi, opere da costruzione, impianti, tipologia e quantità di materiali stoccati o impiegati, …</a:t>
            </a:r>
          </a:p>
        </p:txBody>
      </p:sp>
      <p:sp>
        <p:nvSpPr>
          <p:cNvPr id="7" name="Rettangolo 6">
            <a:extLst>
              <a:ext uri="{FF2B5EF4-FFF2-40B4-BE49-F238E27FC236}">
                <a16:creationId xmlns:a16="http://schemas.microsoft.com/office/drawing/2014/main" id="{36DCC54B-5D3F-4130-9060-1929DC578FA0}"/>
              </a:ext>
            </a:extLst>
          </p:cNvPr>
          <p:cNvSpPr/>
          <p:nvPr/>
        </p:nvSpPr>
        <p:spPr>
          <a:xfrm>
            <a:off x="417337" y="3055681"/>
            <a:ext cx="2440092" cy="338554"/>
          </a:xfrm>
          <a:prstGeom prst="rect">
            <a:avLst/>
          </a:prstGeom>
        </p:spPr>
        <p:txBody>
          <a:bodyPr wrap="none">
            <a:spAutoFit/>
          </a:bodyPr>
          <a:lstStyle/>
          <a:p>
            <a:pPr marL="285750" indent="-285750">
              <a:buFont typeface="Wingdings" panose="05000000000000000000" pitchFamily="2" charset="2"/>
              <a:buChar char="§"/>
            </a:pPr>
            <a:r>
              <a:rPr lang="it-IT" sz="1600" i="1" u="sng" dirty="0">
                <a:solidFill>
                  <a:srgbClr val="0070C0"/>
                </a:solidFill>
                <a:latin typeface="Century Gothic" pitchFamily="34" charset="0"/>
              </a:rPr>
              <a:t>obiettivi di sicurezza</a:t>
            </a:r>
          </a:p>
        </p:txBody>
      </p:sp>
      <p:sp>
        <p:nvSpPr>
          <p:cNvPr id="8" name="Rettangolo 7">
            <a:extLst>
              <a:ext uri="{FF2B5EF4-FFF2-40B4-BE49-F238E27FC236}">
                <a16:creationId xmlns:a16="http://schemas.microsoft.com/office/drawing/2014/main" id="{EE157FA3-182D-43D7-A5D8-4B1A92EEA7BF}"/>
              </a:ext>
            </a:extLst>
          </p:cNvPr>
          <p:cNvSpPr/>
          <p:nvPr/>
        </p:nvSpPr>
        <p:spPr>
          <a:xfrm>
            <a:off x="3013967" y="3055681"/>
            <a:ext cx="5961355" cy="338554"/>
          </a:xfrm>
          <a:prstGeom prst="rect">
            <a:avLst/>
          </a:prstGeom>
        </p:spPr>
        <p:txBody>
          <a:bodyPr wrap="square">
            <a:spAutoFit/>
          </a:bodyPr>
          <a:lstStyle/>
          <a:p>
            <a:r>
              <a:rPr lang="it-IT" sz="1600" dirty="0">
                <a:latin typeface="Century Gothic" pitchFamily="34" charset="0"/>
              </a:rPr>
              <a:t>sono esplicitati gli </a:t>
            </a:r>
            <a:r>
              <a:rPr lang="it-IT" sz="1600" dirty="0">
                <a:solidFill>
                  <a:srgbClr val="0070C0"/>
                </a:solidFill>
                <a:latin typeface="Century Gothic" pitchFamily="34" charset="0"/>
              </a:rPr>
              <a:t>obiettivi di sicurezza </a:t>
            </a:r>
            <a:r>
              <a:rPr lang="it-IT" sz="1600" dirty="0">
                <a:latin typeface="Century Gothic" pitchFamily="34" charset="0"/>
              </a:rPr>
              <a:t>della progettazione</a:t>
            </a:r>
          </a:p>
        </p:txBody>
      </p:sp>
      <p:sp>
        <p:nvSpPr>
          <p:cNvPr id="9" name="Rettangolo 8">
            <a:extLst>
              <a:ext uri="{FF2B5EF4-FFF2-40B4-BE49-F238E27FC236}">
                <a16:creationId xmlns:a16="http://schemas.microsoft.com/office/drawing/2014/main" id="{C2B84F70-44B2-4342-B7C3-53D0EC8C6708}"/>
              </a:ext>
            </a:extLst>
          </p:cNvPr>
          <p:cNvSpPr/>
          <p:nvPr/>
        </p:nvSpPr>
        <p:spPr>
          <a:xfrm>
            <a:off x="785671" y="3394235"/>
            <a:ext cx="8074241" cy="523220"/>
          </a:xfrm>
          <a:prstGeom prst="rect">
            <a:avLst/>
          </a:prstGeom>
        </p:spPr>
        <p:txBody>
          <a:bodyPr wrap="square">
            <a:spAutoFit/>
          </a:bodyPr>
          <a:lstStyle/>
          <a:p>
            <a:r>
              <a:rPr lang="it-IT" sz="1400" i="1" dirty="0">
                <a:latin typeface="Century Gothic" pitchFamily="34" charset="0"/>
              </a:rPr>
              <a:t>Ad esempio, non è necessario tutelare edifici che non risultino pregevoli per arte o storia, o garantire la continuità d’esercizio per opere che non siano considerate strategiche.</a:t>
            </a:r>
          </a:p>
        </p:txBody>
      </p:sp>
      <p:sp>
        <p:nvSpPr>
          <p:cNvPr id="10" name="Rettangolo 9">
            <a:extLst>
              <a:ext uri="{FF2B5EF4-FFF2-40B4-BE49-F238E27FC236}">
                <a16:creationId xmlns:a16="http://schemas.microsoft.com/office/drawing/2014/main" id="{70D85F72-91B8-4EFF-A04A-5A477178B95F}"/>
              </a:ext>
            </a:extLst>
          </p:cNvPr>
          <p:cNvSpPr/>
          <p:nvPr/>
        </p:nvSpPr>
        <p:spPr>
          <a:xfrm>
            <a:off x="1469194" y="4128081"/>
            <a:ext cx="2757486" cy="338554"/>
          </a:xfrm>
          <a:prstGeom prst="rect">
            <a:avLst/>
          </a:prstGeom>
        </p:spPr>
        <p:txBody>
          <a:bodyPr wrap="none">
            <a:spAutoFit/>
          </a:bodyPr>
          <a:lstStyle/>
          <a:p>
            <a:pPr marL="342900" indent="-342900">
              <a:buFont typeface="Wingdings" panose="05000000000000000000" pitchFamily="2" charset="2"/>
              <a:buChar char="§"/>
            </a:pPr>
            <a:r>
              <a:rPr lang="it-IT" sz="1600" b="1" i="1" u="sng" dirty="0">
                <a:solidFill>
                  <a:srgbClr val="0070C0"/>
                </a:solidFill>
                <a:latin typeface="Century Gothic" pitchFamily="34" charset="0"/>
              </a:rPr>
              <a:t>valutazione del rischio</a:t>
            </a:r>
          </a:p>
        </p:txBody>
      </p:sp>
      <p:sp>
        <p:nvSpPr>
          <p:cNvPr id="11" name="Freccia a destra 10">
            <a:extLst>
              <a:ext uri="{FF2B5EF4-FFF2-40B4-BE49-F238E27FC236}">
                <a16:creationId xmlns:a16="http://schemas.microsoft.com/office/drawing/2014/main" id="{7D8C8610-D1E6-4829-8A47-05B2189A61AF}"/>
              </a:ext>
            </a:extLst>
          </p:cNvPr>
          <p:cNvSpPr/>
          <p:nvPr/>
        </p:nvSpPr>
        <p:spPr>
          <a:xfrm>
            <a:off x="4471939" y="4167798"/>
            <a:ext cx="499554" cy="312363"/>
          </a:xfrm>
          <a:prstGeom prst="rightArrow">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itchFamily="34" charset="0"/>
            </a:endParaRPr>
          </a:p>
        </p:txBody>
      </p:sp>
      <p:sp>
        <p:nvSpPr>
          <p:cNvPr id="12" name="Rettangolo 11">
            <a:extLst>
              <a:ext uri="{FF2B5EF4-FFF2-40B4-BE49-F238E27FC236}">
                <a16:creationId xmlns:a16="http://schemas.microsoft.com/office/drawing/2014/main" id="{C7F692FF-EA7B-42ED-920A-C8209A45B01C}"/>
              </a:ext>
            </a:extLst>
          </p:cNvPr>
          <p:cNvSpPr/>
          <p:nvPr/>
        </p:nvSpPr>
        <p:spPr>
          <a:xfrm>
            <a:off x="5477520" y="4139313"/>
            <a:ext cx="1949573" cy="338554"/>
          </a:xfrm>
          <a:prstGeom prst="rect">
            <a:avLst/>
          </a:prstGeom>
        </p:spPr>
        <p:txBody>
          <a:bodyPr wrap="none">
            <a:spAutoFit/>
          </a:bodyPr>
          <a:lstStyle/>
          <a:p>
            <a:r>
              <a:rPr lang="it-IT" sz="1600" dirty="0">
                <a:latin typeface="Century Gothic" pitchFamily="34" charset="0"/>
              </a:rPr>
              <a:t>paragrafo G.2.6.1</a:t>
            </a:r>
          </a:p>
        </p:txBody>
      </p:sp>
      <p:sp>
        <p:nvSpPr>
          <p:cNvPr id="13" name="Rettangolo 12">
            <a:extLst>
              <a:ext uri="{FF2B5EF4-FFF2-40B4-BE49-F238E27FC236}">
                <a16:creationId xmlns:a16="http://schemas.microsoft.com/office/drawing/2014/main" id="{C892C92B-7AB2-4C48-A169-03206122E507}"/>
              </a:ext>
            </a:extLst>
          </p:cNvPr>
          <p:cNvSpPr/>
          <p:nvPr/>
        </p:nvSpPr>
        <p:spPr>
          <a:xfrm>
            <a:off x="2313977" y="4542719"/>
            <a:ext cx="1912703" cy="338554"/>
          </a:xfrm>
          <a:prstGeom prst="rect">
            <a:avLst/>
          </a:prstGeom>
        </p:spPr>
        <p:txBody>
          <a:bodyPr wrap="none">
            <a:spAutoFit/>
          </a:bodyPr>
          <a:lstStyle/>
          <a:p>
            <a:pPr marL="285750" indent="-285750">
              <a:buFont typeface="Wingdings" panose="05000000000000000000" pitchFamily="2" charset="2"/>
              <a:buChar char="§"/>
            </a:pPr>
            <a:r>
              <a:rPr lang="it-IT" sz="1600" i="1" u="sng" dirty="0">
                <a:solidFill>
                  <a:srgbClr val="0070C0"/>
                </a:solidFill>
                <a:latin typeface="Century Gothic" pitchFamily="34" charset="0"/>
              </a:rPr>
              <a:t>profili di rischio</a:t>
            </a:r>
          </a:p>
        </p:txBody>
      </p:sp>
      <p:cxnSp>
        <p:nvCxnSpPr>
          <p:cNvPr id="14" name="Connettore a gomito 16">
            <a:extLst>
              <a:ext uri="{FF2B5EF4-FFF2-40B4-BE49-F238E27FC236}">
                <a16:creationId xmlns:a16="http://schemas.microsoft.com/office/drawing/2014/main" id="{C15BC8E3-CCFF-4DF5-984E-69D9C9D673D2}"/>
              </a:ext>
            </a:extLst>
          </p:cNvPr>
          <p:cNvCxnSpPr>
            <a:cxnSpLocks/>
            <a:stCxn id="10" idx="1"/>
            <a:endCxn id="13" idx="1"/>
          </p:cNvCxnSpPr>
          <p:nvPr/>
        </p:nvCxnSpPr>
        <p:spPr>
          <a:xfrm rot="10800000" flipH="1" flipV="1">
            <a:off x="1469193" y="4297358"/>
            <a:ext cx="844783" cy="414638"/>
          </a:xfrm>
          <a:prstGeom prst="bentConnector3">
            <a:avLst>
              <a:gd name="adj1" fmla="val -2706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Freccia a destra 14">
            <a:extLst>
              <a:ext uri="{FF2B5EF4-FFF2-40B4-BE49-F238E27FC236}">
                <a16:creationId xmlns:a16="http://schemas.microsoft.com/office/drawing/2014/main" id="{37DD9081-EA86-4EFD-9C2D-FA8C662E2F39}"/>
              </a:ext>
            </a:extLst>
          </p:cNvPr>
          <p:cNvSpPr/>
          <p:nvPr/>
        </p:nvSpPr>
        <p:spPr>
          <a:xfrm>
            <a:off x="4465387" y="4568910"/>
            <a:ext cx="499554" cy="312363"/>
          </a:xfrm>
          <a:prstGeom prst="rightArrow">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entury Gothic" pitchFamily="34" charset="0"/>
            </a:endParaRPr>
          </a:p>
        </p:txBody>
      </p:sp>
      <p:sp>
        <p:nvSpPr>
          <p:cNvPr id="16" name="Rettangolo 15">
            <a:extLst>
              <a:ext uri="{FF2B5EF4-FFF2-40B4-BE49-F238E27FC236}">
                <a16:creationId xmlns:a16="http://schemas.microsoft.com/office/drawing/2014/main" id="{68E66779-16FE-4152-90B5-2BA3E58EFAD8}"/>
              </a:ext>
            </a:extLst>
          </p:cNvPr>
          <p:cNvSpPr/>
          <p:nvPr/>
        </p:nvSpPr>
        <p:spPr>
          <a:xfrm>
            <a:off x="5477520" y="4502335"/>
            <a:ext cx="1949573" cy="338554"/>
          </a:xfrm>
          <a:prstGeom prst="rect">
            <a:avLst/>
          </a:prstGeom>
        </p:spPr>
        <p:txBody>
          <a:bodyPr wrap="none">
            <a:spAutoFit/>
          </a:bodyPr>
          <a:lstStyle/>
          <a:p>
            <a:r>
              <a:rPr lang="it-IT" sz="1600" dirty="0">
                <a:latin typeface="Century Gothic" pitchFamily="34" charset="0"/>
              </a:rPr>
              <a:t>paragrafo G.2.6.2</a:t>
            </a:r>
          </a:p>
        </p:txBody>
      </p:sp>
      <p:sp>
        <p:nvSpPr>
          <p:cNvPr id="17" name="Rettangolo 16">
            <a:extLst>
              <a:ext uri="{FF2B5EF4-FFF2-40B4-BE49-F238E27FC236}">
                <a16:creationId xmlns:a16="http://schemas.microsoft.com/office/drawing/2014/main" id="{590C0A06-D53D-432E-8235-029A739C0ADD}"/>
              </a:ext>
            </a:extLst>
          </p:cNvPr>
          <p:cNvSpPr/>
          <p:nvPr/>
        </p:nvSpPr>
        <p:spPr>
          <a:xfrm>
            <a:off x="417339" y="5261967"/>
            <a:ext cx="2610010" cy="338554"/>
          </a:xfrm>
          <a:prstGeom prst="rect">
            <a:avLst/>
          </a:prstGeom>
        </p:spPr>
        <p:txBody>
          <a:bodyPr wrap="none">
            <a:spAutoFit/>
          </a:bodyPr>
          <a:lstStyle/>
          <a:p>
            <a:pPr marL="285750" indent="-285750">
              <a:buFont typeface="Wingdings" panose="05000000000000000000" pitchFamily="2" charset="2"/>
              <a:buChar char="§"/>
            </a:pPr>
            <a:r>
              <a:rPr lang="it-IT" sz="1600" i="1" u="sng" dirty="0">
                <a:solidFill>
                  <a:srgbClr val="0070C0"/>
                </a:solidFill>
                <a:latin typeface="Century Gothic" pitchFamily="34" charset="0"/>
              </a:rPr>
              <a:t>strategia antincendio</a:t>
            </a:r>
          </a:p>
        </p:txBody>
      </p:sp>
      <p:sp>
        <p:nvSpPr>
          <p:cNvPr id="18" name="Rettangolo 17">
            <a:extLst>
              <a:ext uri="{FF2B5EF4-FFF2-40B4-BE49-F238E27FC236}">
                <a16:creationId xmlns:a16="http://schemas.microsoft.com/office/drawing/2014/main" id="{EE558E8D-048D-46A2-920C-BE003934D477}"/>
              </a:ext>
            </a:extLst>
          </p:cNvPr>
          <p:cNvSpPr/>
          <p:nvPr/>
        </p:nvSpPr>
        <p:spPr>
          <a:xfrm>
            <a:off x="3068483" y="5284571"/>
            <a:ext cx="5984198" cy="584775"/>
          </a:xfrm>
          <a:prstGeom prst="rect">
            <a:avLst/>
          </a:prstGeom>
        </p:spPr>
        <p:txBody>
          <a:bodyPr wrap="square">
            <a:spAutoFit/>
          </a:bodyPr>
          <a:lstStyle/>
          <a:p>
            <a:r>
              <a:rPr lang="it-IT" sz="1600" dirty="0">
                <a:latin typeface="Century Gothic" pitchFamily="34" charset="0"/>
              </a:rPr>
              <a:t>alla </a:t>
            </a:r>
            <a:r>
              <a:rPr lang="it-IT" sz="1600" dirty="0">
                <a:solidFill>
                  <a:srgbClr val="C00000"/>
                </a:solidFill>
                <a:latin typeface="Century Gothic" pitchFamily="34" charset="0"/>
              </a:rPr>
              <a:t>mitigazione del rischio </a:t>
            </a:r>
            <a:r>
              <a:rPr lang="it-IT" sz="1600" dirty="0">
                <a:latin typeface="Century Gothic" pitchFamily="34" charset="0"/>
              </a:rPr>
              <a:t>valutato tramite misure preventive, protettive e gestionali [G.2.6.3–G.2.6.4–G.2.6.5]</a:t>
            </a:r>
          </a:p>
        </p:txBody>
      </p:sp>
      <p:sp>
        <p:nvSpPr>
          <p:cNvPr id="19" name="Rettangolo 18">
            <a:extLst>
              <a:ext uri="{FF2B5EF4-FFF2-40B4-BE49-F238E27FC236}">
                <a16:creationId xmlns:a16="http://schemas.microsoft.com/office/drawing/2014/main" id="{1B487295-02F4-4998-940D-B173F98411BE}"/>
              </a:ext>
            </a:extLst>
          </p:cNvPr>
          <p:cNvSpPr/>
          <p:nvPr/>
        </p:nvSpPr>
        <p:spPr>
          <a:xfrm>
            <a:off x="569552" y="6100179"/>
            <a:ext cx="8428615" cy="584775"/>
          </a:xfrm>
          <a:prstGeom prst="rect">
            <a:avLst/>
          </a:prstGeom>
          <a:solidFill>
            <a:schemeClr val="accent2">
              <a:lumMod val="20000"/>
              <a:lumOff val="80000"/>
            </a:schemeClr>
          </a:solidFill>
          <a:ln>
            <a:solidFill>
              <a:srgbClr val="C00000"/>
            </a:solidFill>
          </a:ln>
        </p:spPr>
        <p:txBody>
          <a:bodyPr wrap="square">
            <a:spAutoFit/>
          </a:bodyPr>
          <a:lstStyle/>
          <a:p>
            <a:r>
              <a:rPr lang="it-IT" sz="1600" dirty="0">
                <a:latin typeface="Century Gothic" pitchFamily="34" charset="0"/>
              </a:rPr>
              <a:t>qualora il risultato della progettazione </a:t>
            </a:r>
            <a:r>
              <a:rPr lang="it-IT" sz="1600" dirty="0">
                <a:solidFill>
                  <a:srgbClr val="0070C0"/>
                </a:solidFill>
                <a:latin typeface="Century Gothic" pitchFamily="34" charset="0"/>
              </a:rPr>
              <a:t>non sia ritenuto compatibile con lo scopo definito</a:t>
            </a:r>
            <a:r>
              <a:rPr lang="it-IT" sz="1600" dirty="0">
                <a:latin typeface="Century Gothic" pitchFamily="34" charset="0"/>
              </a:rPr>
              <a:t> …  il </a:t>
            </a:r>
            <a:r>
              <a:rPr lang="it-IT" sz="1600" b="1" dirty="0">
                <a:latin typeface="Century Gothic" pitchFamily="34" charset="0"/>
              </a:rPr>
              <a:t>progettista itera i passi …</a:t>
            </a:r>
            <a:endParaRPr lang="it-IT" sz="1600" dirty="0">
              <a:latin typeface="Century Gothic" pitchFamily="34" charset="0"/>
            </a:endParaRPr>
          </a:p>
        </p:txBody>
      </p:sp>
      <p:cxnSp>
        <p:nvCxnSpPr>
          <p:cNvPr id="20" name="Connettore a gomito 22">
            <a:extLst>
              <a:ext uri="{FF2B5EF4-FFF2-40B4-BE49-F238E27FC236}">
                <a16:creationId xmlns:a16="http://schemas.microsoft.com/office/drawing/2014/main" id="{688DC7CE-AC09-4F00-A854-C961B2EF4436}"/>
              </a:ext>
            </a:extLst>
          </p:cNvPr>
          <p:cNvCxnSpPr>
            <a:cxnSpLocks/>
          </p:cNvCxnSpPr>
          <p:nvPr/>
        </p:nvCxnSpPr>
        <p:spPr>
          <a:xfrm rot="10800000">
            <a:off x="456272" y="5438233"/>
            <a:ext cx="152213" cy="961323"/>
          </a:xfrm>
          <a:prstGeom prst="bentConnector3">
            <a:avLst>
              <a:gd name="adj1" fmla="val 25018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14E251C2-13D2-4C30-94D1-C77D9A24194F}"/>
              </a:ext>
            </a:extLst>
          </p:cNvPr>
          <p:cNvCxnSpPr>
            <a:cxnSpLocks/>
          </p:cNvCxnSpPr>
          <p:nvPr/>
        </p:nvCxnSpPr>
        <p:spPr>
          <a:xfrm>
            <a:off x="557211" y="1772173"/>
            <a:ext cx="0" cy="1117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F813C4DF-74A3-4774-BDD8-054A795B4DD8}"/>
              </a:ext>
            </a:extLst>
          </p:cNvPr>
          <p:cNvCxnSpPr>
            <a:cxnSpLocks/>
          </p:cNvCxnSpPr>
          <p:nvPr/>
        </p:nvCxnSpPr>
        <p:spPr>
          <a:xfrm flipH="1">
            <a:off x="569550" y="3377358"/>
            <a:ext cx="187" cy="5400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6A2003F-3FB2-40DE-B10A-4A68B258342E}"/>
              </a:ext>
            </a:extLst>
          </p:cNvPr>
          <p:cNvCxnSpPr>
            <a:cxnSpLocks/>
          </p:cNvCxnSpPr>
          <p:nvPr/>
        </p:nvCxnSpPr>
        <p:spPr>
          <a:xfrm flipH="1">
            <a:off x="569739" y="4771254"/>
            <a:ext cx="187" cy="5400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DA0D216E-E0E9-4297-B934-82D330C19A24}"/>
              </a:ext>
            </a:extLst>
          </p:cNvPr>
          <p:cNvSpPr txBox="1"/>
          <p:nvPr/>
        </p:nvSpPr>
        <p:spPr>
          <a:xfrm>
            <a:off x="456271" y="657728"/>
            <a:ext cx="3194000" cy="338554"/>
          </a:xfrm>
          <a:prstGeom prst="rect">
            <a:avLst/>
          </a:prstGeom>
          <a:solidFill>
            <a:schemeClr val="bg1">
              <a:lumMod val="95000"/>
            </a:schemeClr>
          </a:solidFill>
          <a:ln>
            <a:solidFill>
              <a:schemeClr val="accent1">
                <a:lumMod val="60000"/>
                <a:lumOff val="40000"/>
              </a:schemeClr>
            </a:solidFill>
          </a:ln>
        </p:spPr>
        <p:txBody>
          <a:bodyPr wrap="square" rtlCol="0">
            <a:spAutoFit/>
          </a:bodyPr>
          <a:lstStyle/>
          <a:p>
            <a:r>
              <a:rPr lang="it-IT" sz="1600" dirty="0">
                <a:highlight>
                  <a:srgbClr val="FFFF00"/>
                </a:highlight>
                <a:latin typeface="Century Gothic" pitchFamily="34" charset="0"/>
              </a:rPr>
              <a:t>G.2.6 – Metodologia generale</a:t>
            </a:r>
          </a:p>
        </p:txBody>
      </p:sp>
      <p:sp>
        <p:nvSpPr>
          <p:cNvPr id="26" name="CasellaDiTesto 25">
            <a:extLst>
              <a:ext uri="{FF2B5EF4-FFF2-40B4-BE49-F238E27FC236}">
                <a16:creationId xmlns:a16="http://schemas.microsoft.com/office/drawing/2014/main" id="{274F91D4-DED8-4D4E-8036-F74E866CF1C2}"/>
              </a:ext>
            </a:extLst>
          </p:cNvPr>
          <p:cNvSpPr txBox="1"/>
          <p:nvPr/>
        </p:nvSpPr>
        <p:spPr>
          <a:xfrm rot="21195929">
            <a:off x="3969832" y="525764"/>
            <a:ext cx="1490662" cy="368300"/>
          </a:xfrm>
          <a:prstGeom prst="rect">
            <a:avLst/>
          </a:prstGeom>
          <a:solidFill>
            <a:schemeClr val="accent2">
              <a:lumMod val="40000"/>
              <a:lumOff val="60000"/>
            </a:schemeClr>
          </a:solidFill>
          <a:ln>
            <a:solidFill>
              <a:schemeClr val="bg1">
                <a:lumMod val="65000"/>
              </a:schemeClr>
            </a:solidFill>
          </a:ln>
        </p:spPr>
        <p:txBody>
          <a:bodyPr>
            <a:spAutoFit/>
          </a:bodyPr>
          <a:lstStyle/>
          <a:p>
            <a:pPr algn="ctr" eaLnBrk="1" fontAlgn="auto" hangingPunct="1">
              <a:spcBef>
                <a:spcPts val="0"/>
              </a:spcBef>
              <a:spcAft>
                <a:spcPts val="0"/>
              </a:spcAft>
              <a:defRPr/>
            </a:pPr>
            <a:r>
              <a:rPr lang="it-IT" b="1" dirty="0">
                <a:latin typeface="+mn-lt"/>
              </a:rPr>
              <a:t>….. 2019</a:t>
            </a:r>
          </a:p>
        </p:txBody>
      </p:sp>
    </p:spTree>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F8362EDBBFFB44AA16D56F2B1A24414" ma:contentTypeVersion="4" ma:contentTypeDescription="Creare un nuovo documento." ma:contentTypeScope="" ma:versionID="eb06112b9a1ddf9b6bda0d9f5ab1e68f">
  <xsd:schema xmlns:xsd="http://www.w3.org/2001/XMLSchema" xmlns:xs="http://www.w3.org/2001/XMLSchema" xmlns:p="http://schemas.microsoft.com/office/2006/metadata/properties" xmlns:ns2="a16c1c9f-449b-4f38-bf23-e640e224e6e3" xmlns:ns3="9d83390d-bbed-4b9b-9e7f-b6589f482214" targetNamespace="http://schemas.microsoft.com/office/2006/metadata/properties" ma:root="true" ma:fieldsID="122aa486300cdf1008be037f36156c55" ns2:_="" ns3:_="">
    <xsd:import namespace="a16c1c9f-449b-4f38-bf23-e640e224e6e3"/>
    <xsd:import namespace="9d83390d-bbed-4b9b-9e7f-b6589f4822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c1c9f-449b-4f38-bf23-e640e224e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83390d-bbed-4b9b-9e7f-b6589f482214"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7CABC6-7B71-4911-9DF9-AA306E358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c1c9f-449b-4f38-bf23-e640e224e6e3"/>
    <ds:schemaRef ds:uri="9d83390d-bbed-4b9b-9e7f-b6589f482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8A3163-878B-498A-92ED-53D947C5FF2C}">
  <ds:schemaRefs>
    <ds:schemaRef ds:uri="http://schemas.microsoft.com/sharepoint/v3/contenttype/forms"/>
  </ds:schemaRefs>
</ds:datastoreItem>
</file>

<file path=customXml/itemProps3.xml><?xml version="1.0" encoding="utf-8"?>
<ds:datastoreItem xmlns:ds="http://schemas.openxmlformats.org/officeDocument/2006/customXml" ds:itemID="{FED29DF1-3133-40C2-9784-09BA7A121A0B}">
  <ds:schemaRefs>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9d83390d-bbed-4b9b-9e7f-b6589f482214"/>
    <ds:schemaRef ds:uri="a16c1c9f-449b-4f38-bf23-e640e224e6e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Tema1</Template>
  <TotalTime>2</TotalTime>
  <Words>2267</Words>
  <Application>Microsoft Office PowerPoint</Application>
  <PresentationFormat>Presentazione su schermo (4:3)</PresentationFormat>
  <Paragraphs>225</Paragraphs>
  <Slides>26</Slides>
  <Notes>1</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26</vt:i4>
      </vt:variant>
    </vt:vector>
  </HeadingPairs>
  <TitlesOfParts>
    <vt:vector size="32" baseType="lpstr">
      <vt:lpstr>Arial</vt:lpstr>
      <vt:lpstr>Calibri</vt:lpstr>
      <vt:lpstr>Century Gothic</vt:lpstr>
      <vt:lpstr>Wingdings</vt:lpstr>
      <vt:lpstr>Tema1</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Luigi Ferraiuolo</dc:creator>
  <cp:lastModifiedBy>Patrizia Morana</cp:lastModifiedBy>
  <cp:revision>65</cp:revision>
  <dcterms:created xsi:type="dcterms:W3CDTF">2020-10-04T08:44:24Z</dcterms:created>
  <dcterms:modified xsi:type="dcterms:W3CDTF">2021-04-02T08:27:45Z</dcterms:modified>
</cp:coreProperties>
</file>