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9" r:id="rId6"/>
  </p:sldMasterIdLst>
  <p:notesMasterIdLst>
    <p:notesMasterId r:id="rId30"/>
  </p:notesMasterIdLst>
  <p:sldIdLst>
    <p:sldId id="412" r:id="rId7"/>
    <p:sldId id="411" r:id="rId8"/>
    <p:sldId id="413" r:id="rId9"/>
    <p:sldId id="414" r:id="rId10"/>
    <p:sldId id="416" r:id="rId11"/>
    <p:sldId id="417" r:id="rId12"/>
    <p:sldId id="419" r:id="rId13"/>
    <p:sldId id="420" r:id="rId14"/>
    <p:sldId id="421" r:id="rId15"/>
    <p:sldId id="422" r:id="rId16"/>
    <p:sldId id="431" r:id="rId17"/>
    <p:sldId id="432" r:id="rId18"/>
    <p:sldId id="423" r:id="rId19"/>
    <p:sldId id="424" r:id="rId20"/>
    <p:sldId id="425" r:id="rId21"/>
    <p:sldId id="426" r:id="rId22"/>
    <p:sldId id="427" r:id="rId23"/>
    <p:sldId id="428" r:id="rId24"/>
    <p:sldId id="433" r:id="rId25"/>
    <p:sldId id="434" r:id="rId26"/>
    <p:sldId id="429" r:id="rId27"/>
    <p:sldId id="430" r:id="rId28"/>
    <p:sldId id="314" r:id="rId29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F25"/>
    <a:srgbClr val="C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50FA87-94AB-4445-BC7A-B40A788360A7}" type="datetimeFigureOut">
              <a:rPr lang="it-IT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E08E1C-EDED-4F1B-A6EE-0FA6A92329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E50D-40FE-470E-AE34-44C66C387385}" type="datetime1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EAD-424A-496C-8BEB-229897E9BD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68A620C-A2D4-4C3E-AC85-EEB3DA80B5CF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69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0612D51-75C6-48FF-8FE5-659D38890959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0022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E1C56F22-35F4-45C3-B14F-2B487E4DF206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0314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E92B026-2924-404B-BD07-00ECFA265A27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93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A3C099-FE21-49D2-B013-2FA4B3A4D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595260-5444-4524-96C7-E377776F01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D1AC4-9F7E-4C0A-82CB-7DFA9D717F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72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A0F16-9830-4711-A3CC-3CD6163C7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218A60-76A2-4429-BF40-A2E45C6AD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EC6401-8D26-4A7B-9803-BF1C452E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D742AA-0C31-499D-AB27-D2CA0E3D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C12C29-11FD-43FA-B85C-3850CB2B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81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B84A4-A1AE-4A1D-AB70-B143AF2F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DC47F5-637F-470E-9F43-2669E002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4A3FC2-8003-4978-A42E-15F444F66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11233F-97BB-41F7-B99B-AEE4EB9F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8D896F6-2DCA-4DFD-9692-9CF9A34F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26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FE4125-4221-4D9C-B771-D0AC54AD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D16C8C-609E-4285-8E08-1792A198B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98D7BE-2DD6-4951-A66B-FE1D851A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2498B6-B342-4DC0-812D-63521F84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A70971-633F-47B9-9814-73FEA665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15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146AA8-6FDC-4075-9273-BE6758EB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B064D4-B413-4AE1-841B-BD7B8A4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8B8BE2-B0F1-4437-9142-2A63EC736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7274A1-8C58-4CC3-A5F1-905E1EEA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B5BB50-45EB-4AF7-A537-A87484E2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B4702-9543-4B04-AF92-314E0A8D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15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E9E552-DF00-4705-B0E9-DE308FA6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3874C7-4459-4D55-AE17-0E8655449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F37513-8BEF-4A71-96AC-C2E9DBA81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E0B286-095A-4636-A90B-5123C5CAB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E3DBCA-02D1-409A-9D6F-A70F77C4D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8C4C3F-E794-43C4-8252-520F76AD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A5A84D-4A8F-4948-99C1-1225D47A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08B78B-018C-425E-A578-1DA011E7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86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55CC8CE5-5686-43C8-8603-C543AC7C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239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2EAD-424A-496C-8BEB-229897E9BDC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009545-F915-4A6D-A88B-A0945047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616FA7-E6DF-4BD0-82FB-03838D36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2A19A6-C6F1-49F9-A840-6FC53F38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A85C73-96A6-443A-BDD7-19737746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7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E7B2E55-1773-4CEB-BFB2-BE39D6E14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93918D-8C37-4517-A82D-75EAD6AD1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7A4F61-F19B-4360-8DFA-E67748F6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607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A39849-51FE-4100-940F-A6F8786E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7009AF-75BA-4A59-929A-EF1D255E2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27990A-0BDE-4D8B-BACA-04086143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B050AA-32CF-4FB9-BFD0-DF29045F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9095E4-7062-4CD6-A58A-6EB4CC17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DB7D12-E9F8-45A7-9E09-CEE56A18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129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518A1-B883-459F-A7A1-91C65DB59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AEC911-E579-4AE1-AE9D-20BDBF565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127ECC-CA47-43E3-B3DA-3AC786026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1E67F3-4B8C-44E0-8E30-6568F245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FB5A89-B107-48B0-8206-B5CE6058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9930C4-C080-4005-A3C2-2A1D84DD2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636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1E2DC-D07C-4E45-850D-9E578F2E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99B006-54CA-4DD4-8C5C-701122419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367234-2361-4C2B-B478-C374A251C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F91BDD-C346-4576-8759-BA26BF54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E7D01E-5779-4757-8497-EA6E2FD6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085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B2FCBF9-6925-47B5-B536-0FED817E4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0B8345-2A71-43CD-911F-26120158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638875-6CA3-4004-9A28-A96BC5CD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053292-FEDC-465D-810B-A671F832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CDC36-E9BB-4F8F-A8FA-D3BC837F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508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9F9023D-E2C5-47BC-958F-AE75B3F3BD68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97073FA-56D5-4165-8032-4757A79D02C7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57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2C2EC87-BAF2-4FD5-9A7E-74E42FF6554D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3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D585396-DE6F-4FD1-8B97-0DF43F4EA899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706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7D81DE6-0269-4E7D-A771-03790294CBF8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15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04EFFFD-EA9D-49F7-AD8C-F541054BD4EE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66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EBD36CD-EB8A-4D48-A45A-2FE423CD927D}" type="datetime1">
              <a:rPr lang="it-IT" smtClean="0"/>
              <a:pPr/>
              <a:t>02/04/2021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804A10C-9132-417F-B89B-7078D19E7B8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1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63A1-0576-4097-9EC8-F79EBBCF45D6}" type="datetime1">
              <a:rPr lang="it-IT" smtClean="0"/>
              <a:pPr>
                <a:defRPr/>
              </a:pPr>
              <a:t>02/04/2021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F2ED0E-4008-40C6-B02D-A6EF23593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FFB713-93DE-4829-B515-2829D66B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D1AC4-9F7E-4C0A-82CB-7DFA9D717FE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7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8ADE77-6314-45FE-A3A7-75B7A2D8F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538FE0-B1B4-4A78-985C-6DDB5C491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1F7228-C068-40CC-812E-AFCDAA918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DCBDF-167B-4BC4-84C2-8FC714783EED}" type="datetimeFigureOut">
              <a:rPr lang="it-IT" smtClean="0"/>
              <a:pPr/>
              <a:t>02/04/2021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17ABC3-75EC-46E2-8D45-F552B9573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137145-DB43-4E16-BFD7-7A9D8B69C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B553-8D3C-4739-991D-23B1F71C66E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1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 descr="intestazione complet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850" y="0"/>
            <a:ext cx="57324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40677" y="2376220"/>
            <a:ext cx="88345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SEZIONE G - Generalità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Capitolo G.1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anose="020B0502020202020204" pitchFamily="34" charset="0"/>
                <a:cs typeface="+mn-cs"/>
              </a:rPr>
              <a:t>Termini, definizioni e simboli grafici</a:t>
            </a:r>
          </a:p>
        </p:txBody>
      </p:sp>
      <p:pic>
        <p:nvPicPr>
          <p:cNvPr id="5" name="Immagine 3" descr="Word Art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57" y="1360902"/>
            <a:ext cx="772884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07326" y="1233051"/>
            <a:ext cx="83134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DM 18/10/2019: codice di prevenzione incendi</a:t>
            </a:r>
          </a:p>
        </p:txBody>
      </p:sp>
    </p:spTree>
    <p:extLst>
      <p:ext uri="{BB962C8B-B14F-4D97-AF65-F5344CB8AC3E}">
        <p14:creationId xmlns:p14="http://schemas.microsoft.com/office/powerpoint/2010/main" val="60848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28046" y="1098173"/>
            <a:ext cx="14879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GEOMETRIA</a:t>
            </a: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69" y="1601509"/>
            <a:ext cx="5766559" cy="490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76200" y="2823300"/>
            <a:ext cx="330310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 i="1" dirty="0">
                <a:latin typeface="Century Gothic" panose="020B0502020202020204" pitchFamily="34" charset="0"/>
              </a:rPr>
              <a:t> Piano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 i="1" dirty="0">
                <a:latin typeface="Century Gothic" panose="020B0502020202020204" pitchFamily="34" charset="0"/>
              </a:rPr>
              <a:t> </a:t>
            </a:r>
            <a:r>
              <a:rPr lang="it-IT" altLang="it-IT" sz="1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Piano di riferimento del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  compartimento</a:t>
            </a: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 i="1" dirty="0">
                <a:latin typeface="Century Gothic" panose="020B0502020202020204" pitchFamily="34" charset="0"/>
              </a:rPr>
              <a:t> Quota di piano</a:t>
            </a:r>
            <a:endParaRPr lang="it-IT" altLang="it-IT" sz="1800" i="1" dirty="0">
              <a:latin typeface="Century Gothic" panose="020B0502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 i="1" dirty="0">
                <a:latin typeface="Century Gothic" panose="020B0502020202020204" pitchFamily="34" charset="0"/>
              </a:rPr>
              <a:t> Altezza antincendio</a:t>
            </a:r>
            <a:endParaRPr lang="it-IT" altLang="it-IT" sz="1800" dirty="0">
              <a:latin typeface="Century Gothic" panose="020B0502020202020204" pitchFamily="34" charset="0"/>
            </a:endParaRPr>
          </a:p>
          <a:p>
            <a:pPr defTabSz="914400"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b="1" i="1" dirty="0">
                <a:latin typeface="Century Gothic" panose="020B0502020202020204" pitchFamily="34" charset="0"/>
              </a:rPr>
              <a:t> Quota del compartimento</a:t>
            </a:r>
          </a:p>
        </p:txBody>
      </p:sp>
      <p:pic>
        <p:nvPicPr>
          <p:cNvPr id="5" name="Picture 22" descr="import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0313" y="1333500"/>
            <a:ext cx="1254125" cy="10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73BFBCC-D329-49B0-ABD5-F69A9F2E3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362" y="3992112"/>
            <a:ext cx="3854285" cy="2097970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CC1E672F-848F-4D77-82C3-4FAF3444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65" y="1013607"/>
            <a:ext cx="14879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GEOMETRIA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7EB289-70B4-4665-BDBB-05A6FE35D4C7}"/>
              </a:ext>
            </a:extLst>
          </p:cNvPr>
          <p:cNvSpPr txBox="1"/>
          <p:nvPr/>
        </p:nvSpPr>
        <p:spPr>
          <a:xfrm>
            <a:off x="368424" y="15766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Piano</a:t>
            </a:r>
            <a:r>
              <a:rPr kumimoji="0" lang="it-IT" altLang="it-IT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kumimoji="0" lang="it-IT" altLang="it-IT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superficie calpestabile.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8FC945-FAB8-4D54-9FF9-0998900A6CB0}"/>
              </a:ext>
            </a:extLst>
          </p:cNvPr>
          <p:cNvSpPr txBox="1"/>
          <p:nvPr/>
        </p:nvSpPr>
        <p:spPr>
          <a:xfrm>
            <a:off x="206976" y="22434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Piano di riferimento del compartimento: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EDF654-D41B-4046-B1B8-F189225FCC19}"/>
              </a:ext>
            </a:extLst>
          </p:cNvPr>
          <p:cNvSpPr txBox="1"/>
          <p:nvPr/>
        </p:nvSpPr>
        <p:spPr>
          <a:xfrm>
            <a:off x="206977" y="2587737"/>
            <a:ext cx="507523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piano del </a:t>
            </a:r>
            <a:r>
              <a:rPr lang="it-IT" b="1" dirty="0">
                <a:latin typeface="Century Gothic" panose="020B0502020202020204" pitchFamily="34" charset="0"/>
              </a:rPr>
              <a:t>luogo esterno </a:t>
            </a:r>
            <a:r>
              <a:rPr lang="it-IT" dirty="0">
                <a:latin typeface="Century Gothic" panose="020B0502020202020204" pitchFamily="34" charset="0"/>
              </a:rPr>
              <a:t>verso cui </a:t>
            </a:r>
            <a:r>
              <a:rPr lang="it-IT" dirty="0">
                <a:solidFill>
                  <a:srgbClr val="C00000"/>
                </a:solidFill>
                <a:latin typeface="Century Gothic" panose="020B0502020202020204" pitchFamily="34" charset="0"/>
              </a:rPr>
              <a:t>avviene prevalentemente l’esodo degli occupanti del compartimento </a:t>
            </a:r>
            <a:r>
              <a:rPr lang="it-IT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 </a:t>
            </a:r>
            <a:r>
              <a:rPr lang="it-IT" dirty="0">
                <a:solidFill>
                  <a:srgbClr val="C00000"/>
                </a:solidFill>
                <a:latin typeface="Century Gothic" panose="020B0502020202020204" pitchFamily="34" charset="0"/>
              </a:rPr>
              <a:t>da cui accedono i soccorritori</a:t>
            </a:r>
            <a:r>
              <a:rPr lang="it-IT" dirty="0">
                <a:latin typeface="Century Gothic" panose="020B0502020202020204" pitchFamily="34" charset="0"/>
              </a:rPr>
              <a:t>. </a:t>
            </a:r>
            <a:r>
              <a:rPr lang="it-IT" u="sng" dirty="0">
                <a:latin typeface="Century Gothic" panose="020B0502020202020204" pitchFamily="34" charset="0"/>
              </a:rPr>
              <a:t>Se non è presente piano con tali caratteristiche</a:t>
            </a:r>
            <a:r>
              <a:rPr lang="it-IT" dirty="0">
                <a:latin typeface="Century Gothic" panose="020B0502020202020204" pitchFamily="34" charset="0"/>
              </a:rPr>
              <a:t>, si considera </a:t>
            </a:r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il piano di accesso dei soccorritori con le migliori caratteristiche di operatività antincendio</a:t>
            </a:r>
            <a:r>
              <a:rPr lang="it-IT" dirty="0">
                <a:latin typeface="Century Gothic" panose="020B0502020202020204" pitchFamily="34" charset="0"/>
              </a:rPr>
              <a:t> (capitolo S.9). </a:t>
            </a:r>
            <a:r>
              <a:rPr lang="it-IT" b="1" dirty="0">
                <a:latin typeface="Century Gothic" panose="020B0502020202020204" pitchFamily="34" charset="0"/>
              </a:rPr>
              <a:t>Per ogni compartimento è determinato un unico piano di riferimento</a:t>
            </a:r>
            <a:r>
              <a:rPr lang="it-IT" dirty="0">
                <a:latin typeface="Century Gothic" panose="020B0502020202020204" pitchFamily="34" charset="0"/>
              </a:rPr>
              <a:t>, che generalmente corrisponde con la strada pubblica o privata di accesso. </a:t>
            </a:r>
            <a:r>
              <a:rPr lang="it-IT" b="1" dirty="0">
                <a:solidFill>
                  <a:srgbClr val="0070C0"/>
                </a:solidFill>
                <a:latin typeface="Century Gothic" panose="020B0502020202020204" pitchFamily="34" charset="0"/>
              </a:rPr>
              <a:t>La determinazione del piano di riferimento del compartimento è riportata nel progetto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67C51E8-CE62-4B1D-B8E8-49C0E32B479C}"/>
              </a:ext>
            </a:extLst>
          </p:cNvPr>
          <p:cNvSpPr/>
          <p:nvPr/>
        </p:nvSpPr>
        <p:spPr>
          <a:xfrm>
            <a:off x="7981001" y="5238312"/>
            <a:ext cx="1104646" cy="452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966F033-9AC1-47B5-9388-1353AD0263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743" b="55997"/>
          <a:stretch/>
        </p:blipFill>
        <p:spPr>
          <a:xfrm>
            <a:off x="5182675" y="1189434"/>
            <a:ext cx="3853888" cy="238997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B64C7CA-32D2-4CB3-BE1D-8CCF2CC2D1E2}"/>
              </a:ext>
            </a:extLst>
          </p:cNvPr>
          <p:cNvSpPr/>
          <p:nvPr/>
        </p:nvSpPr>
        <p:spPr>
          <a:xfrm>
            <a:off x="5133591" y="3202619"/>
            <a:ext cx="1104646" cy="4527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5D9BC98-3A6D-4D53-B07D-636047BEA9C9}"/>
              </a:ext>
            </a:extLst>
          </p:cNvPr>
          <p:cNvSpPr/>
          <p:nvPr/>
        </p:nvSpPr>
        <p:spPr>
          <a:xfrm>
            <a:off x="8371643" y="1198273"/>
            <a:ext cx="714004" cy="127859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B5D212A-BB04-430B-9BCB-09947A00F5C0}"/>
              </a:ext>
            </a:extLst>
          </p:cNvPr>
          <p:cNvSpPr/>
          <p:nvPr/>
        </p:nvSpPr>
        <p:spPr>
          <a:xfrm>
            <a:off x="4778976" y="1757779"/>
            <a:ext cx="403699" cy="3693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B8E1D99-F9A3-4608-B90E-B87434BA1358}"/>
              </a:ext>
            </a:extLst>
          </p:cNvPr>
          <p:cNvCxnSpPr/>
          <p:nvPr/>
        </p:nvCxnSpPr>
        <p:spPr>
          <a:xfrm>
            <a:off x="5282215" y="2062374"/>
            <a:ext cx="79898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1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B3DE43F-A892-483A-B918-C41DDDB68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07" y="1121322"/>
            <a:ext cx="4401693" cy="2395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7BB13B-D218-4630-97E3-8D9C53F4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63" y="1680355"/>
            <a:ext cx="44016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+mn-lt"/>
              </a:rPr>
              <a:t>Quota di piano</a:t>
            </a:r>
            <a:r>
              <a:rPr lang="it-IT" altLang="it-IT" sz="1800" dirty="0">
                <a:latin typeface="+mn-lt"/>
              </a:rPr>
              <a:t>: </a:t>
            </a:r>
            <a:r>
              <a:rPr lang="it-IT" altLang="it-IT" sz="1800" b="1" dirty="0">
                <a:latin typeface="+mn-lt"/>
              </a:rPr>
              <a:t>dislivello</a:t>
            </a:r>
            <a:r>
              <a:rPr lang="it-IT" altLang="it-IT" sz="1800" dirty="0">
                <a:latin typeface="+mn-lt"/>
              </a:rPr>
              <a:t> tra il </a:t>
            </a:r>
            <a:r>
              <a:rPr lang="it-IT" altLang="it-IT" sz="1800" dirty="0">
                <a:solidFill>
                  <a:srgbClr val="0070C0"/>
                </a:solidFill>
                <a:latin typeface="+mn-lt"/>
              </a:rPr>
              <a:t>piano</a:t>
            </a:r>
            <a:r>
              <a:rPr lang="it-IT" altLang="it-IT" sz="1800" dirty="0">
                <a:latin typeface="+mn-lt"/>
              </a:rPr>
              <a:t> ed il relativo </a:t>
            </a:r>
            <a:r>
              <a:rPr lang="it-IT" altLang="it-IT" sz="1800" dirty="0">
                <a:solidFill>
                  <a:srgbClr val="0070C0"/>
                </a:solidFill>
                <a:latin typeface="+mn-lt"/>
              </a:rPr>
              <a:t>piano di riferimento </a:t>
            </a:r>
            <a:r>
              <a:rPr lang="it-IT" altLang="it-IT" sz="1800" dirty="0">
                <a:latin typeface="+mn-lt"/>
              </a:rPr>
              <a:t>del compartimento cui appartiene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i="1" dirty="0">
                <a:solidFill>
                  <a:srgbClr val="0070C0"/>
                </a:solidFill>
                <a:latin typeface="+mn-lt"/>
              </a:rPr>
              <a:t>(Può essere positiva, negativa o nulla)</a:t>
            </a:r>
          </a:p>
        </p:txBody>
      </p:sp>
      <p:pic>
        <p:nvPicPr>
          <p:cNvPr id="9" name="Picture 14" descr="20140909203703">
            <a:extLst>
              <a:ext uri="{FF2B5EF4-FFF2-40B4-BE49-F238E27FC236}">
                <a16:creationId xmlns:a16="http://schemas.microsoft.com/office/drawing/2014/main" id="{93C043B5-C55F-453D-8535-3DA0100B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794" y="2280520"/>
            <a:ext cx="432869" cy="4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0FC6412-E214-4231-BC3C-3C94E7B2E100}"/>
              </a:ext>
            </a:extLst>
          </p:cNvPr>
          <p:cNvSpPr/>
          <p:nvPr/>
        </p:nvSpPr>
        <p:spPr>
          <a:xfrm>
            <a:off x="7954392" y="1766656"/>
            <a:ext cx="896645" cy="51386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2121059-9BF9-4ADD-A0B7-2CF258CA90AF}"/>
              </a:ext>
            </a:extLst>
          </p:cNvPr>
          <p:cNvSpPr/>
          <p:nvPr/>
        </p:nvSpPr>
        <p:spPr>
          <a:xfrm>
            <a:off x="7954392" y="3087570"/>
            <a:ext cx="1038688" cy="51386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6EE4A7E-11EE-4F48-99F5-A731FF8C7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3753126"/>
            <a:ext cx="88009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+mn-lt"/>
              </a:rPr>
              <a:t>Altezza antincendio</a:t>
            </a:r>
            <a:r>
              <a:rPr lang="it-IT" altLang="it-IT" sz="1800" dirty="0">
                <a:latin typeface="+mn-lt"/>
              </a:rPr>
              <a:t>: </a:t>
            </a:r>
            <a:r>
              <a:rPr lang="it-IT" altLang="it-IT" sz="1800" b="1" dirty="0">
                <a:latin typeface="+mn-lt"/>
              </a:rPr>
              <a:t>massima quota dei piani dell'attività</a:t>
            </a:r>
            <a:r>
              <a:rPr lang="it-IT" altLang="it-IT" sz="1800" dirty="0">
                <a:latin typeface="+mn-lt"/>
              </a:rPr>
              <a:t>. </a:t>
            </a:r>
            <a:r>
              <a:rPr lang="it-IT" altLang="it-IT" sz="1800" b="1" dirty="0">
                <a:solidFill>
                  <a:srgbClr val="0070C0"/>
                </a:solidFill>
                <a:latin typeface="+mn-lt"/>
              </a:rPr>
              <a:t>Sono esclusi </a:t>
            </a:r>
            <a:r>
              <a:rPr lang="it-IT" altLang="it-IT" sz="1800" dirty="0">
                <a:latin typeface="+mn-lt"/>
              </a:rPr>
              <a:t>i piani con </a:t>
            </a:r>
            <a:r>
              <a:rPr lang="it-IT" altLang="it-IT" sz="1800" i="1" dirty="0">
                <a:solidFill>
                  <a:srgbClr val="0070C0"/>
                </a:solidFill>
                <a:latin typeface="+mn-lt"/>
              </a:rPr>
              <a:t>presenza occasionale e di breve durata </a:t>
            </a:r>
            <a:r>
              <a:rPr lang="it-IT" altLang="it-IT" sz="1800" dirty="0">
                <a:latin typeface="+mn-lt"/>
              </a:rPr>
              <a:t>di personale addetto (es. vani tecnici).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366F0BC0-8B28-440D-8497-9C99DB285790}"/>
              </a:ext>
            </a:extLst>
          </p:cNvPr>
          <p:cNvSpPr/>
          <p:nvPr/>
        </p:nvSpPr>
        <p:spPr>
          <a:xfrm>
            <a:off x="4412203" y="1465511"/>
            <a:ext cx="255794" cy="277996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0C79BEA-36D4-4298-B7FB-EE30F4944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4842986"/>
            <a:ext cx="8791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Quota del compartimento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1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dislivello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tra il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piano del compartimento ed il relativo piano di riferimento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In caso di </a:t>
            </a:r>
            <a:r>
              <a:rPr lang="it-IT" altLang="it-IT" sz="18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compartimento multipiano 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 assume il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dislivello maggiore in valore assoluto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(es. per il piano più elevato di compartimento fuori terra, per il piano più profondo di compartimento interrato).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7D0F795-6086-4D97-B8C5-86EDC00D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5765" y="1013607"/>
            <a:ext cx="14879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GEOMETRIA</a:t>
            </a:r>
          </a:p>
        </p:txBody>
      </p:sp>
    </p:spTree>
    <p:extLst>
      <p:ext uri="{BB962C8B-B14F-4D97-AF65-F5344CB8AC3E}">
        <p14:creationId xmlns:p14="http://schemas.microsoft.com/office/powerpoint/2010/main" val="151107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523323" y="4106174"/>
            <a:ext cx="78216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Superficie lorda di un ambito</a:t>
            </a:r>
            <a:r>
              <a:rPr lang="it-IT" altLang="it-IT" sz="1800" dirty="0">
                <a:latin typeface="Century Gothic" panose="020B0502020202020204" pitchFamily="34" charset="0"/>
              </a:rPr>
              <a:t>: superficie in pianta compresa </a:t>
            </a:r>
            <a:r>
              <a:rPr lang="it-IT" altLang="it-IT" sz="1800" b="1" dirty="0">
                <a:latin typeface="Century Gothic" panose="020B0502020202020204" pitchFamily="34" charset="0"/>
              </a:rPr>
              <a:t>entro il perimetro interno</a:t>
            </a:r>
            <a:r>
              <a:rPr lang="it-IT" altLang="it-IT" sz="1800" dirty="0">
                <a:latin typeface="Century Gothic" panose="020B0502020202020204" pitchFamily="34" charset="0"/>
              </a:rPr>
              <a:t> che delimita l’ambito.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Superficie utile di un ambito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porzione di superficie di un ambito </a:t>
            </a:r>
            <a:r>
              <a:rPr lang="it-IT" altLang="it-IT" sz="1800" b="1" dirty="0">
                <a:latin typeface="Century Gothic" panose="020B0502020202020204" pitchFamily="34" charset="0"/>
              </a:rPr>
              <a:t>efficace</a:t>
            </a:r>
            <a:r>
              <a:rPr lang="it-IT" altLang="it-IT" sz="1800" dirty="0">
                <a:latin typeface="Century Gothic" panose="020B0502020202020204" pitchFamily="34" charset="0"/>
              </a:rPr>
              <a:t> ai fini della funzionalità richiesta.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entury Gothic" panose="020B0502020202020204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23323" y="1473216"/>
            <a:ext cx="105349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AMBITO</a:t>
            </a:r>
          </a:p>
        </p:txBody>
      </p:sp>
      <p:pic>
        <p:nvPicPr>
          <p:cNvPr id="4" name="Picture 20" descr="impor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304800"/>
            <a:ext cx="135731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6" y="373547"/>
            <a:ext cx="920155" cy="9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23323" y="1844791"/>
            <a:ext cx="821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Ambito</a:t>
            </a:r>
            <a:r>
              <a:rPr lang="it-IT" altLang="it-IT" b="1" dirty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r>
              <a:rPr lang="it-IT" alt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Century Gothic" panose="020B0502020202020204" pitchFamily="34" charset="0"/>
              </a:rPr>
              <a:t>porzione delimitata dell’attività </a:t>
            </a:r>
            <a:r>
              <a:rPr lang="it-IT" alt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avente la caratteristica o la qualità descritta nella specifica misura.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23322" y="2850717"/>
            <a:ext cx="7977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altLang="it-IT" sz="1600" dirty="0">
                <a:solidFill>
                  <a:srgbClr val="0070C0"/>
                </a:solidFill>
                <a:latin typeface="Century Gothic" panose="020B0502020202020204" pitchFamily="34" charset="0"/>
              </a:rPr>
              <a:t>L’ambito può riferirsi all’intera attività o a parte di essa</a:t>
            </a:r>
            <a:r>
              <a:rPr lang="it-IT" altLang="it-IT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it-IT" altLang="it-IT" sz="1600" i="1" dirty="0">
                <a:solidFill>
                  <a:prstClr val="black"/>
                </a:solidFill>
                <a:latin typeface="Century Gothic" panose="020B0502020202020204" pitchFamily="34" charset="0"/>
              </a:rPr>
              <a:t>Ad esempio: piano, compartimento, opera da costruzione, area a rischio specifico, area all’aperto, area sotto tettoia, …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5BB39B-A965-447E-826B-13C1D897D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843" y="1008938"/>
            <a:ext cx="148790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GEOMETRIA</a:t>
            </a:r>
          </a:p>
        </p:txBody>
      </p:sp>
    </p:spTree>
    <p:extLst>
      <p:ext uri="{BB962C8B-B14F-4D97-AF65-F5344CB8AC3E}">
        <p14:creationId xmlns:p14="http://schemas.microsoft.com/office/powerpoint/2010/main" val="2542384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2934874" y="1191108"/>
            <a:ext cx="2795958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COMPARTIMENTAZIONE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2399" y="1681874"/>
            <a:ext cx="87994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Filtro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compartimento antincendio </a:t>
            </a:r>
            <a:r>
              <a:rPr lang="it-IT" altLang="it-IT" sz="1800" dirty="0">
                <a:latin typeface="Century Gothic" panose="020B0502020202020204" pitchFamily="34" charset="0"/>
              </a:rPr>
              <a:t>nel quale la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probabilità di avvio e sviluppo dell'incendio</a:t>
            </a:r>
            <a:r>
              <a:rPr lang="it-IT" altLang="it-IT" sz="1800" dirty="0">
                <a:solidFill>
                  <a:srgbClr val="0000FF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sia resa </a:t>
            </a:r>
            <a:r>
              <a:rPr lang="it-IT" altLang="it-IT" sz="1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trascurabile</a:t>
            </a:r>
            <a:r>
              <a:rPr lang="it-IT" altLang="it-IT" sz="1800" dirty="0">
                <a:latin typeface="Century Gothic" panose="020B0502020202020204" pitchFamily="34" charset="0"/>
              </a:rPr>
              <a:t> (assenza di inneschi efficaci, ridotto carico di incendio specifico </a:t>
            </a:r>
            <a:r>
              <a:rPr lang="it-IT" altLang="it-IT" sz="1800" dirty="0" err="1">
                <a:latin typeface="Century Gothic" panose="020B0502020202020204" pitchFamily="34" charset="0"/>
              </a:rPr>
              <a:t>q</a:t>
            </a:r>
            <a:r>
              <a:rPr lang="it-IT" altLang="it-IT" sz="1800" baseline="-25000" dirty="0" err="1">
                <a:latin typeface="Century Gothic" panose="020B0502020202020204" pitchFamily="34" charset="0"/>
              </a:rPr>
              <a:t>f</a:t>
            </a:r>
            <a:r>
              <a:rPr lang="it-IT" altLang="it-IT" sz="1800" dirty="0">
                <a:latin typeface="Century Gothic" panose="020B0502020202020204" pitchFamily="34" charset="0"/>
              </a:rPr>
              <a:t>) (Caratteristiche nel capitolo S.3.5.4)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15886" y="2826598"/>
            <a:ext cx="8872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di tipo a prova di fumo (o a prova di fumo):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capacità di un compartimento </a:t>
            </a:r>
            <a:r>
              <a:rPr lang="it-IT" altLang="it-IT" sz="1800" dirty="0">
                <a:latin typeface="Century Gothic" panose="020B0502020202020204" pitchFamily="34" charset="0"/>
              </a:rPr>
              <a:t>di </a:t>
            </a:r>
            <a:r>
              <a:rPr lang="it-IT" altLang="it-IT" sz="1800" b="1" dirty="0">
                <a:latin typeface="Century Gothic" panose="020B0502020202020204" pitchFamily="34" charset="0"/>
              </a:rPr>
              <a:t>limitare l'ingresso di fumo generato da incendio che si sviluppi in compartimenti comunicanti</a:t>
            </a:r>
            <a:r>
              <a:rPr lang="it-IT" altLang="it-IT" sz="1800" dirty="0">
                <a:latin typeface="Century Gothic" panose="020B0502020202020204" pitchFamily="34" charset="0"/>
              </a:rPr>
              <a:t>.  </a:t>
            </a:r>
            <a:r>
              <a:rPr lang="it-IT" altLang="it-IT" sz="1800" i="1" dirty="0">
                <a:latin typeface="Century Gothic" panose="020B0502020202020204" pitchFamily="34" charset="0"/>
              </a:rPr>
              <a:t>Es. scala, vano, percorso </a:t>
            </a:r>
            <a:r>
              <a:rPr lang="it-IT" altLang="it-IT" sz="1800" dirty="0">
                <a:latin typeface="Century Gothic" panose="020B0502020202020204" pitchFamily="34" charset="0"/>
              </a:rPr>
              <a:t>(S4 – Esodo)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0" y="3971322"/>
            <a:ext cx="5585539" cy="28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4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730272" y="1119327"/>
            <a:ext cx="974946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ESODO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9513" y="1574711"/>
            <a:ext cx="83992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Sistema d'esodo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consente agli occupanti di </a:t>
            </a:r>
            <a:r>
              <a:rPr lang="it-IT" altLang="it-IT" sz="1800" b="1" dirty="0">
                <a:latin typeface="Century Gothic" panose="020B0502020202020204" pitchFamily="34" charset="0"/>
              </a:rPr>
              <a:t>raggiungere un </a:t>
            </a:r>
            <a:r>
              <a:rPr lang="it-IT" altLang="it-IT" sz="1800" b="1" u="sng" dirty="0">
                <a:latin typeface="Century Gothic" panose="020B0502020202020204" pitchFamily="34" charset="0"/>
              </a:rPr>
              <a:t>luogo sicuro </a:t>
            </a:r>
            <a:r>
              <a:rPr lang="it-IT" altLang="it-IT" sz="1800" dirty="0">
                <a:latin typeface="Century Gothic" panose="020B0502020202020204" pitchFamily="34" charset="0"/>
              </a:rPr>
              <a:t>o </a:t>
            </a:r>
            <a:r>
              <a:rPr lang="it-IT" altLang="it-IT" sz="1800" b="1" u="sng" dirty="0">
                <a:latin typeface="Century Gothic" panose="020B0502020202020204" pitchFamily="34" charset="0"/>
              </a:rPr>
              <a:t>permanere al sicuro</a:t>
            </a:r>
            <a:r>
              <a:rPr lang="it-IT" altLang="it-IT" sz="1800" dirty="0">
                <a:latin typeface="Century Gothic" panose="020B0502020202020204" pitchFamily="34" charset="0"/>
              </a:rPr>
              <a:t>,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autonomamente o con assistenza</a:t>
            </a:r>
            <a:r>
              <a:rPr lang="it-IT" altLang="it-IT" sz="1800" dirty="0">
                <a:latin typeface="Century Gothic" panose="020B0502020202020204" pitchFamily="34" charset="0"/>
              </a:rPr>
              <a:t>, 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prima che l’incendio determini condizioni incapacitanti</a:t>
            </a:r>
            <a:r>
              <a:rPr lang="it-IT" altLang="it-IT" sz="1800" dirty="0">
                <a:latin typeface="Century Gothic" panose="020B0502020202020204" pitchFamily="34" charset="0"/>
              </a:rPr>
              <a:t>....(S.4)(luoghi sicuri, vie di esodo, uscite, porte, illuminazione di sicurezza, segnaletica,…)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79513" y="3027043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Luogo sicuro</a:t>
            </a:r>
            <a:r>
              <a:rPr lang="it-IT" altLang="it-IT" sz="1800" i="1" dirty="0">
                <a:latin typeface="Century Gothic" panose="020B0502020202020204" pitchFamily="34" charset="0"/>
              </a:rPr>
              <a:t>: </a:t>
            </a:r>
            <a:r>
              <a:rPr lang="it-IT" altLang="zh-CN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è </a:t>
            </a:r>
            <a:r>
              <a:rPr lang="it-IT" altLang="zh-CN" sz="1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permanentemente</a:t>
            </a:r>
            <a:r>
              <a:rPr lang="it-IT" altLang="zh-CN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trascurabile il rischio d’incendio </a:t>
            </a:r>
            <a:r>
              <a:rPr lang="it-IT" altLang="zh-CN" sz="1800" dirty="0">
                <a:latin typeface="Century Gothic" panose="020B0502020202020204" pitchFamily="34" charset="0"/>
              </a:rPr>
              <a:t>per gli occupanti che vi stazionano o vi transitano</a:t>
            </a:r>
            <a:r>
              <a:rPr lang="it-IT" altLang="it-IT" sz="18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30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0891" y="1734387"/>
            <a:ext cx="439966" cy="440488"/>
          </a:xfrm>
          <a:prstGeom prst="rect">
            <a:avLst/>
          </a:prstGeom>
          <a:noFill/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79513" y="3925377"/>
            <a:ext cx="90114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Luogo sicuro temporaneo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luogo in cui è </a:t>
            </a:r>
            <a:r>
              <a:rPr lang="it-IT" altLang="it-IT" sz="18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temporaneamente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trascurabile il rischio d</a:t>
            </a:r>
            <a:r>
              <a:rPr lang="it-IT" altLang="zh-CN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’incendio</a:t>
            </a:r>
            <a:r>
              <a:rPr lang="it-IT" altLang="zh-CN" sz="1800" dirty="0">
                <a:latin typeface="Century Gothic" panose="020B0502020202020204" pitchFamily="34" charset="0"/>
              </a:rPr>
              <a:t> per gli occupanti che vi stazionano o vi transitano; tale rischio è riferito ad un incendio in ambiti dell’attività specificati, diversi dal luogo considerato.</a:t>
            </a:r>
            <a:endParaRPr lang="it-IT" altLang="it-IT" sz="1800" dirty="0">
              <a:latin typeface="Century Gothic" panose="020B0502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40814" y="5282387"/>
            <a:ext cx="66864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Spazio calmo</a:t>
            </a:r>
            <a:r>
              <a:rPr lang="it-IT" altLang="it-IT" sz="1800" i="1" dirty="0"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luogo sicuro temporaneo </a:t>
            </a:r>
            <a:r>
              <a:rPr lang="it-IT" altLang="it-IT" sz="1800" dirty="0">
                <a:latin typeface="Century Gothic" panose="020B0502020202020204" pitchFamily="34" charset="0"/>
              </a:rPr>
              <a:t>ove gli occupanti possono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attendere </a:t>
            </a:r>
            <a:r>
              <a:rPr lang="it-IT" altLang="it-IT" sz="1800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e ricevere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assistenza per completare l'esodo verso luogo sicuro.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188" y="5005388"/>
            <a:ext cx="2294803" cy="1852612"/>
          </a:xfrm>
          <a:prstGeom prst="rect">
            <a:avLst/>
          </a:prstGeom>
          <a:noFill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6330851"/>
            <a:ext cx="7066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400" i="1" dirty="0">
                <a:latin typeface="Century Gothic" panose="020B0502020202020204" pitchFamily="34" charset="0"/>
              </a:rPr>
              <a:t>(S.4.9 - Eliminazione o superamento delle barriere architettoniche per l’esodo).</a:t>
            </a:r>
          </a:p>
        </p:txBody>
      </p:sp>
      <p:pic>
        <p:nvPicPr>
          <p:cNvPr id="10" name="Picture 30" descr="20140909203703">
            <a:extLst>
              <a:ext uri="{FF2B5EF4-FFF2-40B4-BE49-F238E27FC236}">
                <a16:creationId xmlns:a16="http://schemas.microsoft.com/office/drawing/2014/main" id="{B08318F4-E1E5-49D5-83F5-35A64028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73308" y="3946391"/>
            <a:ext cx="439966" cy="44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00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2713" y="4612372"/>
            <a:ext cx="8120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Uscita di piano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varco</a:t>
            </a:r>
            <a:r>
              <a:rPr lang="it-IT" altLang="it-IT" sz="1800" dirty="0">
                <a:latin typeface="Century Gothic" panose="020B0502020202020204" pitchFamily="34" charset="0"/>
              </a:rPr>
              <a:t> del sistema di esodo </a:t>
            </a:r>
            <a:r>
              <a:rPr lang="it-IT" altLang="it-IT" sz="1800" b="1" dirty="0">
                <a:latin typeface="Century Gothic" panose="020B0502020202020204" pitchFamily="34" charset="0"/>
              </a:rPr>
              <a:t>che immette in via d’esodo verticale</a:t>
            </a:r>
            <a:r>
              <a:rPr lang="it-IT" altLang="it-IT" sz="1800" dirty="0">
                <a:latin typeface="Century Gothic" panose="020B0502020202020204" pitchFamily="34" charset="0"/>
              </a:rPr>
              <a:t> da una via di esodo orizzontale. </a:t>
            </a: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50813" y="1277938"/>
            <a:ext cx="714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Via d'esodo verticale</a:t>
            </a:r>
            <a:r>
              <a:rPr lang="it-IT" altLang="it-IT" sz="1800" dirty="0"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pendenza superiore al 5%.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50813" y="2161104"/>
            <a:ext cx="4854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Rampa d'esodo</a:t>
            </a:r>
            <a:r>
              <a:rPr lang="it-IT" altLang="it-IT" sz="1800" dirty="0">
                <a:latin typeface="Century Gothic" panose="020B0502020202020204" pitchFamily="34" charset="0"/>
              </a:rPr>
              <a:t>: anche carrabile (… 20%)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06363" y="3165475"/>
            <a:ext cx="8850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Percorso d'esodo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dall'</a:t>
            </a:r>
            <a:r>
              <a:rPr lang="it-IT" altLang="it-IT" sz="1800" b="1" dirty="0">
                <a:latin typeface="Century Gothic" panose="020B0502020202020204" pitchFamily="34" charset="0"/>
              </a:rPr>
              <a:t>uscita dei locali </a:t>
            </a:r>
            <a:r>
              <a:rPr lang="it-IT" altLang="it-IT" sz="1800" dirty="0">
                <a:latin typeface="Century Gothic" panose="020B0502020202020204" pitchFamily="34" charset="0"/>
              </a:rPr>
              <a:t>fino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all'uscita finale</a:t>
            </a:r>
            <a:r>
              <a:rPr lang="it-IT" altLang="it-IT" sz="1800" dirty="0">
                <a:latin typeface="Century Gothic" panose="020B0502020202020204" pitchFamily="34" charset="0"/>
              </a:rPr>
              <a:t>.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Century Gothic" panose="020B0502020202020204" pitchFamily="34" charset="0"/>
              </a:rPr>
              <a:t>Non comprende </a:t>
            </a:r>
            <a:r>
              <a:rPr lang="it-IT" altLang="it-IT" sz="1800" dirty="0">
                <a:latin typeface="Century Gothic" panose="020B0502020202020204" pitchFamily="34" charset="0"/>
              </a:rPr>
              <a:t>i locali dedicati all’attività ed è costituito da corridoi, scale, rampe, atri, passerelle, camminamenti…</a:t>
            </a:r>
          </a:p>
        </p:txBody>
      </p:sp>
      <p:pic>
        <p:nvPicPr>
          <p:cNvPr id="8" name="Picture 32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32" y="1968883"/>
            <a:ext cx="557645" cy="5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2713" y="5603875"/>
            <a:ext cx="762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Uscita finale (o uscita d'emergenza)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…al </a:t>
            </a:r>
            <a:r>
              <a:rPr lang="it-IT" altLang="it-IT" sz="1800" i="1" dirty="0">
                <a:latin typeface="Century Gothic" panose="020B0502020202020204" pitchFamily="34" charset="0"/>
              </a:rPr>
              <a:t>piano di riferimento</a:t>
            </a:r>
            <a:r>
              <a:rPr lang="it-IT" altLang="it-IT" sz="1800" dirty="0">
                <a:latin typeface="Century Gothic" panose="020B0502020202020204" pitchFamily="34" charset="0"/>
              </a:rPr>
              <a:t>, immette all’esterno verso in luogo sicuro.</a:t>
            </a:r>
          </a:p>
        </p:txBody>
      </p:sp>
      <p:pic>
        <p:nvPicPr>
          <p:cNvPr id="10" name="Picture 32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1" y="4518521"/>
            <a:ext cx="67945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2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5632450"/>
            <a:ext cx="6794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450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38124" y="1306993"/>
            <a:ext cx="6071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Lunghezza d'esodo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distanza</a:t>
            </a:r>
            <a:r>
              <a:rPr lang="it-IT" altLang="it-IT" sz="1800" dirty="0">
                <a:latin typeface="Century Gothic" panose="020B0502020202020204" pitchFamily="34" charset="0"/>
              </a:rPr>
              <a:t> che ciascun occupante deve percorrere lungo una via di esodo </a:t>
            </a:r>
            <a:r>
              <a:rPr lang="it-IT" altLang="it-IT" sz="1800" b="1" dirty="0">
                <a:latin typeface="Century Gothic" panose="020B0502020202020204" pitchFamily="34" charset="0"/>
              </a:rPr>
              <a:t>dal luogo in cui si trova </a:t>
            </a:r>
            <a:r>
              <a:rPr lang="it-IT" altLang="it-IT" sz="1800" dirty="0">
                <a:latin typeface="Century Gothic" panose="020B0502020202020204" pitchFamily="34" charset="0"/>
              </a:rPr>
              <a:t>fino a raggiungere un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luogo sicuro temporaneo oppure un luogo sicuro </a:t>
            </a:r>
            <a:r>
              <a:rPr lang="it-IT" altLang="it-IT" sz="1800" dirty="0">
                <a:latin typeface="Century Gothic" panose="020B0502020202020204" pitchFamily="34" charset="0"/>
              </a:rPr>
              <a:t>(metodo del filo teso senza tenere conto degli arredi mobili).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6" r="2578" b="5870"/>
          <a:stretch/>
        </p:blipFill>
        <p:spPr>
          <a:xfrm>
            <a:off x="6276513" y="940017"/>
            <a:ext cx="2867487" cy="2106889"/>
          </a:xfrm>
          <a:prstGeom prst="rect">
            <a:avLst/>
          </a:prstGeom>
        </p:spPr>
      </p:pic>
      <p:pic>
        <p:nvPicPr>
          <p:cNvPr id="4" name="Picture 32" descr="20140909203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80323"/>
            <a:ext cx="550779" cy="5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38124" y="4089495"/>
            <a:ext cx="87335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Corridoio cieco (o percorso unidirezionale) </a:t>
            </a:r>
            <a:r>
              <a:rPr lang="it-IT" altLang="it-IT" sz="1800" dirty="0">
                <a:latin typeface="Century Gothic" panose="020B0502020202020204" pitchFamily="34" charset="0"/>
              </a:rPr>
              <a:t>: porzione di via di esodo da cui è possibile l’esodo in un'unica direzione (poiché non è possibile stabilire a priori il compartimento di primo innesco,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il corridoio cieco è indipendente dai compartimenti eventualmente attraversati</a:t>
            </a:r>
            <a:r>
              <a:rPr lang="it-IT" altLang="it-IT" sz="1800" dirty="0">
                <a:latin typeface="Century Gothic" panose="020B0502020202020204" pitchFamily="34" charset="0"/>
              </a:rPr>
              <a:t>).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788" y="5416380"/>
            <a:ext cx="72258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Lunghezza di corridoio cieco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dal punto in cui ci si trova fino a un punto in cui diventa possibile l</a:t>
            </a:r>
            <a:r>
              <a:rPr lang="it-IT" altLang="zh-CN" sz="1800" dirty="0">
                <a:latin typeface="Century Gothic" panose="020B0502020202020204" pitchFamily="34" charset="0"/>
              </a:rPr>
              <a:t>’esodo in più di una direzione, oppure un luogo sicuro (metodo del filo teso, senza tener conto degli arredi mobili).</a:t>
            </a: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49" y="5085638"/>
            <a:ext cx="1434172" cy="168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1177DD4B-140F-45AE-ABDF-CD4612857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4" y="3075129"/>
            <a:ext cx="87630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Larghezza unitaria delle vie d'esodo (o larghezza unitaria)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it-IT" altLang="it-IT" sz="1800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...larghezza in millimetri necessaria all'esodo di un singolo occupante (mm/persona).</a:t>
            </a:r>
          </a:p>
        </p:txBody>
      </p:sp>
    </p:spTree>
    <p:extLst>
      <p:ext uri="{BB962C8B-B14F-4D97-AF65-F5344CB8AC3E}">
        <p14:creationId xmlns:p14="http://schemas.microsoft.com/office/powerpoint/2010/main" val="73715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Risultati immagini per gestione della fo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6375" y="4519613"/>
            <a:ext cx="3521075" cy="1979612"/>
          </a:xfrm>
          <a:prstGeom prst="rect">
            <a:avLst/>
          </a:prstGeom>
          <a:noFill/>
        </p:spPr>
      </p:pic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95250" y="1649323"/>
            <a:ext cx="5748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Gestione della folla (</a:t>
            </a:r>
            <a:r>
              <a:rPr lang="it-IT" altLang="it-IT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crowd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management):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disciplina che tratta la pianificazione sistematica e la supervisione dell’assembramento e del movimento ordinato della folla.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17475" y="3505885"/>
            <a:ext cx="8829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Sovraffollamento localizzato (</a:t>
            </a:r>
            <a:r>
              <a:rPr lang="it-IT" altLang="it-IT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crowd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crush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):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pressione incontrollata della folla che determina lo schiacciamento degli occupanti ed il pericolo di asfissia.</a:t>
            </a:r>
          </a:p>
        </p:txBody>
      </p:sp>
      <p:pic>
        <p:nvPicPr>
          <p:cNvPr id="5" name="Picture 27" descr="201409092037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4963" y="250825"/>
            <a:ext cx="849312" cy="854075"/>
          </a:xfrm>
          <a:prstGeom prst="rect">
            <a:avLst/>
          </a:prstGeom>
        </p:spPr>
      </p:pic>
      <p:pic>
        <p:nvPicPr>
          <p:cNvPr id="6" name="Picture 13" descr="affollamento-300x1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1709807"/>
            <a:ext cx="22875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122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3A7FFB6-2531-4A60-8E1D-D16A6AA9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811" y="1061899"/>
            <a:ext cx="257837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PROTEZIONE ATTIVA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5BEEA1-8713-4348-8E18-CF85476ACCB6}"/>
              </a:ext>
            </a:extLst>
          </p:cNvPr>
          <p:cNvSpPr txBox="1"/>
          <p:nvPr/>
        </p:nvSpPr>
        <p:spPr>
          <a:xfrm>
            <a:off x="639191" y="1831344"/>
            <a:ext cx="80431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+mn-lt"/>
              </a:rPr>
              <a:t>Specifica d’impianto: </a:t>
            </a:r>
            <a:r>
              <a:rPr lang="it-IT" b="1" u="sng" dirty="0">
                <a:latin typeface="+mn-lt"/>
              </a:rPr>
              <a:t>documento di sintesi </a:t>
            </a:r>
            <a:r>
              <a:rPr lang="it-IT" b="1" dirty="0">
                <a:latin typeface="+mn-lt"/>
              </a:rPr>
              <a:t>dei dati tecnici che descrivono le prestazioni dell’impianto di protezione attiva </a:t>
            </a:r>
            <a:r>
              <a:rPr lang="it-IT" dirty="0">
                <a:latin typeface="+mn-lt"/>
              </a:rPr>
              <a:t>contro l’incendio, le sue </a:t>
            </a:r>
            <a:r>
              <a:rPr lang="it-IT" b="1" dirty="0">
                <a:latin typeface="+mn-lt"/>
              </a:rPr>
              <a:t>caratteristiche dimensionali </a:t>
            </a:r>
            <a:r>
              <a:rPr lang="it-IT" dirty="0">
                <a:latin typeface="+mn-lt"/>
              </a:rPr>
              <a:t>e le </a:t>
            </a:r>
            <a:r>
              <a:rPr lang="it-IT" b="1" dirty="0">
                <a:latin typeface="+mn-lt"/>
              </a:rPr>
              <a:t>caratteristiche dei componenti da impiegare </a:t>
            </a:r>
            <a:r>
              <a:rPr lang="it-IT" dirty="0">
                <a:latin typeface="+mn-lt"/>
              </a:rPr>
              <a:t>nella sua realizzazione.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83B485-B571-4E52-B537-8C0AF99E2E7B}"/>
              </a:ext>
            </a:extLst>
          </p:cNvPr>
          <p:cNvSpPr txBox="1"/>
          <p:nvPr/>
        </p:nvSpPr>
        <p:spPr>
          <a:xfrm>
            <a:off x="639191" y="3415385"/>
            <a:ext cx="439444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La specifica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comprende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il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richiamo della norma di progettazione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che si intende applicare, la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classificazione del livello di pericolosità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ove previsto,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lo schema a blocchi e gli schemi funzionali dell’impianto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che si intende realizzare, nonché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l’attestazione dell’idoneità in relazione al pericolo di incendio presente nell’attività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.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6372F6-655A-4F8A-A593-F6DB02FA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39" y="3231786"/>
            <a:ext cx="3932530" cy="295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5" y="2045873"/>
            <a:ext cx="3478695" cy="347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7"/>
          <p:cNvSpPr>
            <a:spLocks noChangeArrowheads="1"/>
          </p:cNvSpPr>
          <p:nvPr/>
        </p:nvSpPr>
        <p:spPr bwMode="auto">
          <a:xfrm>
            <a:off x="1089576" y="2235558"/>
            <a:ext cx="4078771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000000"/>
                </a:solidFill>
              </a:rPr>
              <a:t>…… </a:t>
            </a:r>
            <a:r>
              <a:rPr lang="it-IT" altLang="it-IT" dirty="0"/>
              <a:t>semplificare</a:t>
            </a:r>
            <a:r>
              <a:rPr lang="it-IT" altLang="it-IT" dirty="0">
                <a:solidFill>
                  <a:srgbClr val="000000"/>
                </a:solidFill>
              </a:rPr>
              <a:t> e </a:t>
            </a:r>
            <a:r>
              <a:rPr lang="it-IT" altLang="it-IT" b="1" dirty="0">
                <a:solidFill>
                  <a:srgbClr val="C00000"/>
                </a:solidFill>
              </a:rPr>
              <a:t>razionalizzare</a:t>
            </a:r>
            <a:r>
              <a:rPr lang="it-IT" altLang="it-IT" dirty="0">
                <a:solidFill>
                  <a:srgbClr val="000000"/>
                </a:solidFill>
              </a:rPr>
              <a:t> il corpo normativo relativo alla prevenzione degli incendi ….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35991" y="1298713"/>
            <a:ext cx="2629314" cy="423242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>
                <a:latin typeface="+mj-lt"/>
                <a:ea typeface="+mj-ea"/>
                <a:cs typeface="+mj-cs"/>
              </a:rPr>
              <a:t>DECRETO 3 </a:t>
            </a:r>
            <a:r>
              <a:rPr lang="en-US" b="1" dirty="0" err="1">
                <a:latin typeface="+mj-lt"/>
                <a:ea typeface="+mj-ea"/>
                <a:cs typeface="+mj-cs"/>
              </a:rPr>
              <a:t>agosto</a:t>
            </a:r>
            <a:r>
              <a:rPr lang="en-US" b="1" dirty="0">
                <a:latin typeface="+mj-lt"/>
                <a:ea typeface="+mj-ea"/>
                <a:cs typeface="+mj-cs"/>
              </a:rPr>
              <a:t> 2015 </a:t>
            </a:r>
          </a:p>
        </p:txBody>
      </p:sp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901148" y="3785220"/>
            <a:ext cx="4313582" cy="1477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 …. attraverso l’introduzione di un </a:t>
            </a:r>
            <a:r>
              <a:rPr kumimoji="0" lang="it-IT" altLang="it-IT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unico testo </a:t>
            </a:r>
            <a:r>
              <a:rPr kumimoji="0" lang="it-IT" altLang="it-IT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organico e sistematico </a:t>
            </a: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di disposizioni di prevenzione incendi </a:t>
            </a: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applicabili alle attività soggette </a:t>
            </a:r>
            <a:r>
              <a:rPr kumimoji="0" lang="it-IT" altLang="it-I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ai controlli di prevenzione incendi …. </a:t>
            </a:r>
          </a:p>
        </p:txBody>
      </p:sp>
    </p:spTree>
    <p:extLst>
      <p:ext uri="{BB962C8B-B14F-4D97-AF65-F5344CB8AC3E}">
        <p14:creationId xmlns:p14="http://schemas.microsoft.com/office/powerpoint/2010/main" val="403596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20140909203703">
            <a:extLst>
              <a:ext uri="{FF2B5EF4-FFF2-40B4-BE49-F238E27FC236}">
                <a16:creationId xmlns:a16="http://schemas.microsoft.com/office/drawing/2014/main" id="{EB19FAD6-715B-4CF2-9DCF-65B0C58A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92" y="1606581"/>
            <a:ext cx="629652" cy="6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B8668BCA-C0F5-4592-8D73-9001EEF6A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95" y="1640624"/>
            <a:ext cx="77492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+mn-lt"/>
              </a:rPr>
              <a:t>Sistema o impianto a disponibilità superiore</a:t>
            </a:r>
            <a:r>
              <a:rPr lang="it-IT" altLang="it-IT" sz="1800" dirty="0">
                <a:solidFill>
                  <a:srgbClr val="C00000"/>
                </a:solidFill>
                <a:latin typeface="+mn-lt"/>
              </a:rPr>
              <a:t>: </a:t>
            </a:r>
          </a:p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+mn-lt"/>
              </a:rPr>
              <a:t>Sistema o impianto dotato di un </a:t>
            </a:r>
            <a:r>
              <a:rPr lang="it-IT" altLang="it-IT" sz="1800" b="1" dirty="0">
                <a:latin typeface="+mn-lt"/>
              </a:rPr>
              <a:t>livello di disponibilità più elevato rispetto a quello minimo previsto dalle norme di riferimento </a:t>
            </a:r>
            <a:r>
              <a:rPr lang="it-IT" altLang="it-IT" sz="1800" dirty="0">
                <a:latin typeface="+mn-lt"/>
              </a:rPr>
              <a:t>del sistema o dell’impianto (</a:t>
            </a:r>
            <a:r>
              <a:rPr lang="it-IT" altLang="it-IT" sz="1800" b="1" dirty="0">
                <a:latin typeface="+mn-lt"/>
              </a:rPr>
              <a:t>G.2</a:t>
            </a:r>
            <a:r>
              <a:rPr lang="it-IT" altLang="it-IT" sz="1800" dirty="0">
                <a:latin typeface="+mn-lt"/>
              </a:rPr>
              <a:t>)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5BB0F81-ED39-4483-A9A9-EAC71AF26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7" y="4095303"/>
            <a:ext cx="50774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it-IT" altLang="it-IT" sz="1600" b="1" i="1" dirty="0">
                <a:latin typeface="+mn-lt"/>
                <a:cs typeface="Arial" panose="020B0604020202020204" pitchFamily="34" charset="0"/>
              </a:rPr>
              <a:t>Nota:  </a:t>
            </a:r>
            <a:r>
              <a:rPr lang="it-IT" altLang="it-IT" sz="16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la definizione di disponibilità (</a:t>
            </a:r>
            <a:r>
              <a:rPr lang="it-IT" altLang="it-IT" sz="1600" i="1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availability</a:t>
            </a:r>
            <a:r>
              <a:rPr lang="it-IT" altLang="it-IT" sz="16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) è riportata nella norma </a:t>
            </a:r>
            <a:r>
              <a:rPr lang="it-IT" altLang="it-IT" sz="1600" b="1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UNI EN 13306</a:t>
            </a:r>
            <a:r>
              <a:rPr lang="it-IT" altLang="it-IT" sz="1600" i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Le modalità per progettare e realizzare sistemi a disponibilità superiore sono descritte nel capitolo G.2.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92A855-A499-41F8-AACC-E3A26C0E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886" y="3456010"/>
            <a:ext cx="2601158" cy="26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3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20986" y="1050877"/>
            <a:ext cx="1951609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OPERATIVITA’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1371" y="1487289"/>
            <a:ext cx="88550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Piano d’accesso per soccorritori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piano del luogo esterno da cui i soccorritori accedono</a:t>
            </a:r>
            <a:r>
              <a:rPr lang="it-IT" altLang="it-IT" sz="1800" dirty="0">
                <a:latin typeface="Century Gothic" panose="020B0502020202020204" pitchFamily="34" charset="0"/>
              </a:rPr>
              <a:t> all’opera da costruzione. La determinazione è riportata nel progetto 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6257" y="4183241"/>
            <a:ext cx="3036168" cy="2571021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1372" y="2467019"/>
            <a:ext cx="87214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0497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04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04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704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Percorso d’accesso ai piani per soccorritori</a:t>
            </a:r>
            <a:r>
              <a:rPr lang="it-IT" altLang="it-IT" sz="1800" dirty="0">
                <a:latin typeface="Century Gothic" panose="020B0502020202020204" pitchFamily="34" charset="0"/>
              </a:rPr>
              <a:t>: percorso che conduce </a:t>
            </a:r>
            <a:r>
              <a:rPr lang="it-IT" altLang="it-IT" sz="1800" b="1" dirty="0">
                <a:latin typeface="Century Gothic" panose="020B0502020202020204" pitchFamily="34" charset="0"/>
              </a:rPr>
              <a:t>dal piano d’accesso</a:t>
            </a:r>
            <a:r>
              <a:rPr lang="it-IT" altLang="it-IT" sz="1800" dirty="0"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entury Gothic" panose="020B0502020202020204" pitchFamily="34" charset="0"/>
              </a:rPr>
              <a:t>per soccorritori </a:t>
            </a:r>
            <a:r>
              <a:rPr lang="it-IT" altLang="it-IT" sz="1800" dirty="0">
                <a:latin typeface="Century Gothic" panose="020B0502020202020204" pitchFamily="34" charset="0"/>
              </a:rPr>
              <a:t>fino ad uno o più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ingressi di ciascun piano </a:t>
            </a:r>
            <a:r>
              <a:rPr lang="it-IT" altLang="it-IT" sz="1800" dirty="0">
                <a:latin typeface="Century Gothic" panose="020B0502020202020204" pitchFamily="34" charset="0"/>
              </a:rPr>
              <a:t>delle opere da costruzione dell’ attività. Gli ingressi selezionati devono consentire ai soccorritori di </a:t>
            </a:r>
            <a:r>
              <a:rPr lang="it-IT" altLang="it-IT" sz="1800" b="1" u="sng" dirty="0">
                <a:latin typeface="Century Gothic" panose="020B0502020202020204" pitchFamily="34" charset="0"/>
              </a:rPr>
              <a:t>raggiungere tutti i locali dell’attività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181" y="3801509"/>
            <a:ext cx="3042202" cy="2985054"/>
          </a:xfrm>
          <a:prstGeom prst="rect">
            <a:avLst/>
          </a:prstGeom>
          <a:noFill/>
        </p:spPr>
      </p:pic>
      <p:pic>
        <p:nvPicPr>
          <p:cNvPr id="7" name="Picture 23" descr="201409092037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0538" y="276483"/>
            <a:ext cx="884237" cy="889000"/>
          </a:xfrm>
          <a:prstGeom prst="rect">
            <a:avLst/>
          </a:prstGeom>
        </p:spPr>
      </p:pic>
      <p:cxnSp>
        <p:nvCxnSpPr>
          <p:cNvPr id="8" name="Connettore 2 9"/>
          <p:cNvCxnSpPr>
            <a:cxnSpLocks noChangeShapeType="1"/>
          </p:cNvCxnSpPr>
          <p:nvPr/>
        </p:nvCxnSpPr>
        <p:spPr bwMode="auto">
          <a:xfrm>
            <a:off x="5228397" y="3608475"/>
            <a:ext cx="757948" cy="2328499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2 11"/>
          <p:cNvCxnSpPr>
            <a:stCxn id="14" idx="2"/>
          </p:cNvCxnSpPr>
          <p:nvPr/>
        </p:nvCxnSpPr>
        <p:spPr>
          <a:xfrm flipH="1">
            <a:off x="3509656" y="4640261"/>
            <a:ext cx="643822" cy="1366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14" idx="2"/>
            <a:endCxn id="4" idx="1"/>
          </p:cNvCxnSpPr>
          <p:nvPr/>
        </p:nvCxnSpPr>
        <p:spPr>
          <a:xfrm>
            <a:off x="4153478" y="4640261"/>
            <a:ext cx="782779" cy="8284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42"/>
          <p:cNvSpPr txBox="1">
            <a:spLocks noChangeArrowheads="1"/>
          </p:cNvSpPr>
          <p:nvPr/>
        </p:nvSpPr>
        <p:spPr bwMode="auto">
          <a:xfrm>
            <a:off x="3184991" y="3716931"/>
            <a:ext cx="193697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Century Gothic" panose="020B0502020202020204" pitchFamily="34" charset="0"/>
              </a:rPr>
              <a:t>Piano d’accesso per soccorritori</a:t>
            </a:r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7950538" y="5054506"/>
            <a:ext cx="142875" cy="933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9"/>
          <p:cNvCxnSpPr/>
          <p:nvPr/>
        </p:nvCxnSpPr>
        <p:spPr>
          <a:xfrm flipH="1">
            <a:off x="2306482" y="3619511"/>
            <a:ext cx="687388" cy="561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sellaDiTesto 42"/>
          <p:cNvSpPr txBox="1">
            <a:spLocks noChangeArrowheads="1"/>
          </p:cNvSpPr>
          <p:nvPr/>
        </p:nvSpPr>
        <p:spPr bwMode="auto">
          <a:xfrm>
            <a:off x="7229062" y="3994150"/>
            <a:ext cx="1867314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Century Gothic" panose="020B0502020202020204" pitchFamily="34" charset="0"/>
              </a:rPr>
              <a:t>Piano d’accesso per soccorritori</a:t>
            </a:r>
          </a:p>
        </p:txBody>
      </p:sp>
      <p:cxnSp>
        <p:nvCxnSpPr>
          <p:cNvPr id="27" name="Connettore 4 26"/>
          <p:cNvCxnSpPr>
            <a:stCxn id="5" idx="1"/>
            <a:endCxn id="6" idx="1"/>
          </p:cNvCxnSpPr>
          <p:nvPr/>
        </p:nvCxnSpPr>
        <p:spPr>
          <a:xfrm rot="10800000" flipH="1" flipV="1">
            <a:off x="241371" y="3067184"/>
            <a:ext cx="275809" cy="2226852"/>
          </a:xfrm>
          <a:prstGeom prst="bentConnector3">
            <a:avLst>
              <a:gd name="adj1" fmla="val -5160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arentesi quadra aperta 22"/>
          <p:cNvSpPr/>
          <p:nvPr/>
        </p:nvSpPr>
        <p:spPr>
          <a:xfrm>
            <a:off x="517181" y="3716931"/>
            <a:ext cx="423098" cy="3037331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87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38123" y="1438204"/>
            <a:ext cx="86582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Con il verbo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“dovere”</a:t>
            </a:r>
            <a:r>
              <a:rPr lang="it-IT" altLang="it-IT" sz="1800" b="1" dirty="0"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al </a:t>
            </a:r>
            <a:r>
              <a:rPr lang="it-IT" altLang="it-IT" sz="1800" b="1" i="1" dirty="0">
                <a:latin typeface="Century Gothic" panose="020B0502020202020204" pitchFamily="34" charset="0"/>
              </a:rPr>
              <a:t>modo indicativo </a:t>
            </a:r>
            <a:r>
              <a:rPr lang="it-IT" altLang="it-IT" sz="1800" dirty="0">
                <a:latin typeface="Century Gothic" panose="020B0502020202020204" pitchFamily="34" charset="0"/>
              </a:rPr>
              <a:t>(es.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deve</a:t>
            </a:r>
            <a:r>
              <a:rPr lang="it-IT" altLang="it-IT" sz="1800" dirty="0">
                <a:latin typeface="Century Gothic" panose="020B0502020202020204" pitchFamily="34" charset="0"/>
              </a:rPr>
              <a:t>”,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devono</a:t>
            </a:r>
            <a:r>
              <a:rPr lang="it-IT" altLang="it-IT" sz="1800" dirty="0">
                <a:latin typeface="Century Gothic" panose="020B0502020202020204" pitchFamily="34" charset="0"/>
              </a:rPr>
              <a:t>”, …), il </a:t>
            </a:r>
            <a:r>
              <a:rPr lang="it-IT" altLang="it-IT" sz="1800" b="1" i="1" dirty="0">
                <a:latin typeface="Century Gothic" panose="020B0502020202020204" pitchFamily="34" charset="0"/>
              </a:rPr>
              <a:t>congiuntivo esortativo </a:t>
            </a:r>
            <a:r>
              <a:rPr lang="it-IT" altLang="it-IT" sz="1800" dirty="0">
                <a:latin typeface="Century Gothic" panose="020B0502020202020204" pitchFamily="34" charset="0"/>
              </a:rPr>
              <a:t>(es.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sia installato</a:t>
            </a:r>
            <a:r>
              <a:rPr lang="it-IT" altLang="it-IT" sz="1800" dirty="0">
                <a:latin typeface="Century Gothic" panose="020B0502020202020204" pitchFamily="34" charset="0"/>
              </a:rPr>
              <a:t>…”) e </a:t>
            </a:r>
            <a:r>
              <a:rPr lang="it-IT" altLang="it-IT" sz="1800" b="1" i="1" dirty="0">
                <a:latin typeface="Century Gothic" panose="020B0502020202020204" pitchFamily="34" charset="0"/>
              </a:rPr>
              <a:t>l’indicativo presente </a:t>
            </a:r>
            <a:r>
              <a:rPr lang="it-IT" altLang="it-IT" sz="1800" dirty="0">
                <a:latin typeface="Century Gothic" panose="020B0502020202020204" pitchFamily="34" charset="0"/>
              </a:rPr>
              <a:t>degli altri verbi (es.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l’altezza è…</a:t>
            </a:r>
            <a:r>
              <a:rPr lang="it-IT" altLang="it-IT" sz="1800" dirty="0">
                <a:latin typeface="Century Gothic" panose="020B0502020202020204" pitchFamily="34" charset="0"/>
              </a:rPr>
              <a:t>”) si descrivono le </a:t>
            </a:r>
            <a:r>
              <a:rPr lang="it-IT" altLang="it-IT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prescrizioni cogenti</a:t>
            </a:r>
            <a:r>
              <a:rPr lang="it-IT" altLang="it-IT" sz="1800" dirty="0">
                <a:latin typeface="Century Gothic" panose="020B0502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zh-CN" sz="18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Con il verbo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“dovere” </a:t>
            </a:r>
            <a:r>
              <a:rPr lang="it-IT" altLang="it-IT" sz="1800" dirty="0">
                <a:latin typeface="Century Gothic" panose="020B0502020202020204" pitchFamily="34" charset="0"/>
              </a:rPr>
              <a:t>al </a:t>
            </a:r>
            <a:r>
              <a:rPr lang="it-IT" altLang="it-IT" sz="1800" b="1" i="1" dirty="0">
                <a:latin typeface="Century Gothic" panose="020B0502020202020204" pitchFamily="34" charset="0"/>
              </a:rPr>
              <a:t>modo condizionale </a:t>
            </a:r>
            <a:r>
              <a:rPr lang="it-IT" altLang="it-IT" sz="1800" dirty="0">
                <a:latin typeface="Century Gothic" panose="020B0502020202020204" pitchFamily="34" charset="0"/>
              </a:rPr>
              <a:t>(es. 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dovrebbe, dovrebbero</a:t>
            </a:r>
            <a:r>
              <a:rPr lang="it-IT" altLang="it-IT" sz="1800" dirty="0">
                <a:latin typeface="Century Gothic" panose="020B0502020202020204" pitchFamily="34" charset="0"/>
              </a:rPr>
              <a:t>, …), gli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avverbi</a:t>
            </a:r>
            <a:r>
              <a:rPr lang="it-IT" altLang="it-IT" sz="1800" dirty="0">
                <a:latin typeface="Century Gothic" panose="020B0502020202020204" pitchFamily="34" charset="0"/>
              </a:rPr>
              <a:t>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generalmente</a:t>
            </a:r>
            <a:r>
              <a:rPr lang="it-IT" altLang="it-IT" sz="1800" dirty="0">
                <a:latin typeface="Century Gothic" panose="020B0502020202020204" pitchFamily="34" charset="0"/>
              </a:rPr>
              <a:t>” e “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di norma</a:t>
            </a:r>
            <a:r>
              <a:rPr lang="it-IT" altLang="it-IT" sz="1800" dirty="0">
                <a:latin typeface="Century Gothic" panose="020B0502020202020204" pitchFamily="34" charset="0"/>
              </a:rPr>
              <a:t>” si descrivono </a:t>
            </a:r>
            <a:r>
              <a:rPr lang="it-IT" altLang="it-IT" sz="1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indicazioni non obbligatorie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il progettista può scegliere modalità tecniche diverse da quelle indicate, da analizzare e descrivere nella documentazione progettuale</a:t>
            </a:r>
            <a:r>
              <a:rPr lang="it-IT" altLang="it-IT" sz="1800" dirty="0">
                <a:latin typeface="Century Gothic" panose="020B0502020202020204" pitchFamily="34" charset="0"/>
              </a:rPr>
              <a:t>.</a:t>
            </a:r>
            <a:endParaRPr lang="it-IT" altLang="zh-CN" sz="1800" dirty="0">
              <a:latin typeface="Century Gothic" panose="020B0502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318703" y="1068872"/>
            <a:ext cx="16802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LINGUAGGIO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8122" y="3911078"/>
            <a:ext cx="87733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Con il verbo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“</a:t>
            </a:r>
            <a:r>
              <a:rPr lang="it-IT" altLang="it-IT" sz="18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potere” </a:t>
            </a:r>
            <a:r>
              <a:rPr lang="it-IT" altLang="it-IT" sz="1800" i="1" dirty="0">
                <a:latin typeface="Century Gothic" panose="020B0502020202020204" pitchFamily="34" charset="0"/>
              </a:rPr>
              <a:t>(es. “</a:t>
            </a:r>
            <a:r>
              <a:rPr lang="it-IT" altLang="it-IT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può essere installato</a:t>
            </a:r>
            <a:r>
              <a:rPr lang="it-IT" altLang="it-IT" sz="1800" i="1" dirty="0">
                <a:latin typeface="Century Gothic" panose="020B0502020202020204" pitchFamily="34" charset="0"/>
              </a:rPr>
              <a:t>”) </a:t>
            </a:r>
            <a:r>
              <a:rPr lang="it-IT" altLang="it-IT" sz="1800" b="1" i="1" dirty="0">
                <a:latin typeface="Century Gothic" panose="020B0502020202020204" pitchFamily="34" charset="0"/>
              </a:rPr>
              <a:t>si suggeriscono opportune </a:t>
            </a:r>
            <a:r>
              <a:rPr lang="it-IT" altLang="it-IT" sz="1800" b="1" dirty="0">
                <a:latin typeface="Century Gothic" panose="020B0502020202020204" pitchFamily="34" charset="0"/>
              </a:rPr>
              <a:t>valutazioni o modalità tecniche aggiuntive</a:t>
            </a:r>
            <a:r>
              <a:rPr lang="it-IT" altLang="it-IT" sz="1800" dirty="0">
                <a:latin typeface="Century Gothic" panose="020B0502020202020204" pitchFamily="34" charset="0"/>
              </a:rPr>
              <a:t>, anche ai fini della valutazione della sicurezza equivalente.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La congiunzione “</a:t>
            </a:r>
            <a:r>
              <a:rPr lang="it-IT" altLang="it-IT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it-IT" altLang="it-IT" sz="1800" i="1" dirty="0">
                <a:latin typeface="Century Gothic" panose="020B0502020202020204" pitchFamily="34" charset="0"/>
              </a:rPr>
              <a:t>” è usata per  due condizioni che devono essere </a:t>
            </a:r>
            <a:r>
              <a:rPr lang="it-IT" altLang="it-IT" sz="1800" dirty="0">
                <a:latin typeface="Century Gothic" panose="020B0502020202020204" pitchFamily="34" charset="0"/>
              </a:rPr>
              <a:t>contemporaneamente valide (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equivalente all’operatore logico </a:t>
            </a:r>
            <a:r>
              <a:rPr lang="it-IT" altLang="it-IT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it-IT" altLang="it-IT" sz="1800" i="1" dirty="0">
                <a:latin typeface="Century Gothic" panose="020B0502020202020204" pitchFamily="34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1800" i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La congiunzione “</a:t>
            </a:r>
            <a:r>
              <a:rPr lang="it-IT" altLang="it-IT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it-IT" altLang="it-IT" sz="1800" i="1" dirty="0">
                <a:latin typeface="Century Gothic" panose="020B0502020202020204" pitchFamily="34" charset="0"/>
              </a:rPr>
              <a:t>” indica due condizioni che possono essere </a:t>
            </a:r>
            <a:r>
              <a:rPr lang="it-IT" altLang="it-IT" sz="1800" dirty="0">
                <a:latin typeface="Century Gothic" panose="020B0502020202020204" pitchFamily="34" charset="0"/>
              </a:rPr>
              <a:t>valide sia alternativamente che contemporaneamente (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equivalente all’operatore logico </a:t>
            </a:r>
            <a:r>
              <a:rPr lang="it-IT" altLang="it-IT" sz="1800" i="1" dirty="0">
                <a:solidFill>
                  <a:srgbClr val="FF0000"/>
                </a:solidFill>
                <a:latin typeface="Century Gothic" panose="020B0502020202020204" pitchFamily="34" charset="0"/>
              </a:rPr>
              <a:t>OR</a:t>
            </a:r>
            <a:r>
              <a:rPr lang="it-IT" altLang="it-IT" sz="1800" i="1" dirty="0">
                <a:latin typeface="Century Gothic" panose="020B0502020202020204" pitchFamily="34" charset="0"/>
              </a:rPr>
              <a:t>).</a:t>
            </a:r>
            <a:endParaRPr lang="it-IT" altLang="zh-CN" sz="18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58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ChangeArrowheads="1"/>
          </p:cNvSpPr>
          <p:nvPr/>
        </p:nvSpPr>
        <p:spPr bwMode="auto">
          <a:xfrm rot="16200000">
            <a:off x="-2435226" y="2516188"/>
            <a:ext cx="5734051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tabLst>
                <a:tab pos="1074738" algn="l"/>
              </a:tabLst>
              <a:defRPr/>
            </a:pPr>
            <a:endParaRPr lang="it-IT" sz="150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69634" name="Line 4"/>
          <p:cNvSpPr>
            <a:spLocks noChangeShapeType="1"/>
          </p:cNvSpPr>
          <p:nvPr/>
        </p:nvSpPr>
        <p:spPr bwMode="auto">
          <a:xfrm>
            <a:off x="684213" y="892175"/>
            <a:ext cx="0" cy="48974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 dirty="0">
              <a:latin typeface="Century Gothic" panose="020B0502020202020204" pitchFamily="34" charset="0"/>
            </a:endParaRPr>
          </a:p>
        </p:txBody>
      </p:sp>
      <p:sp>
        <p:nvSpPr>
          <p:cNvPr id="69635" name="object 2"/>
          <p:cNvSpPr>
            <a:spLocks noChangeArrowheads="1"/>
          </p:cNvSpPr>
          <p:nvPr/>
        </p:nvSpPr>
        <p:spPr bwMode="auto">
          <a:xfrm>
            <a:off x="2065338" y="3149600"/>
            <a:ext cx="5503862" cy="35575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it-IT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9378" y="1612668"/>
            <a:ext cx="818525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Grazie per l’attenzione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22852" y="2308976"/>
            <a:ext cx="7765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…… fornisce 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definizioni generali </a:t>
            </a:r>
            <a:r>
              <a:rPr lang="it-IT" dirty="0">
                <a:latin typeface="Century Gothic" panose="020B0502020202020204" pitchFamily="34" charset="0"/>
              </a:rPr>
              <a:t>relative ad espressioni specifiche della prevenzione incendi ai fini di una </a:t>
            </a:r>
            <a:r>
              <a:rPr lang="it-IT" b="1" dirty="0">
                <a:latin typeface="Century Gothic" panose="020B0502020202020204" pitchFamily="34" charset="0"/>
              </a:rPr>
              <a:t>uniforme applicazione </a:t>
            </a:r>
            <a:r>
              <a:rPr lang="it-IT" dirty="0">
                <a:latin typeface="Century Gothic" panose="020B0502020202020204" pitchFamily="34" charset="0"/>
              </a:rPr>
              <a:t>dei contenuti del </a:t>
            </a:r>
            <a:r>
              <a:rPr lang="it-IT" i="1" dirty="0">
                <a:latin typeface="Century Gothic" panose="020B0502020202020204" pitchFamily="34" charset="0"/>
              </a:rPr>
              <a:t>codice</a:t>
            </a:r>
            <a:r>
              <a:rPr lang="it-IT" dirty="0">
                <a:latin typeface="Century Gothic" panose="020B0502020202020204" pitchFamily="34" charset="0"/>
              </a:rPr>
              <a:t>….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5130" y="3870429"/>
            <a:ext cx="7646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….. per le definizioni non ricomprese nel presente capitolo </a:t>
            </a:r>
            <a:r>
              <a:rPr lang="it-IT" dirty="0">
                <a:solidFill>
                  <a:srgbClr val="0070C0"/>
                </a:solidFill>
                <a:latin typeface="Century Gothic" panose="020B0502020202020204" pitchFamily="34" charset="0"/>
              </a:rPr>
              <a:t>si può fare riferimento alla norma UNI CEI EN ISO 13943 “Sicurezza in caso di incendio - Vocabolario” </a:t>
            </a:r>
            <a:r>
              <a:rPr lang="it-IT" dirty="0">
                <a:latin typeface="Century Gothic" panose="020B0502020202020204" pitchFamily="34" charset="0"/>
              </a:rPr>
              <a:t>ed in generale alle norme UNI, EN, ISO di riferimento …..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89652" y="1287071"/>
            <a:ext cx="6089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Capitolo G.1 Termini, definizioni e simboli grafici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74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24940" y="1102405"/>
            <a:ext cx="5655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Capitolo G.1 Termini, definizioni e simboli grafici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lum bright="-40000" contrast="40000"/>
          </a:blip>
          <a:srcRect r="54197"/>
          <a:stretch/>
        </p:blipFill>
        <p:spPr>
          <a:xfrm>
            <a:off x="129082" y="1076213"/>
            <a:ext cx="2622995" cy="568474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204" y="1976517"/>
            <a:ext cx="1113714" cy="89097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41983" y="3420335"/>
            <a:ext cx="611587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dirty="0">
                <a:latin typeface="Century Gothic" panose="020B0502020202020204" pitchFamily="34" charset="0"/>
              </a:rPr>
              <a:t> Altezza antincendio;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dirty="0">
                <a:latin typeface="Century Gothic" panose="020B0502020202020204" pitchFamily="34" charset="0"/>
              </a:rPr>
              <a:t> Compartimenti prova di fumo;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dirty="0">
                <a:latin typeface="Century Gothic" panose="020B0502020202020204" pitchFamily="34" charset="0"/>
              </a:rPr>
              <a:t> Quota del compartimento,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it-IT" sz="1800" dirty="0">
                <a:latin typeface="Century Gothic" panose="020B0502020202020204" pitchFamily="34" charset="0"/>
              </a:rPr>
              <a:t> Filtro, 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zh-CN" sz="1800" dirty="0">
                <a:latin typeface="Century Gothic" panose="020B0502020202020204" pitchFamily="34" charset="0"/>
              </a:rPr>
              <a:t> Possibilità di utilizzare normativa tecnica,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it-IT" altLang="zh-CN" sz="1800" dirty="0">
                <a:latin typeface="Century Gothic" panose="020B0502020202020204" pitchFamily="34" charset="0"/>
              </a:rPr>
              <a:t> …..</a:t>
            </a:r>
            <a:endParaRPr lang="it-IT" altLang="it-IT" sz="1800" dirty="0">
              <a:latin typeface="Century Gothic" panose="020B0502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14291" y="2226914"/>
            <a:ext cx="49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Novità rispetto all’approccio «tradizionale»</a:t>
            </a:r>
          </a:p>
        </p:txBody>
      </p:sp>
    </p:spTree>
    <p:extLst>
      <p:ext uri="{BB962C8B-B14F-4D97-AF65-F5344CB8AC3E}">
        <p14:creationId xmlns:p14="http://schemas.microsoft.com/office/powerpoint/2010/main" val="150095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>
            <a:spLocks noChangeArrowheads="1"/>
          </p:cNvSpPr>
          <p:nvPr/>
        </p:nvSpPr>
        <p:spPr bwMode="auto">
          <a:xfrm>
            <a:off x="441187" y="2859364"/>
            <a:ext cx="3906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Regola tecnica orizzontale (RTO) </a:t>
            </a:r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515800" y="3257826"/>
            <a:ext cx="8242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u="sng" dirty="0"/>
              <a:t>criteri operativi e progettuali </a:t>
            </a:r>
            <a:r>
              <a:rPr lang="it-IT" altLang="it-IT" dirty="0">
                <a:solidFill>
                  <a:srgbClr val="C00000"/>
                </a:solidFill>
              </a:rPr>
              <a:t>applicabili a tutte le attività </a:t>
            </a:r>
          </a:p>
          <a:p>
            <a:pPr eaLnBrk="1" hangingPunct="1"/>
            <a:r>
              <a:rPr lang="it-IT" altLang="it-IT" dirty="0"/>
              <a:t>(</a:t>
            </a:r>
            <a:r>
              <a:rPr lang="it-IT" altLang="it-IT" i="1" dirty="0"/>
              <a:t>Capitolo G «Generalità» – Capitolo S «Strategia» – Capitolo M «Metodi»</a:t>
            </a:r>
            <a:r>
              <a:rPr lang="it-IT" altLang="it-IT" dirty="0"/>
              <a:t>)</a:t>
            </a:r>
          </a:p>
        </p:txBody>
      </p:sp>
      <p:sp>
        <p:nvSpPr>
          <p:cNvPr id="4" name="Rettangolo 6"/>
          <p:cNvSpPr>
            <a:spLocks noChangeArrowheads="1"/>
          </p:cNvSpPr>
          <p:nvPr/>
        </p:nvSpPr>
        <p:spPr bwMode="auto">
          <a:xfrm>
            <a:off x="515800" y="4194451"/>
            <a:ext cx="3658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00000"/>
                </a:solidFill>
              </a:rPr>
              <a:t>Regola tecnica verticale (RTV) </a:t>
            </a:r>
          </a:p>
        </p:txBody>
      </p:sp>
      <p:sp>
        <p:nvSpPr>
          <p:cNvPr id="5" name="Rettangolo 7"/>
          <p:cNvSpPr>
            <a:spLocks noChangeArrowheads="1"/>
          </p:cNvSpPr>
          <p:nvPr/>
        </p:nvSpPr>
        <p:spPr bwMode="auto">
          <a:xfrm>
            <a:off x="515800" y="4553226"/>
            <a:ext cx="842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it-IT" altLang="it-IT" u="sng" dirty="0"/>
              <a:t>criteri operativi e progettuali </a:t>
            </a:r>
            <a:r>
              <a:rPr lang="it-IT" altLang="it-IT" dirty="0">
                <a:solidFill>
                  <a:srgbClr val="C00000"/>
                </a:solidFill>
              </a:rPr>
              <a:t>applicabili ad una specifica attività </a:t>
            </a:r>
            <a:r>
              <a:rPr lang="it-IT" altLang="it-IT" dirty="0"/>
              <a:t>o ad ambiti di essa con  </a:t>
            </a:r>
            <a:r>
              <a:rPr lang="it-IT" altLang="it-IT" b="1" dirty="0">
                <a:solidFill>
                  <a:srgbClr val="0070C0"/>
                </a:solidFill>
              </a:rPr>
              <a:t>specifiche indicazioni, complementari o sostitutive </a:t>
            </a:r>
            <a:r>
              <a:rPr lang="it-IT" altLang="it-IT" dirty="0"/>
              <a:t>a quelle previste nella regola tecnica orizzontale</a:t>
            </a:r>
          </a:p>
        </p:txBody>
      </p:sp>
      <p:cxnSp>
        <p:nvCxnSpPr>
          <p:cNvPr id="6" name="Connettore a gomito 9"/>
          <p:cNvCxnSpPr>
            <a:cxnSpLocks/>
            <a:stCxn id="2" idx="1"/>
            <a:endCxn id="4" idx="1"/>
          </p:cNvCxnSpPr>
          <p:nvPr/>
        </p:nvCxnSpPr>
        <p:spPr>
          <a:xfrm rot="10800000" flipH="1" flipV="1">
            <a:off x="441186" y="3044029"/>
            <a:ext cx="74613" cy="1335087"/>
          </a:xfrm>
          <a:prstGeom prst="bentConnector3">
            <a:avLst>
              <a:gd name="adj1" fmla="val -306381"/>
            </a:avLst>
          </a:prstGeom>
          <a:ln w="19050">
            <a:solidFill>
              <a:schemeClr val="bg2">
                <a:lumMod val="25000"/>
              </a:schemeClr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224515" y="1381444"/>
            <a:ext cx="2694969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PREVENZIONE INCENDI</a:t>
            </a:r>
          </a:p>
        </p:txBody>
      </p:sp>
    </p:spTree>
    <p:extLst>
      <p:ext uri="{BB962C8B-B14F-4D97-AF65-F5344CB8AC3E}">
        <p14:creationId xmlns:p14="http://schemas.microsoft.com/office/powerpoint/2010/main" val="133449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00444" y="1134175"/>
            <a:ext cx="2694969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PREVENZIONE INCENDI</a:t>
            </a: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236538" y="1647645"/>
            <a:ext cx="83243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Soluzione conforme</a:t>
            </a:r>
            <a:r>
              <a:rPr lang="it-IT" altLang="it-IT" sz="1800" dirty="0">
                <a:latin typeface="Century Gothic" panose="020B0502020202020204" pitchFamily="34" charset="0"/>
              </a:rPr>
              <a:t>: soluzione progettuale di </a:t>
            </a:r>
            <a:r>
              <a:rPr lang="it-IT" altLang="it-IT" sz="1800" b="1" dirty="0">
                <a:latin typeface="Century Gothic" panose="020B0502020202020204" pitchFamily="34" charset="0"/>
              </a:rPr>
              <a:t>immediata applicazione </a:t>
            </a:r>
            <a:r>
              <a:rPr lang="it-IT" altLang="it-IT" sz="1800" dirty="0">
                <a:latin typeface="Century Gothic" panose="020B0502020202020204" pitchFamily="34" charset="0"/>
              </a:rPr>
              <a:t>nei casi specificati, che </a:t>
            </a:r>
            <a:r>
              <a:rPr lang="it-IT" altLang="it-IT" sz="1800" b="1" dirty="0">
                <a:latin typeface="Century Gothic" panose="020B0502020202020204" pitchFamily="34" charset="0"/>
              </a:rPr>
              <a:t>garantisce il raggiungimento </a:t>
            </a:r>
            <a:r>
              <a:rPr lang="it-IT" altLang="it-IT" sz="1800" dirty="0">
                <a:latin typeface="Century Gothic" panose="020B0502020202020204" pitchFamily="34" charset="0"/>
              </a:rPr>
              <a:t>del collegato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livello di prestazione.</a:t>
            </a:r>
            <a:endParaRPr lang="it-IT" altLang="zh-CN" sz="18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36538" y="2570975"/>
            <a:ext cx="85629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Soluzione alternativa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Il </a:t>
            </a:r>
            <a:r>
              <a:rPr lang="it-IT" altLang="it-IT" sz="1800" b="1" dirty="0">
                <a:latin typeface="Century Gothic" panose="020B0502020202020204" pitchFamily="34" charset="0"/>
              </a:rPr>
              <a:t>PROFESSIONISTA ANTINCENDIO </a:t>
            </a:r>
            <a:r>
              <a:rPr lang="it-IT" altLang="it-IT" sz="1800" dirty="0">
                <a:latin typeface="Century Gothic" panose="020B0502020202020204" pitchFamily="34" charset="0"/>
              </a:rPr>
              <a:t>è tenuto a </a:t>
            </a:r>
            <a:r>
              <a:rPr lang="it-IT" altLang="it-IT" sz="1800" b="1" dirty="0">
                <a:latin typeface="Century Gothic" panose="020B0502020202020204" pitchFamily="34" charset="0"/>
              </a:rPr>
              <a:t>dimostrare</a:t>
            </a:r>
            <a:r>
              <a:rPr lang="it-IT" altLang="it-IT" sz="1800" dirty="0"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latin typeface="Century Gothic" panose="020B0502020202020204" pitchFamily="34" charset="0"/>
              </a:rPr>
              <a:t>il raggiungimento </a:t>
            </a:r>
            <a:r>
              <a:rPr lang="it-IT" altLang="it-IT" sz="1800" dirty="0">
                <a:latin typeface="Century Gothic" panose="020B0502020202020204" pitchFamily="34" charset="0"/>
              </a:rPr>
              <a:t>del collegato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livello di prestazione </a:t>
            </a:r>
            <a:r>
              <a:rPr lang="it-IT" altLang="it-IT" sz="1800" dirty="0">
                <a:latin typeface="Century Gothic" panose="020B0502020202020204" pitchFamily="34" charset="0"/>
              </a:rPr>
              <a:t>impiegando uno dei metodi di progettazione della sicurezza antincendio ammessi.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345057" y="3912404"/>
            <a:ext cx="8520647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Livello di prestazione</a:t>
            </a:r>
            <a:r>
              <a:rPr lang="it-IT" altLang="it-IT" sz="1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i="1" dirty="0">
                <a:latin typeface="Century Gothic" panose="020B0502020202020204" pitchFamily="34" charset="0"/>
              </a:rPr>
              <a:t>specificazione oggettiva della prestazione richiesta all'attività per realizzare la </a:t>
            </a:r>
            <a:r>
              <a:rPr lang="it-IT" altLang="it-IT" sz="1800" b="1" i="1" dirty="0">
                <a:solidFill>
                  <a:srgbClr val="0070C0"/>
                </a:solidFill>
                <a:latin typeface="Century Gothic" panose="020B0502020202020204" pitchFamily="34" charset="0"/>
              </a:rPr>
              <a:t>misura antincendio</a:t>
            </a:r>
            <a:r>
              <a:rPr lang="it-IT" altLang="it-IT" sz="1800" i="1" dirty="0">
                <a:latin typeface="Century Gothic" panose="020B0502020202020204" pitchFamily="34" charset="0"/>
              </a:rPr>
              <a:t>.</a:t>
            </a:r>
            <a:endParaRPr lang="it-IT" altLang="it-IT" sz="1800" dirty="0">
              <a:latin typeface="Century Gothic" panose="020B0502020202020204" pitchFamily="34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345058" y="4558735"/>
            <a:ext cx="8520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Misura antincendio</a:t>
            </a: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400" dirty="0">
                <a:latin typeface="Century Gothic" panose="020B0502020202020204" pitchFamily="34" charset="0"/>
              </a:rPr>
              <a:t>categoria omogenea di strumenti di </a:t>
            </a:r>
            <a:r>
              <a:rPr lang="it-IT" altLang="it-IT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prevenzione, protezione e gestionali</a:t>
            </a:r>
            <a:r>
              <a:rPr lang="it-IT" altLang="it-IT" sz="1400" dirty="0">
                <a:latin typeface="Century Gothic" panose="020B0502020202020204" pitchFamily="34" charset="0"/>
              </a:rPr>
              <a:t> per la riduzione del rischio di incendio.</a:t>
            </a: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345058" y="5401782"/>
            <a:ext cx="8520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Soluzione in deroga</a:t>
            </a:r>
            <a:r>
              <a:rPr lang="it-IT" altLang="it-IT" sz="1800" dirty="0">
                <a:latin typeface="Century Gothic" panose="020B0502020202020204" pitchFamily="34" charset="0"/>
              </a:rPr>
              <a:t>: procedura specifica... </a:t>
            </a:r>
            <a:r>
              <a:rPr lang="it-IT" altLang="it-IT" sz="1800" b="1" dirty="0">
                <a:latin typeface="Century Gothic" panose="020B0502020202020204" pitchFamily="34" charset="0"/>
              </a:rPr>
              <a:t>dimostrare il raggiungimento degli obiettivi di sicurezza…</a:t>
            </a:r>
          </a:p>
        </p:txBody>
      </p:sp>
      <p:sp>
        <p:nvSpPr>
          <p:cNvPr id="9" name="Parentesi quadra aperta 8"/>
          <p:cNvSpPr/>
          <p:nvPr/>
        </p:nvSpPr>
        <p:spPr>
          <a:xfrm>
            <a:off x="228186" y="1647645"/>
            <a:ext cx="116871" cy="2123659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4 10"/>
          <p:cNvCxnSpPr>
            <a:stCxn id="9" idx="1"/>
            <a:endCxn id="6" idx="1"/>
          </p:cNvCxnSpPr>
          <p:nvPr/>
        </p:nvCxnSpPr>
        <p:spPr>
          <a:xfrm rot="10800000" flipH="1" flipV="1">
            <a:off x="228185" y="2709474"/>
            <a:ext cx="116871" cy="1526095"/>
          </a:xfrm>
          <a:prstGeom prst="bentConnector3">
            <a:avLst>
              <a:gd name="adj1" fmla="val -1144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345059" y="6048113"/>
            <a:ext cx="7927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Giudizio esperto</a:t>
            </a:r>
            <a:r>
              <a:rPr lang="it-IT" altLang="it-IT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400" dirty="0">
                <a:latin typeface="Century Gothic" panose="020B0502020202020204" pitchFamily="34" charset="0"/>
              </a:rPr>
              <a:t>analisi </a:t>
            </a:r>
            <a:r>
              <a:rPr lang="it-IT" altLang="it-IT" sz="1400" dirty="0">
                <a:solidFill>
                  <a:srgbClr val="0070C0"/>
                </a:solidFill>
                <a:latin typeface="Century Gothic" panose="020B0502020202020204" pitchFamily="34" charset="0"/>
              </a:rPr>
              <a:t>fondata sui principi generali di prevenzione incendi e sul bagaglio di conoscenze del progettista </a:t>
            </a:r>
            <a:r>
              <a:rPr lang="it-IT" altLang="it-IT" sz="1400" dirty="0">
                <a:latin typeface="Century Gothic" panose="020B0502020202020204" pitchFamily="34" charset="0"/>
              </a:rPr>
              <a:t>esperto del settore della sicurezza antincendio</a:t>
            </a:r>
          </a:p>
        </p:txBody>
      </p:sp>
      <p:pic>
        <p:nvPicPr>
          <p:cNvPr id="14" name="Picture 43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2733" y="5914246"/>
            <a:ext cx="653516" cy="657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838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806984" y="1646224"/>
            <a:ext cx="325441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NORMAZIONE VOLONTARIA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3107639" y="1134175"/>
            <a:ext cx="2694969" cy="369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PREVENZIONE INCENDI</a:t>
            </a:r>
          </a:p>
        </p:txBody>
      </p:sp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447537" y="2191109"/>
            <a:ext cx="80899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entury Gothic" panose="020B0502020202020204" pitchFamily="34" charset="0"/>
              </a:rPr>
              <a:t>Per le definizioni di </a:t>
            </a:r>
            <a:r>
              <a:rPr lang="it-IT" altLang="it-IT" sz="1800" i="1" dirty="0">
                <a:solidFill>
                  <a:srgbClr val="0070C0"/>
                </a:solidFill>
                <a:latin typeface="Century Gothic" panose="020B0502020202020204" pitchFamily="34" charset="0"/>
              </a:rPr>
              <a:t>specifica tecnica, norma, prodotto della normazione europea, progetto di norma e specifica tecnica armonizzata,</a:t>
            </a:r>
            <a:r>
              <a:rPr lang="it-IT" altLang="it-IT" sz="1800" dirty="0">
                <a:latin typeface="Century Gothic" panose="020B0502020202020204" pitchFamily="34" charset="0"/>
              </a:rPr>
              <a:t> ci si riferisce al </a:t>
            </a:r>
            <a:r>
              <a:rPr lang="it-IT" altLang="it-IT" sz="1800" b="1" dirty="0">
                <a:latin typeface="Century Gothic" panose="020B0502020202020204" pitchFamily="34" charset="0"/>
              </a:rPr>
              <a:t>Regolamento (UE) n. 1025/2012 del Parlamento europeo e del Consiglio, del 25 ottobre 2012</a:t>
            </a:r>
            <a:r>
              <a:rPr lang="it-IT" altLang="it-IT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r>
              <a:rPr lang="it-IT" altLang="it-IT" sz="1800" dirty="0">
                <a:latin typeface="Century Gothic" panose="020B0502020202020204" pitchFamily="34" charset="0"/>
              </a:rPr>
              <a:t> Per le definizioni di valutazione europea, documento per la valutazione tecnica europea e specifica tecnica armonizzata ci si riferisce al </a:t>
            </a:r>
            <a:r>
              <a:rPr lang="it-IT" altLang="it-IT" sz="1800" b="1" dirty="0">
                <a:latin typeface="Century Gothic" panose="020B0502020202020204" pitchFamily="34" charset="0"/>
              </a:rPr>
              <a:t>Regolamento (UE) n. 305/2011 del Parlamento europeo e del Consiglio, del 9 marzo 2011</a:t>
            </a:r>
            <a:r>
              <a:rPr lang="it-IT" altLang="it-IT" sz="1800" dirty="0">
                <a:latin typeface="Century Gothic" panose="020B0502020202020204" pitchFamily="34" charset="0"/>
              </a:rPr>
              <a:t>. Per le definizioni di Technical </a:t>
            </a:r>
            <a:r>
              <a:rPr lang="it-IT" altLang="it-IT" sz="1800" dirty="0" err="1">
                <a:latin typeface="Century Gothic" panose="020B0502020202020204" pitchFamily="34" charset="0"/>
              </a:rPr>
              <a:t>Specification</a:t>
            </a:r>
            <a:r>
              <a:rPr lang="it-IT" altLang="it-IT" sz="1800" dirty="0">
                <a:latin typeface="Century Gothic" panose="020B0502020202020204" pitchFamily="34" charset="0"/>
              </a:rPr>
              <a:t> (TS) e Technical Report (TR) ci si riferisce ai documenti CEN.</a:t>
            </a:r>
          </a:p>
        </p:txBody>
      </p:sp>
      <p:sp>
        <p:nvSpPr>
          <p:cNvPr id="6" name="Rettangolo 4"/>
          <p:cNvSpPr>
            <a:spLocks noChangeArrowheads="1"/>
          </p:cNvSpPr>
          <p:nvPr/>
        </p:nvSpPr>
        <p:spPr bwMode="auto">
          <a:xfrm>
            <a:off x="1802296" y="5338465"/>
            <a:ext cx="681465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Come specificato al paragrafo G.1.25, l’applicazione della normazione volontaria citata nel </a:t>
            </a:r>
            <a:r>
              <a:rPr lang="it-IT" altLang="it-IT" sz="1800" i="1" dirty="0">
                <a:solidFill>
                  <a:srgbClr val="C00000"/>
                </a:solidFill>
                <a:latin typeface="Century Gothic" panose="020B0502020202020204" pitchFamily="34" charset="0"/>
              </a:rPr>
              <a:t>codice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non è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obbligatoria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7" name="Immagin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3" y="5214938"/>
            <a:ext cx="1157287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90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ChangeArrowheads="1"/>
          </p:cNvSpPr>
          <p:nvPr/>
        </p:nvSpPr>
        <p:spPr bwMode="auto">
          <a:xfrm>
            <a:off x="165100" y="2662816"/>
            <a:ext cx="51556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Attività all</a:t>
            </a:r>
            <a:r>
              <a:rPr lang="it-IT" altLang="zh-CN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’aperto</a:t>
            </a:r>
            <a:r>
              <a:rPr lang="it-IT" altLang="zh-CN" sz="1800" b="1" dirty="0">
                <a:latin typeface="Century Gothic" panose="020B0502020202020204" pitchFamily="34" charset="0"/>
              </a:rPr>
              <a:t>: </a:t>
            </a:r>
            <a:r>
              <a:rPr lang="it-IT" altLang="zh-CN" sz="1800" dirty="0">
                <a:latin typeface="Century Gothic" panose="020B0502020202020204" pitchFamily="34" charset="0"/>
              </a:rPr>
              <a:t>attività o porzione di attività, </a:t>
            </a:r>
            <a:r>
              <a:rPr lang="it-IT" altLang="zh-CN" sz="1800" b="1" dirty="0">
                <a:latin typeface="Century Gothic" panose="020B0502020202020204" pitchFamily="34" charset="0"/>
              </a:rPr>
              <a:t>comprensiva delle sue vie di esodo</a:t>
            </a:r>
            <a:r>
              <a:rPr lang="it-IT" altLang="zh-CN" sz="1800" dirty="0">
                <a:latin typeface="Century Gothic" panose="020B0502020202020204" pitchFamily="34" charset="0"/>
              </a:rPr>
              <a:t>, svolta in </a:t>
            </a:r>
            <a:r>
              <a:rPr lang="it-IT" altLang="zh-CN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area delimitata </a:t>
            </a:r>
            <a:r>
              <a:rPr lang="it-IT" altLang="zh-CN" sz="1800" dirty="0">
                <a:latin typeface="Century Gothic" panose="020B0502020202020204" pitchFamily="34" charset="0"/>
              </a:rPr>
              <a:t>e </a:t>
            </a:r>
            <a:r>
              <a:rPr lang="it-IT" altLang="zh-CN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prevalentemente</a:t>
            </a:r>
            <a:r>
              <a:rPr lang="it-IT" altLang="zh-CN" sz="1800" dirty="0">
                <a:latin typeface="Century Gothic" panose="020B0502020202020204" pitchFamily="34" charset="0"/>
              </a:rPr>
              <a:t> in </a:t>
            </a:r>
            <a:r>
              <a:rPr lang="it-IT" altLang="zh-CN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spazio a cielo libero</a:t>
            </a:r>
            <a:r>
              <a:rPr lang="it-IT" altLang="zh-CN" sz="1800" dirty="0">
                <a:latin typeface="Century Gothic" panose="020B0502020202020204" pitchFamily="34" charset="0"/>
              </a:rPr>
              <a:t>, che consente a fumo e calore dell’incendio di disperdersi direttamente in atmosfera.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56469" y="1874214"/>
            <a:ext cx="1170513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ATTIVITA’</a:t>
            </a:r>
          </a:p>
        </p:txBody>
      </p:sp>
      <p:pic>
        <p:nvPicPr>
          <p:cNvPr id="4" name="Picture 58" descr="201409092037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5" y="1707457"/>
            <a:ext cx="5810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4" descr="1 attività-aperto-toscana-umb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1695" y="2045388"/>
            <a:ext cx="3552305" cy="2367586"/>
          </a:xfrm>
          <a:prstGeom prst="rect">
            <a:avLst/>
          </a:prstGeom>
          <a:noFill/>
        </p:spPr>
      </p:pic>
      <p:pic>
        <p:nvPicPr>
          <p:cNvPr id="6" name="Picture 18" descr="lampade-da-esterno_N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42"/>
          <a:stretch/>
        </p:blipFill>
        <p:spPr bwMode="auto">
          <a:xfrm>
            <a:off x="5591695" y="4536271"/>
            <a:ext cx="3552305" cy="23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488" y="948360"/>
            <a:ext cx="938730" cy="92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70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351213" y="1130578"/>
            <a:ext cx="1263487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SOGGETTI</a:t>
            </a:r>
          </a:p>
        </p:txBody>
      </p:sp>
      <p:pic>
        <p:nvPicPr>
          <p:cNvPr id="3" name="Picture 24" descr="Welf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699" y="1304827"/>
            <a:ext cx="2650325" cy="19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77328" y="1679299"/>
            <a:ext cx="63995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Occupante: </a:t>
            </a:r>
            <a:r>
              <a:rPr lang="it-IT" altLang="it-IT" sz="1800" dirty="0">
                <a:latin typeface="Century Gothic" panose="020B0502020202020204" pitchFamily="34" charset="0"/>
              </a:rPr>
              <a:t>persona presente </a:t>
            </a:r>
            <a:r>
              <a:rPr lang="it-IT" altLang="it-IT" sz="1800" b="1" dirty="0">
                <a:latin typeface="Century Gothic" panose="020B0502020202020204" pitchFamily="34" charset="0"/>
              </a:rPr>
              <a:t>a qualsiasi titolo all’interno dell’attività</a:t>
            </a:r>
            <a:r>
              <a:rPr lang="it-IT" altLang="it-IT" sz="1800" dirty="0">
                <a:latin typeface="Century Gothic" panose="020B0502020202020204" pitchFamily="34" charset="0"/>
              </a:rPr>
              <a:t>,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considerata anche alla luce della sua </a:t>
            </a:r>
            <a:r>
              <a:rPr lang="it-IT" altLang="it-IT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modalità di interazione con l’ambiente in condizioni di disabilità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it-IT" altLang="it-IT" sz="1800" dirty="0">
                <a:latin typeface="Century Gothic" panose="020B0502020202020204" pitchFamily="34" charset="0"/>
              </a:rPr>
              <a:t>fisiche, mentali o sensoriali</a:t>
            </a:r>
          </a:p>
        </p:txBody>
      </p:sp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277327" y="4390005"/>
            <a:ext cx="86823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Progettista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b="1" dirty="0">
                <a:latin typeface="Century Gothic" panose="020B0502020202020204" pitchFamily="34" charset="0"/>
              </a:rPr>
              <a:t>tecnico abilitato </a:t>
            </a:r>
            <a:r>
              <a:rPr lang="it-IT" altLang="it-IT" sz="1800" dirty="0">
                <a:latin typeface="Century Gothic" panose="020B0502020202020204" pitchFamily="34" charset="0"/>
              </a:rPr>
              <a:t>o </a:t>
            </a:r>
            <a:r>
              <a:rPr lang="it-IT" altLang="it-IT" sz="1800" b="1" dirty="0">
                <a:latin typeface="Century Gothic" panose="020B0502020202020204" pitchFamily="34" charset="0"/>
              </a:rPr>
              <a:t>professionista antincendio</a:t>
            </a:r>
            <a:r>
              <a:rPr lang="it-IT" altLang="it-IT" sz="1800" dirty="0">
                <a:latin typeface="Century Gothic" panose="020B0502020202020204" pitchFamily="34" charset="0"/>
              </a:rPr>
              <a:t>, incaricato dal responsabile dell’attività della progettazione, ai fini antincendio, dell’attività stessa o di specifici ambiti di essa, </a:t>
            </a:r>
            <a:r>
              <a:rPr lang="it-IT" altLang="it-IT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nel rispetto delle competenze attribuite dalle disposizioni regolamentari.</a:t>
            </a: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277327" y="3387527"/>
            <a:ext cx="86747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Soccorritore</a:t>
            </a:r>
            <a:r>
              <a:rPr lang="it-IT" altLang="it-IT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: </a:t>
            </a:r>
            <a:r>
              <a:rPr lang="it-IT" altLang="it-IT" sz="1800" dirty="0">
                <a:latin typeface="Century Gothic" panose="020B0502020202020204" pitchFamily="34" charset="0"/>
              </a:rPr>
              <a:t>componente di </a:t>
            </a:r>
            <a:r>
              <a:rPr lang="it-IT" altLang="it-IT" sz="1800" b="1" dirty="0">
                <a:latin typeface="Century Gothic" panose="020B0502020202020204" pitchFamily="34" charset="0"/>
              </a:rPr>
              <a:t>squadra di lotta all'incendio</a:t>
            </a:r>
            <a:r>
              <a:rPr lang="it-IT" altLang="it-IT" sz="1800" dirty="0">
                <a:latin typeface="Century Gothic" panose="020B0502020202020204" pitchFamily="34" charset="0"/>
              </a:rPr>
              <a:t>, opportunamente protetto ed addestrato a tale fine.</a:t>
            </a:r>
          </a:p>
        </p:txBody>
      </p:sp>
      <p:pic>
        <p:nvPicPr>
          <p:cNvPr id="8" name="Immagin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" y="177012"/>
            <a:ext cx="9604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21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F8362EDBBFFB44AA16D56F2B1A24414" ma:contentTypeVersion="4" ma:contentTypeDescription="Creare un nuovo documento." ma:contentTypeScope="" ma:versionID="eb06112b9a1ddf9b6bda0d9f5ab1e68f">
  <xsd:schema xmlns:xsd="http://www.w3.org/2001/XMLSchema" xmlns:xs="http://www.w3.org/2001/XMLSchema" xmlns:p="http://schemas.microsoft.com/office/2006/metadata/properties" xmlns:ns2="a16c1c9f-449b-4f38-bf23-e640e224e6e3" xmlns:ns3="9d83390d-bbed-4b9b-9e7f-b6589f482214" targetNamespace="http://schemas.microsoft.com/office/2006/metadata/properties" ma:root="true" ma:fieldsID="122aa486300cdf1008be037f36156c55" ns2:_="" ns3:_="">
    <xsd:import namespace="a16c1c9f-449b-4f38-bf23-e640e224e6e3"/>
    <xsd:import namespace="9d83390d-bbed-4b9b-9e7f-b6589f482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c1c9f-449b-4f38-bf23-e640e224e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3390d-bbed-4b9b-9e7f-b6589f4822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8A3163-878B-498A-92ED-53D947C5FF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7CABC6-7B71-4911-9DF9-AA306E358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c1c9f-449b-4f38-bf23-e640e224e6e3"/>
    <ds:schemaRef ds:uri="9d83390d-bbed-4b9b-9e7f-b6589f4822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D29DF1-3133-40C2-9784-09BA7A121A0B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9d83390d-bbed-4b9b-9e7f-b6589f482214"/>
    <ds:schemaRef ds:uri="a16c1c9f-449b-4f38-bf23-e640e224e6e3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1889</Words>
  <Application>Microsoft Office PowerPoint</Application>
  <PresentationFormat>Presentazione su schermo 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Tema di Office</vt:lpstr>
      <vt:lpstr>Personalizza struttura</vt:lpstr>
      <vt:lpstr>1_Personalizza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Luigi Ferraiuolo</dc:creator>
  <cp:lastModifiedBy>Patrizia Morana</cp:lastModifiedBy>
  <cp:revision>43</cp:revision>
  <dcterms:created xsi:type="dcterms:W3CDTF">2020-10-04T08:44:24Z</dcterms:created>
  <dcterms:modified xsi:type="dcterms:W3CDTF">2021-04-02T08:27:21Z</dcterms:modified>
</cp:coreProperties>
</file>