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309" r:id="rId4"/>
    <p:sldId id="314" r:id="rId5"/>
    <p:sldId id="311" r:id="rId6"/>
    <p:sldId id="313" r:id="rId7"/>
    <p:sldId id="315" r:id="rId8"/>
    <p:sldId id="258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316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7" r:id="rId56"/>
    <p:sldId id="305" r:id="rId57"/>
    <p:sldId id="306" r:id="rId5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88" autoAdjust="0"/>
    <p:restoredTop sz="94660"/>
  </p:normalViewPr>
  <p:slideViewPr>
    <p:cSldViewPr>
      <p:cViewPr varScale="1">
        <p:scale>
          <a:sx n="108" d="100"/>
          <a:sy n="108" d="100"/>
        </p:scale>
        <p:origin x="222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AA4D2-0D41-4D98-9432-3A21F6CD6188}" type="datetimeFigureOut">
              <a:rPr lang="it-IT" smtClean="0"/>
              <a:pPr/>
              <a:t>02/04/2021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74B5F-0075-4BA9-AD0E-A9520E1436D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Per carico incendio superiore a 1200 MJ/mq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74B5F-0075-4BA9-AD0E-A9520E1436D3}" type="slidenum">
              <a:rPr lang="it-IT" smtClean="0"/>
              <a:pPr/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Per carico incendio  inferiore a 1200 MJ/mq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74B5F-0075-4BA9-AD0E-A9520E1436D3}" type="slidenum">
              <a:rPr lang="it-IT" smtClean="0"/>
              <a:pPr/>
              <a:t>46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02/04/2021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02/04/2021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0" y="442913"/>
            <a:ext cx="79629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821537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0" y="442913"/>
            <a:ext cx="79629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53966" r="18000"/>
          <a:stretch>
            <a:fillRect/>
          </a:stretch>
        </p:blipFill>
        <p:spPr bwMode="auto">
          <a:xfrm>
            <a:off x="857224" y="2571744"/>
            <a:ext cx="5857916" cy="274221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88722" y="6316275"/>
            <a:ext cx="3307316" cy="399551"/>
          </a:xfrm>
          <a:prstGeom prst="rect">
            <a:avLst/>
          </a:prstGeom>
          <a:noFill/>
        </p:spPr>
        <p:txBody>
          <a:bodyPr wrap="none" lIns="0" tIns="0" rIns="0" bIns="40087" rtlCol="0">
            <a:spAutoFit/>
          </a:bodyPr>
          <a:lstStyle/>
          <a:p>
            <a:pPr>
              <a:lnSpc>
                <a:spcPts val="789"/>
              </a:lnSpc>
              <a:tabLst>
                <a:tab pos="77948" algn="l"/>
                <a:tab pos="1269431" algn="l"/>
              </a:tabLst>
            </a:pPr>
            <a:r>
              <a:rPr lang="en-US" altLang="zh-CN" dirty="0"/>
              <a:t>		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Ministero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dell’Interno</a:t>
            </a:r>
          </a:p>
          <a:p>
            <a:pPr>
              <a:lnSpc>
                <a:spcPts val="877"/>
              </a:lnSpc>
              <a:tabLst>
                <a:tab pos="77948" algn="l"/>
                <a:tab pos="1269431" algn="l"/>
              </a:tabLst>
            </a:pPr>
            <a:r>
              <a:rPr lang="en-US" altLang="zh-CN" dirty="0"/>
              <a:t>	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Dipartimento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dei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Vigili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Fuoco,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Soccorso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Pubblico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Difesa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Civile</a:t>
            </a:r>
          </a:p>
          <a:p>
            <a:pPr>
              <a:lnSpc>
                <a:spcPts val="1140"/>
              </a:lnSpc>
              <a:tabLst>
                <a:tab pos="77948" algn="l"/>
                <a:tab pos="1269431" algn="l"/>
              </a:tabLst>
            </a:pP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Direzione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Centrale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Prevenzione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Sicurezza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Tecnica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3399136" y="149839"/>
            <a:ext cx="1838645" cy="591911"/>
          </a:xfrm>
          <a:prstGeom prst="rect">
            <a:avLst/>
          </a:prstGeom>
          <a:noFill/>
        </p:spPr>
        <p:txBody>
          <a:bodyPr wrap="none" lIns="0" tIns="0" rIns="0" bIns="40087" rtlCol="0">
            <a:spAutoFit/>
          </a:bodyPr>
          <a:lstStyle/>
          <a:p>
            <a:pPr>
              <a:lnSpc>
                <a:spcPts val="4296"/>
              </a:lnSpc>
            </a:pPr>
            <a:r>
              <a:rPr lang="en-US" altLang="zh-CN" sz="3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Premessa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039867" y="5359613"/>
            <a:ext cx="83356" cy="232839"/>
          </a:xfrm>
          <a:prstGeom prst="rect">
            <a:avLst/>
          </a:prstGeom>
          <a:noFill/>
        </p:spPr>
        <p:txBody>
          <a:bodyPr wrap="none" lIns="0" tIns="0" rIns="0" bIns="40087" rtlCol="0">
            <a:spAutoFit/>
          </a:bodyPr>
          <a:lstStyle/>
          <a:p>
            <a:pPr>
              <a:lnSpc>
                <a:spcPts val="1491"/>
              </a:lnSpc>
            </a:pPr>
            <a:r>
              <a:rPr lang="en-US" altLang="zh-CN" sz="1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167506" y="2005533"/>
            <a:ext cx="685124" cy="2053850"/>
          </a:xfrm>
          <a:prstGeom prst="rect">
            <a:avLst/>
          </a:prstGeom>
          <a:noFill/>
        </p:spPr>
        <p:txBody>
          <a:bodyPr wrap="none" lIns="0" tIns="0" rIns="0" bIns="40087" rtlCol="0">
            <a:spAutoFit/>
          </a:bodyPr>
          <a:lstStyle/>
          <a:p>
            <a:pPr>
              <a:lnSpc>
                <a:spcPts val="351"/>
              </a:lnSpc>
              <a:tabLst>
                <a:tab pos="22271" algn="l"/>
                <a:tab pos="33406" algn="l"/>
                <a:tab pos="44541" algn="l"/>
                <a:tab pos="89083" algn="l"/>
                <a:tab pos="122489" algn="l"/>
                <a:tab pos="133624" algn="l"/>
                <a:tab pos="167030" algn="l"/>
                <a:tab pos="289519" algn="l"/>
                <a:tab pos="367467" algn="l"/>
                <a:tab pos="501091" algn="l"/>
              </a:tabLst>
            </a:pPr>
            <a:r>
              <a:rPr lang="en-US" altLang="zh-CN" dirty="0"/>
              <a:t>					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</a:p>
          <a:p>
            <a:pPr>
              <a:lnSpc>
                <a:spcPts val="351"/>
              </a:lnSpc>
              <a:tabLst>
                <a:tab pos="22271" algn="l"/>
                <a:tab pos="33406" algn="l"/>
                <a:tab pos="44541" algn="l"/>
                <a:tab pos="89083" algn="l"/>
                <a:tab pos="122489" algn="l"/>
                <a:tab pos="133624" algn="l"/>
                <a:tab pos="167030" algn="l"/>
                <a:tab pos="289519" algn="l"/>
                <a:tab pos="367467" algn="l"/>
                <a:tab pos="501091" algn="l"/>
              </a:tabLst>
            </a:pPr>
            <a:r>
              <a:rPr lang="en-US" altLang="zh-CN" dirty="0"/>
              <a:t>				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VANI</a:t>
            </a:r>
          </a:p>
          <a:p>
            <a:pPr>
              <a:lnSpc>
                <a:spcPts val="351"/>
              </a:lnSpc>
              <a:tabLst>
                <a:tab pos="22271" algn="l"/>
                <a:tab pos="33406" algn="l"/>
                <a:tab pos="44541" algn="l"/>
                <a:tab pos="89083" algn="l"/>
                <a:tab pos="122489" algn="l"/>
                <a:tab pos="133624" algn="l"/>
                <a:tab pos="167030" algn="l"/>
                <a:tab pos="289519" algn="l"/>
                <a:tab pos="367467" algn="l"/>
                <a:tab pos="501091" algn="l"/>
              </a:tabLst>
            </a:pPr>
            <a:r>
              <a:rPr lang="en-US" altLang="zh-CN" dirty="0"/>
              <a:t>	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ASCENSORE</a:t>
            </a:r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614"/>
              </a:lnSpc>
              <a:tabLst>
                <a:tab pos="22271" algn="l"/>
                <a:tab pos="33406" algn="l"/>
                <a:tab pos="44541" algn="l"/>
                <a:tab pos="89083" algn="l"/>
                <a:tab pos="122489" algn="l"/>
                <a:tab pos="133624" algn="l"/>
                <a:tab pos="167030" algn="l"/>
                <a:tab pos="289519" algn="l"/>
                <a:tab pos="367467" algn="l"/>
                <a:tab pos="501091" algn="l"/>
              </a:tabLst>
            </a:pPr>
            <a:r>
              <a:rPr lang="en-US" altLang="zh-CN" dirty="0"/>
              <a:t>		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  <a:p>
            <a:pPr>
              <a:lnSpc>
                <a:spcPts val="351"/>
              </a:lnSpc>
              <a:tabLst>
                <a:tab pos="22271" algn="l"/>
                <a:tab pos="33406" algn="l"/>
                <a:tab pos="44541" algn="l"/>
                <a:tab pos="89083" algn="l"/>
                <a:tab pos="122489" algn="l"/>
                <a:tab pos="133624" algn="l"/>
                <a:tab pos="167030" algn="l"/>
                <a:tab pos="289519" algn="l"/>
                <a:tab pos="367467" algn="l"/>
                <a:tab pos="501091" algn="l"/>
              </a:tabLst>
            </a:pP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TRAMEZZI</a:t>
            </a:r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1140"/>
              </a:lnSpc>
              <a:tabLst>
                <a:tab pos="22271" algn="l"/>
                <a:tab pos="33406" algn="l"/>
                <a:tab pos="44541" algn="l"/>
                <a:tab pos="89083" algn="l"/>
                <a:tab pos="122489" algn="l"/>
                <a:tab pos="133624" algn="l"/>
                <a:tab pos="167030" algn="l"/>
                <a:tab pos="289519" algn="l"/>
                <a:tab pos="367467" algn="l"/>
                <a:tab pos="501091" algn="l"/>
              </a:tabLst>
            </a:pPr>
            <a:r>
              <a:rPr lang="en-US" altLang="zh-CN" dirty="0"/>
              <a:t>		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</a:p>
          <a:p>
            <a:pPr>
              <a:lnSpc>
                <a:spcPts val="351"/>
              </a:lnSpc>
              <a:tabLst>
                <a:tab pos="22271" algn="l"/>
                <a:tab pos="33406" algn="l"/>
                <a:tab pos="44541" algn="l"/>
                <a:tab pos="89083" algn="l"/>
                <a:tab pos="122489" algn="l"/>
                <a:tab pos="133624" algn="l"/>
                <a:tab pos="167030" algn="l"/>
                <a:tab pos="289519" algn="l"/>
                <a:tab pos="367467" algn="l"/>
                <a:tab pos="501091" algn="l"/>
              </a:tabLst>
            </a:pP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ISOLANTI</a:t>
            </a:r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614"/>
              </a:lnSpc>
              <a:tabLst>
                <a:tab pos="22271" algn="l"/>
                <a:tab pos="33406" algn="l"/>
                <a:tab pos="44541" algn="l"/>
                <a:tab pos="89083" algn="l"/>
                <a:tab pos="122489" algn="l"/>
                <a:tab pos="133624" algn="l"/>
                <a:tab pos="167030" algn="l"/>
                <a:tab pos="289519" algn="l"/>
                <a:tab pos="367467" algn="l"/>
                <a:tab pos="501091" algn="l"/>
              </a:tabLst>
            </a:pPr>
            <a:r>
              <a:rPr lang="en-US" altLang="zh-CN" dirty="0"/>
              <a:t>			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</a:p>
          <a:p>
            <a:pPr>
              <a:lnSpc>
                <a:spcPts val="351"/>
              </a:lnSpc>
              <a:tabLst>
                <a:tab pos="22271" algn="l"/>
                <a:tab pos="33406" algn="l"/>
                <a:tab pos="44541" algn="l"/>
                <a:tab pos="89083" algn="l"/>
                <a:tab pos="122489" algn="l"/>
                <a:tab pos="133624" algn="l"/>
                <a:tab pos="167030" algn="l"/>
                <a:tab pos="289519" algn="l"/>
                <a:tab pos="367467" algn="l"/>
                <a:tab pos="501091" algn="l"/>
              </a:tabLst>
            </a:pPr>
            <a:r>
              <a:rPr lang="en-US" altLang="zh-CN" dirty="0"/>
              <a:t>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FACCIATE</a:t>
            </a:r>
          </a:p>
          <a:p>
            <a:pPr>
              <a:lnSpc>
                <a:spcPts val="351"/>
              </a:lnSpc>
              <a:tabLst>
                <a:tab pos="22271" algn="l"/>
                <a:tab pos="33406" algn="l"/>
                <a:tab pos="44541" algn="l"/>
                <a:tab pos="89083" algn="l"/>
                <a:tab pos="122489" algn="l"/>
                <a:tab pos="133624" algn="l"/>
                <a:tab pos="167030" algn="l"/>
                <a:tab pos="289519" algn="l"/>
                <a:tab pos="367467" algn="l"/>
                <a:tab pos="501091" algn="l"/>
              </a:tabLst>
            </a:pPr>
            <a:r>
              <a:rPr lang="en-US" altLang="zh-CN" dirty="0"/>
              <a:t>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CONTINUE</a:t>
            </a:r>
          </a:p>
          <a:p>
            <a:pPr>
              <a:lnSpc>
                <a:spcPts val="789"/>
              </a:lnSpc>
              <a:tabLst>
                <a:tab pos="22271" algn="l"/>
                <a:tab pos="33406" algn="l"/>
                <a:tab pos="44541" algn="l"/>
                <a:tab pos="89083" algn="l"/>
                <a:tab pos="122489" algn="l"/>
                <a:tab pos="133624" algn="l"/>
                <a:tab pos="167030" algn="l"/>
                <a:tab pos="289519" algn="l"/>
                <a:tab pos="367467" algn="l"/>
                <a:tab pos="501091" algn="l"/>
              </a:tabLst>
            </a:pPr>
            <a:r>
              <a:rPr lang="en-US" altLang="zh-CN" dirty="0"/>
              <a:t>								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</a:t>
            </a:r>
          </a:p>
          <a:p>
            <a:pPr>
              <a:lnSpc>
                <a:spcPts val="351"/>
              </a:lnSpc>
              <a:tabLst>
                <a:tab pos="22271" algn="l"/>
                <a:tab pos="33406" algn="l"/>
                <a:tab pos="44541" algn="l"/>
                <a:tab pos="89083" algn="l"/>
                <a:tab pos="122489" algn="l"/>
                <a:tab pos="133624" algn="l"/>
                <a:tab pos="167030" algn="l"/>
                <a:tab pos="289519" algn="l"/>
                <a:tab pos="367467" algn="l"/>
                <a:tab pos="501091" algn="l"/>
              </a:tabLst>
            </a:pPr>
            <a:r>
              <a:rPr lang="en-US" altLang="zh-CN" dirty="0"/>
              <a:t>							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PROTETTIVI</a:t>
            </a:r>
            <a:r>
              <a:rPr lang="en-US" altLang="zh-CN" sz="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</a:t>
            </a:r>
          </a:p>
          <a:p>
            <a:pPr>
              <a:lnSpc>
                <a:spcPts val="351"/>
              </a:lnSpc>
              <a:tabLst>
                <a:tab pos="22271" algn="l"/>
                <a:tab pos="33406" algn="l"/>
                <a:tab pos="44541" algn="l"/>
                <a:tab pos="89083" algn="l"/>
                <a:tab pos="122489" algn="l"/>
                <a:tab pos="133624" algn="l"/>
                <a:tab pos="167030" algn="l"/>
                <a:tab pos="289519" algn="l"/>
                <a:tab pos="367467" algn="l"/>
                <a:tab pos="501091" algn="l"/>
              </a:tabLst>
            </a:pPr>
            <a:r>
              <a:rPr lang="en-US" altLang="zh-CN" dirty="0"/>
              <a:t>						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altLang="zh-CN" sz="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PORTANTI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8318651" y="1855694"/>
            <a:ext cx="689932" cy="2271859"/>
          </a:xfrm>
          <a:prstGeom prst="rect">
            <a:avLst/>
          </a:prstGeom>
          <a:noFill/>
        </p:spPr>
        <p:txBody>
          <a:bodyPr wrap="none" lIns="0" tIns="0" rIns="0" bIns="40087" rtlCol="0">
            <a:spAutoFit/>
          </a:bodyPr>
          <a:lstStyle/>
          <a:p>
            <a:pPr>
              <a:lnSpc>
                <a:spcPts val="351"/>
              </a:lnSpc>
              <a:tabLst>
                <a:tab pos="100218" algn="l"/>
                <a:tab pos="167030" algn="l"/>
                <a:tab pos="189301" algn="l"/>
                <a:tab pos="311790" algn="l"/>
                <a:tab pos="378602" algn="l"/>
                <a:tab pos="501091" algn="l"/>
              </a:tabLst>
            </a:pPr>
            <a:r>
              <a:rPr lang="en-US" altLang="zh-CN" dirty="0"/>
              <a:t>			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8.</a:t>
            </a:r>
          </a:p>
          <a:p>
            <a:pPr>
              <a:lnSpc>
                <a:spcPts val="263"/>
              </a:lnSpc>
              <a:tabLst>
                <a:tab pos="100218" algn="l"/>
                <a:tab pos="167030" algn="l"/>
                <a:tab pos="189301" algn="l"/>
                <a:tab pos="311790" algn="l"/>
                <a:tab pos="378602" algn="l"/>
                <a:tab pos="501091" algn="l"/>
              </a:tabLst>
            </a:pPr>
            <a:r>
              <a:rPr lang="en-US" altLang="zh-CN" dirty="0"/>
              <a:t>	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ATTRAVERSAMENTI</a:t>
            </a:r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526"/>
              </a:lnSpc>
              <a:tabLst>
                <a:tab pos="100218" algn="l"/>
                <a:tab pos="167030" algn="l"/>
                <a:tab pos="189301" algn="l"/>
                <a:tab pos="311790" algn="l"/>
                <a:tab pos="378602" algn="l"/>
                <a:tab pos="501091" algn="l"/>
              </a:tabLst>
            </a:pPr>
            <a:r>
              <a:rPr lang="en-US" altLang="zh-CN" dirty="0"/>
              <a:t>				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7.</a:t>
            </a:r>
          </a:p>
          <a:p>
            <a:pPr>
              <a:lnSpc>
                <a:spcPts val="351"/>
              </a:lnSpc>
              <a:tabLst>
                <a:tab pos="100218" algn="l"/>
                <a:tab pos="167030" algn="l"/>
                <a:tab pos="189301" algn="l"/>
                <a:tab pos="311790" algn="l"/>
                <a:tab pos="378602" algn="l"/>
                <a:tab pos="501091" algn="l"/>
              </a:tabLst>
            </a:pPr>
            <a:r>
              <a:rPr lang="en-US" altLang="zh-CN" dirty="0"/>
              <a:t>		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ATTRAVERSAMENTI</a:t>
            </a:r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526"/>
              </a:lnSpc>
              <a:tabLst>
                <a:tab pos="100218" algn="l"/>
                <a:tab pos="167030" algn="l"/>
                <a:tab pos="189301" algn="l"/>
                <a:tab pos="311790" algn="l"/>
                <a:tab pos="378602" algn="l"/>
                <a:tab pos="501091" algn="l"/>
              </a:tabLst>
            </a:pPr>
            <a:r>
              <a:rPr lang="en-US" altLang="zh-CN" dirty="0"/>
              <a:t>	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</a:t>
            </a:r>
          </a:p>
          <a:p>
            <a:pPr>
              <a:lnSpc>
                <a:spcPts val="263"/>
              </a:lnSpc>
              <a:tabLst>
                <a:tab pos="100218" algn="l"/>
                <a:tab pos="167030" algn="l"/>
                <a:tab pos="189301" algn="l"/>
                <a:tab pos="311790" algn="l"/>
                <a:tab pos="378602" algn="l"/>
                <a:tab pos="501091" algn="l"/>
              </a:tabLst>
            </a:pPr>
            <a:r>
              <a:rPr lang="en-US" altLang="zh-CN" dirty="0"/>
              <a:t>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SOLAI</a:t>
            </a:r>
            <a:r>
              <a:rPr lang="en-US" altLang="zh-CN" sz="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</a:p>
          <a:p>
            <a:pPr>
              <a:lnSpc>
                <a:spcPts val="351"/>
              </a:lnSpc>
              <a:tabLst>
                <a:tab pos="100218" algn="l"/>
                <a:tab pos="167030" algn="l"/>
                <a:tab pos="189301" algn="l"/>
                <a:tab pos="311790" algn="l"/>
                <a:tab pos="378602" algn="l"/>
                <a:tab pos="501091" algn="l"/>
              </a:tabLst>
            </a:pP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CONTROSOFFITTI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960275" y="1671278"/>
            <a:ext cx="171522" cy="143071"/>
          </a:xfrm>
          <a:prstGeom prst="rect">
            <a:avLst/>
          </a:prstGeom>
          <a:noFill/>
        </p:spPr>
        <p:txBody>
          <a:bodyPr wrap="none" lIns="0" tIns="0" rIns="0" bIns="40087" rtlCol="0">
            <a:spAutoFit/>
          </a:bodyPr>
          <a:lstStyle/>
          <a:p>
            <a:pPr>
              <a:lnSpc>
                <a:spcPts val="351"/>
              </a:lnSpc>
              <a:tabLst>
                <a:tab pos="77948" algn="l"/>
              </a:tabLst>
            </a:pPr>
            <a:r>
              <a:rPr lang="en-US" altLang="zh-CN" dirty="0"/>
              <a:t>	</a:t>
            </a: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9.</a:t>
            </a:r>
          </a:p>
          <a:p>
            <a:pPr>
              <a:lnSpc>
                <a:spcPts val="351"/>
              </a:lnSpc>
              <a:tabLst>
                <a:tab pos="77948" algn="l"/>
              </a:tabLst>
            </a:pPr>
            <a:r>
              <a:rPr lang="en-US" altLang="zh-CN" sz="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IMPIANTI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-1000156"/>
            <a:ext cx="7953375" cy="71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Come si realizza la </a:t>
            </a:r>
            <a:r>
              <a:rPr lang="it-IT" dirty="0" err="1"/>
              <a:t>compartimentazine</a:t>
            </a:r>
            <a:r>
              <a:rPr lang="it-IT" dirty="0"/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t-IT" sz="2400" dirty="0">
                <a:solidFill>
                  <a:srgbClr val="C00000"/>
                </a:solidFill>
              </a:rPr>
              <a:t>UTILIZZZANDO MURI E PORTE TAGLIA FUOCO, SERRENDE TAGLIA FUOCO, CAVEDI, CANALINE, CONDOTTE, ECC.. </a:t>
            </a:r>
          </a:p>
          <a:p>
            <a:pPr>
              <a:buNone/>
            </a:pPr>
            <a:endParaRPr lang="it-IT" sz="2400" dirty="0"/>
          </a:p>
          <a:p>
            <a:pPr>
              <a:buNone/>
            </a:pPr>
            <a:r>
              <a:rPr lang="it-IT" sz="2400" dirty="0">
                <a:solidFill>
                  <a:srgbClr val="92D050"/>
                </a:solidFill>
              </a:rPr>
              <a:t>INTERPOSIZIONE </a:t>
            </a:r>
            <a:r>
              <a:rPr lang="it-IT" sz="2400" dirty="0" err="1">
                <a:solidFill>
                  <a:srgbClr val="92D050"/>
                </a:solidFill>
              </a:rPr>
              <a:t>DI</a:t>
            </a:r>
            <a:r>
              <a:rPr lang="it-IT" sz="2400" dirty="0">
                <a:solidFill>
                  <a:srgbClr val="92D050"/>
                </a:solidFill>
              </a:rPr>
              <a:t> SPAZIO A CIELO LIBERO</a:t>
            </a:r>
          </a:p>
          <a:p>
            <a:pPr>
              <a:buNone/>
            </a:pPr>
            <a:endParaRPr lang="it-IT" sz="2400" dirty="0"/>
          </a:p>
          <a:p>
            <a:pPr>
              <a:buNone/>
            </a:pPr>
            <a:r>
              <a:rPr lang="it-IT" sz="2400" dirty="0">
                <a:solidFill>
                  <a:srgbClr val="00B0F0"/>
                </a:solidFill>
              </a:rPr>
              <a:t>INTERPOSIZIONE </a:t>
            </a:r>
            <a:r>
              <a:rPr lang="it-IT" sz="2400" dirty="0" err="1">
                <a:solidFill>
                  <a:srgbClr val="00B0F0"/>
                </a:solidFill>
              </a:rPr>
              <a:t>DI</a:t>
            </a:r>
            <a:r>
              <a:rPr lang="it-IT" sz="2400" dirty="0">
                <a:solidFill>
                  <a:srgbClr val="00B0F0"/>
                </a:solidFill>
              </a:rPr>
              <a:t> COMPARTI FILTRO</a:t>
            </a:r>
          </a:p>
          <a:p>
            <a:pPr>
              <a:buNone/>
            </a:pPr>
            <a:endParaRPr lang="it-IT" sz="2400" dirty="0"/>
          </a:p>
          <a:p>
            <a:pPr>
              <a:buNone/>
            </a:pPr>
            <a:r>
              <a:rPr lang="it-IT" sz="2400" dirty="0"/>
              <a:t>INTERPOSIZIONE </a:t>
            </a:r>
            <a:r>
              <a:rPr lang="it-IT" sz="2400" dirty="0" err="1"/>
              <a:t>DI</a:t>
            </a:r>
            <a:r>
              <a:rPr lang="it-IT" sz="2400" dirty="0"/>
              <a:t> FILTRI A PROVA </a:t>
            </a:r>
            <a:r>
              <a:rPr lang="it-IT" sz="2400" dirty="0" err="1"/>
              <a:t>DI</a:t>
            </a:r>
            <a:r>
              <a:rPr lang="it-IT" sz="2400" dirty="0"/>
              <a:t> FUMO 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447675"/>
            <a:ext cx="79533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447675"/>
            <a:ext cx="794385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447675"/>
            <a:ext cx="794385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447675"/>
            <a:ext cx="794385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447675"/>
            <a:ext cx="794385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" y="447675"/>
            <a:ext cx="7943850" cy="576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" y="447675"/>
            <a:ext cx="794385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214422"/>
            <a:ext cx="6314118" cy="446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447675"/>
            <a:ext cx="794385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447675"/>
            <a:ext cx="794385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7683" r="6782" b="4160"/>
          <a:stretch>
            <a:fillRect/>
          </a:stretch>
        </p:blipFill>
        <p:spPr bwMode="auto">
          <a:xfrm>
            <a:off x="285720" y="1302"/>
            <a:ext cx="8501122" cy="67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447675"/>
            <a:ext cx="794385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447675"/>
            <a:ext cx="794385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447675"/>
            <a:ext cx="794385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669" t="6679" r="8719" b="19551"/>
          <a:stretch>
            <a:fillRect/>
          </a:stretch>
        </p:blipFill>
        <p:spPr bwMode="auto">
          <a:xfrm>
            <a:off x="142844" y="1278532"/>
            <a:ext cx="8929750" cy="400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343" t="4442" r="5469" b="24572"/>
          <a:stretch>
            <a:fillRect/>
          </a:stretch>
        </p:blipFill>
        <p:spPr bwMode="auto">
          <a:xfrm>
            <a:off x="1" y="285728"/>
            <a:ext cx="9143999" cy="571504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88722" y="6316275"/>
            <a:ext cx="3307316" cy="399551"/>
          </a:xfrm>
          <a:prstGeom prst="rect">
            <a:avLst/>
          </a:prstGeom>
          <a:noFill/>
        </p:spPr>
        <p:txBody>
          <a:bodyPr wrap="none" lIns="0" tIns="0" rIns="0" bIns="40087" rtlCol="0">
            <a:spAutoFit/>
          </a:bodyPr>
          <a:lstStyle/>
          <a:p>
            <a:pPr>
              <a:lnSpc>
                <a:spcPts val="789"/>
              </a:lnSpc>
              <a:tabLst>
                <a:tab pos="77948" algn="l"/>
                <a:tab pos="1269431" algn="l"/>
              </a:tabLst>
            </a:pPr>
            <a:r>
              <a:rPr lang="en-US" altLang="zh-CN" dirty="0"/>
              <a:t>		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Ministero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dell’Interno</a:t>
            </a:r>
          </a:p>
          <a:p>
            <a:pPr>
              <a:lnSpc>
                <a:spcPts val="877"/>
              </a:lnSpc>
              <a:tabLst>
                <a:tab pos="77948" algn="l"/>
                <a:tab pos="1269431" algn="l"/>
              </a:tabLst>
            </a:pPr>
            <a:r>
              <a:rPr lang="en-US" altLang="zh-CN" dirty="0"/>
              <a:t>	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Dipartimento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dei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Vigili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Fuoco,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del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Soccorso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Pubblico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della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Difesa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Civile</a:t>
            </a:r>
          </a:p>
          <a:p>
            <a:pPr>
              <a:lnSpc>
                <a:spcPts val="1140"/>
              </a:lnSpc>
              <a:tabLst>
                <a:tab pos="77948" algn="l"/>
                <a:tab pos="1269431" algn="l"/>
              </a:tabLst>
            </a:pP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Direzione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Centrale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Prevenzione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Sicurezza</a:t>
            </a:r>
            <a:r>
              <a:rPr lang="en-US" altLang="zh-CN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Tecnica</a:t>
            </a:r>
          </a:p>
        </p:txBody>
      </p:sp>
      <p:sp>
        <p:nvSpPr>
          <p:cNvPr id="3" name="TextBox 1"/>
          <p:cNvSpPr txBox="1"/>
          <p:nvPr/>
        </p:nvSpPr>
        <p:spPr>
          <a:xfrm>
            <a:off x="2030794" y="230521"/>
            <a:ext cx="4865627" cy="591911"/>
          </a:xfrm>
          <a:prstGeom prst="rect">
            <a:avLst/>
          </a:prstGeom>
          <a:noFill/>
        </p:spPr>
        <p:txBody>
          <a:bodyPr wrap="none" lIns="0" tIns="0" rIns="0" bIns="40087" rtlCol="0">
            <a:spAutoFit/>
          </a:bodyPr>
          <a:lstStyle/>
          <a:p>
            <a:pPr>
              <a:lnSpc>
                <a:spcPts val="4296"/>
              </a:lnSpc>
            </a:pPr>
            <a:r>
              <a:rPr lang="en-US" altLang="zh-CN" sz="3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Varchi</a:t>
            </a:r>
            <a:r>
              <a:rPr lang="en-US" altLang="zh-CN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altLang="zh-CN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compartimenti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6200979" y="2166898"/>
            <a:ext cx="325410" cy="976632"/>
          </a:xfrm>
          <a:prstGeom prst="rect">
            <a:avLst/>
          </a:prstGeom>
          <a:noFill/>
        </p:spPr>
        <p:txBody>
          <a:bodyPr wrap="none" lIns="0" tIns="0" rIns="0" bIns="40087" rtlCol="0">
            <a:spAutoFit/>
          </a:bodyPr>
          <a:lstStyle/>
          <a:p>
            <a:pPr>
              <a:lnSpc>
                <a:spcPts val="614"/>
              </a:lnSpc>
              <a:tabLst>
                <a:tab pos="77948" algn="l"/>
              </a:tabLst>
            </a:pPr>
            <a:r>
              <a:rPr lang="en-US" altLang="zh-CN" dirty="0"/>
              <a:t>	</a:t>
            </a:r>
            <a:r>
              <a:rPr lang="en-US" altLang="zh-CN" sz="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1315"/>
              </a:lnSpc>
              <a:tabLst>
                <a:tab pos="77948" algn="l"/>
              </a:tabLst>
            </a:pPr>
            <a:r>
              <a:rPr lang="en-US" altLang="zh-CN" sz="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Deposito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7612760" y="2166898"/>
            <a:ext cx="277320" cy="976632"/>
          </a:xfrm>
          <a:prstGeom prst="rect">
            <a:avLst/>
          </a:prstGeom>
          <a:noFill/>
        </p:spPr>
        <p:txBody>
          <a:bodyPr wrap="none" lIns="0" tIns="0" rIns="0" bIns="40087" rtlCol="0">
            <a:spAutoFit/>
          </a:bodyPr>
          <a:lstStyle/>
          <a:p>
            <a:pPr>
              <a:lnSpc>
                <a:spcPts val="614"/>
              </a:lnSpc>
              <a:tabLst>
                <a:tab pos="33406" algn="l"/>
              </a:tabLst>
            </a:pPr>
            <a:r>
              <a:rPr lang="en-US" altLang="zh-CN" dirty="0"/>
              <a:t>	</a:t>
            </a:r>
            <a:r>
              <a:rPr lang="en-US" altLang="zh-CN" sz="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877"/>
              </a:lnSpc>
            </a:pPr>
            <a:endParaRPr lang="en-US" altLang="zh-CN" dirty="0"/>
          </a:p>
          <a:p>
            <a:pPr>
              <a:lnSpc>
                <a:spcPts val="1315"/>
              </a:lnSpc>
              <a:tabLst>
                <a:tab pos="33406" algn="l"/>
              </a:tabLst>
            </a:pPr>
            <a:r>
              <a:rPr lang="en-US" altLang="zh-CN" sz="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Attività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765691" y="2950669"/>
            <a:ext cx="94578" cy="119218"/>
          </a:xfrm>
          <a:prstGeom prst="rect">
            <a:avLst/>
          </a:prstGeom>
          <a:noFill/>
        </p:spPr>
        <p:txBody>
          <a:bodyPr wrap="none" lIns="0" tIns="0" rIns="0" bIns="40087" rtlCol="0">
            <a:spAutoFit/>
          </a:bodyPr>
          <a:lstStyle/>
          <a:p>
            <a:pPr>
              <a:lnSpc>
                <a:spcPts val="614"/>
              </a:lnSpc>
            </a:pPr>
            <a:r>
              <a:rPr lang="en-US" altLang="zh-CN" sz="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6782" r="7683" b="50189"/>
          <a:stretch>
            <a:fillRect/>
          </a:stretch>
        </p:blipFill>
        <p:spPr bwMode="auto">
          <a:xfrm>
            <a:off x="285720" y="1142984"/>
            <a:ext cx="850112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0"/>
            <a:ext cx="7500990" cy="635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642918"/>
            <a:ext cx="74295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642938"/>
            <a:ext cx="74295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244</Words>
  <Application>Microsoft Office PowerPoint</Application>
  <PresentationFormat>Presentazione su schermo (4:3)</PresentationFormat>
  <Paragraphs>86</Paragraphs>
  <Slides>57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61" baseType="lpstr">
      <vt:lpstr>Arial</vt:lpstr>
      <vt:lpstr>Calibri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Come si realizza la compartimentazine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angelo</dc:creator>
  <cp:lastModifiedBy>Patrizia Morana</cp:lastModifiedBy>
  <cp:revision>13</cp:revision>
  <dcterms:created xsi:type="dcterms:W3CDTF">2021-03-16T19:38:00Z</dcterms:created>
  <dcterms:modified xsi:type="dcterms:W3CDTF">2021-04-02T08:26:54Z</dcterms:modified>
</cp:coreProperties>
</file>