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312" r:id="rId13"/>
    <p:sldId id="313" r:id="rId14"/>
    <p:sldId id="314" r:id="rId15"/>
    <p:sldId id="315" r:id="rId16"/>
    <p:sldId id="269" r:id="rId17"/>
    <p:sldId id="270" r:id="rId18"/>
    <p:sldId id="308" r:id="rId19"/>
    <p:sldId id="271" r:id="rId20"/>
    <p:sldId id="306" r:id="rId21"/>
    <p:sldId id="272" r:id="rId22"/>
    <p:sldId id="309" r:id="rId23"/>
    <p:sldId id="310" r:id="rId24"/>
    <p:sldId id="307" r:id="rId25"/>
    <p:sldId id="273" r:id="rId26"/>
    <p:sldId id="274" r:id="rId27"/>
    <p:sldId id="275" r:id="rId28"/>
    <p:sldId id="311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15" autoAdjust="0"/>
  </p:normalViewPr>
  <p:slideViewPr>
    <p:cSldViewPr>
      <p:cViewPr varScale="1">
        <p:scale>
          <a:sx n="103" d="100"/>
          <a:sy n="103" d="100"/>
        </p:scale>
        <p:origin x="185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3597D-F6F3-473D-9832-B85FFF9AF7B5}" type="datetimeFigureOut">
              <a:rPr lang="it-IT" smtClean="0"/>
              <a:pPr/>
              <a:t>02/04/2021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FA60C-7580-4D96-B6B6-618035CFE9E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La finalità dell’esodo è quella di assicurare che tutti gli occupanti raggiungano un luogo sicuro o permanere al sicuro prima che diventino incapacitanti per effetto dell’incendio.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FA60C-7580-4D96-B6B6-618035CFE9EE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S.1 </a:t>
            </a:r>
            <a:r>
              <a:rPr lang="it-IT" dirty="0" err="1"/>
              <a:t>reaz</a:t>
            </a:r>
            <a:r>
              <a:rPr lang="it-IT" dirty="0"/>
              <a:t>. —S.2 </a:t>
            </a:r>
            <a:r>
              <a:rPr lang="it-IT" dirty="0" err="1"/>
              <a:t>res.–</a:t>
            </a:r>
            <a:r>
              <a:rPr lang="it-IT" dirty="0"/>
              <a:t> S.3 </a:t>
            </a:r>
            <a:r>
              <a:rPr lang="it-IT" dirty="0" err="1"/>
              <a:t>Comp.–</a:t>
            </a:r>
            <a:r>
              <a:rPr lang="it-IT" dirty="0"/>
              <a:t> S.4 esodo—S.5 GSA—S.6 contr. Incendio—S.7 Rivelazione e allarme—S.8 Controllo fumi e Calore—S.9 Operatività—S.10 Sicurezza Impianti tecnologici e di servizio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FA60C-7580-4D96-B6B6-618035CFE9EE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ASET   Tempo Disponibile per Esodo</a:t>
            </a:r>
          </a:p>
          <a:p>
            <a:r>
              <a:rPr lang="it-IT" dirty="0"/>
              <a:t>RESET  Tempo Richiesto per  Esodo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FA60C-7580-4D96-B6B6-618035CFE9EE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Quando un ambito è servito da più di una US si deve verificare la RIDONDONA </a:t>
            </a:r>
          </a:p>
          <a:p>
            <a:r>
              <a:rPr lang="it-IT" dirty="0"/>
              <a:t>Prima oltre due US- 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FA60C-7580-4D96-B6B6-618035CFE9EE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Lunghezza d’esodo la distanza massima che si deve percorrere per arrivare in un luogo sicuro ( ESTERNO )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FA60C-7580-4D96-B6B6-618035CFE9EE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FA60C-7580-4D96-B6B6-618035CFE9EE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Larghezza minima delle porte delle Uscite di sicurezza per evitare code dietro le porte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FA60C-7580-4D96-B6B6-618035CFE9EE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In particolari condizioni è consentita un asola uscita di sicurezza ( corridoio cieco ) .In questo caso non ha è necessario fare la verifica di ridondanza.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FA60C-7580-4D96-B6B6-618035CFE9EE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it-IT" dirty="0"/>
              <a:t>Interponendo “filtro protetto” o filtro a “prova di fumo” è consentito aumentare la lunghezza del corridoio cieco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FA60C-7580-4D96-B6B6-618035CFE9EE}" type="slidenum">
              <a:rPr lang="it-IT" smtClean="0"/>
              <a:pPr/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Il metodo del codice si rifà a norme internazionali,  tra cui  le BS 9999 e le NFPA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FA60C-7580-4D96-B6B6-618035CFE9EE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Con le vecchie regole di tipo prescrittivo– 50--37,5—33 per ogni 60 cm  </a:t>
            </a:r>
          </a:p>
          <a:p>
            <a:r>
              <a:rPr lang="it-IT" dirty="0"/>
              <a:t>Col codice si assegnano  dei mm per ogni persona e in funzione delle caratteristiche degli occupanti prevalenti.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FA60C-7580-4D96-B6B6-618035CFE9EE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Nessuna differenza fra la prima edizione del codice e quella del 2019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FA60C-7580-4D96-B6B6-618035CFE9EE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Le vecchie norme che regolamentavano l’esodo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FA60C-7580-4D96-B6B6-618035CFE9EE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Il codice ha portata generale e si può applicare a tutte le attività lavorative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FA60C-7580-4D96-B6B6-618035CFE9EE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Per quanto riguarda la salvaguardia della vita umana il codice è solo una parte, la sicurezza si ottiene applicando tutte le dieci Strategie  </a:t>
            </a:r>
            <a:r>
              <a:rPr lang="it-IT" dirty="0">
                <a:solidFill>
                  <a:srgbClr val="FF0000"/>
                </a:solidFill>
              </a:rPr>
              <a:t>S.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FA60C-7580-4D96-B6B6-618035CFE9EE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Tutte le misure 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FA60C-7580-4D96-B6B6-618035CFE9EE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Esodo verso luogo sicuro temporaneo che è: 1– compartimento adiacente </a:t>
            </a:r>
          </a:p>
          <a:p>
            <a:r>
              <a:rPr lang="it-IT" dirty="0"/>
              <a:t>                                                                2 – spazio scoperto collegato  interno</a:t>
            </a:r>
          </a:p>
          <a:p>
            <a:r>
              <a:rPr lang="it-IT" dirty="0"/>
              <a:t>                                                                      collegato a pubblica via </a:t>
            </a:r>
            <a:r>
              <a:rPr lang="it-IT" dirty="0" err="1"/>
              <a:t>ecc.ecc.</a:t>
            </a:r>
            <a:r>
              <a:rPr lang="it-IT" dirty="0"/>
              <a:t>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FA60C-7580-4D96-B6B6-618035CFE9EE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02/04/2021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02/04/2021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02/04/2021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02/04/2021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775" y="1347788"/>
            <a:ext cx="74104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775" y="1347788"/>
            <a:ext cx="74104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775" y="1347788"/>
            <a:ext cx="74104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755900" y="6388100"/>
            <a:ext cx="36195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>
                <a:tab pos="76200" algn="l"/>
                <a:tab pos="1346200" algn="l"/>
              </a:tabLst>
            </a:pPr>
            <a:r>
              <a:rPr lang="en-US" altLang="zh-CN" dirty="0"/>
              <a:t>		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Ministero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dell’Interno</a:t>
            </a:r>
          </a:p>
          <a:p>
            <a:pPr>
              <a:lnSpc>
                <a:spcPts val="900"/>
              </a:lnSpc>
              <a:tabLst>
                <a:tab pos="76200" algn="l"/>
                <a:tab pos="1346200" algn="l"/>
              </a:tabLst>
            </a:pPr>
            <a:r>
              <a:rPr lang="en-US" altLang="zh-CN" dirty="0"/>
              <a:t>	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Dipartimento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dei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Vigili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Fuoco,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Soccorso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Pubblico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della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Difesa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Civile</a:t>
            </a:r>
          </a:p>
          <a:p>
            <a:pPr>
              <a:lnSpc>
                <a:spcPts val="1100"/>
              </a:lnSpc>
              <a:tabLst>
                <a:tab pos="76200" algn="l"/>
                <a:tab pos="1346200" algn="l"/>
              </a:tabLst>
            </a:pP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Direzione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Centrale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per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Prevenzione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Sicurezza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Tecnica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3022600" y="406400"/>
            <a:ext cx="3086100" cy="990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                <a:tab pos="406400" algn="l"/>
              </a:tabLst>
            </a:pPr>
            <a:r>
              <a:rPr lang="en-US" altLang="zh-CN" sz="40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Stato</a:t>
            </a:r>
            <a:r>
              <a:rPr lang="en-US" altLang="zh-CN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dell'arte</a:t>
            </a:r>
          </a:p>
          <a:p>
            <a:pPr>
              <a:lnSpc>
                <a:spcPts val="3300"/>
              </a:lnSpc>
              <a:tabLst>
                <a:tab pos="406400" algn="l"/>
              </a:tabLst>
            </a:pPr>
            <a:r>
              <a:rPr lang="en-US" altLang="zh-CN" dirty="0"/>
              <a:t>	</a:t>
            </a:r>
            <a:r>
              <a:rPr lang="en-US" altLang="zh-CN" sz="28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ASET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&gt;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RSET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76200" y="63500"/>
            <a:ext cx="17780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Vedi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Capitolo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M.3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397000" y="1701800"/>
            <a:ext cx="14986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Tempo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disponibile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per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l'esodo</a:t>
            </a:r>
          </a:p>
          <a:p>
            <a:pPr>
              <a:lnSpc>
                <a:spcPts val="1000"/>
              </a:lnSpc>
              <a:tabLst/>
            </a:pP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(</a:t>
            </a:r>
            <a:r>
              <a:rPr lang="en-US" altLang="zh-CN" sz="900" i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available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i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safe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i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escape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i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time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)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7264400" y="2311400"/>
            <a:ext cx="1295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Margine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sicurezza,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</a:t>
            </a:r>
            <a:r>
              <a:rPr lang="en-US" altLang="zh-CN" sz="51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marg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600200" y="4572000"/>
            <a:ext cx="8636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Tempo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allarme</a:t>
            </a:r>
          </a:p>
          <a:p>
            <a:pPr>
              <a:lnSpc>
                <a:spcPts val="1200"/>
              </a:lnSpc>
              <a:tabLst/>
            </a:pP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generale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</a:t>
            </a:r>
            <a:r>
              <a:rPr lang="en-US" altLang="zh-CN" sz="51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71500" y="5092700"/>
            <a:ext cx="5461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Tempo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</a:t>
            </a:r>
          </a:p>
          <a:p>
            <a:pPr>
              <a:lnSpc>
                <a:spcPts val="1300"/>
              </a:lnSpc>
              <a:tabLst/>
            </a:pP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rivelaz.,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</a:t>
            </a:r>
            <a:r>
              <a:rPr lang="en-US" altLang="zh-CN" sz="51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det</a:t>
            </a:r>
          </a:p>
          <a:p>
            <a:pPr>
              <a:lnSpc>
                <a:spcPts val="1000"/>
              </a:lnSpc>
              <a:tabLst/>
            </a:pPr>
            <a:r>
              <a:rPr lang="en-US" altLang="zh-CN" sz="900" i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(detection)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397000" y="2362200"/>
            <a:ext cx="3238500" cy="194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                <a:tab pos="1231900" algn="l"/>
                <a:tab pos="2781300" algn="l"/>
              </a:tabLst>
            </a:pP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Tempo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richiesto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per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l'esodo</a:t>
            </a:r>
          </a:p>
          <a:p>
            <a:pPr>
              <a:lnSpc>
                <a:spcPts val="1000"/>
              </a:lnSpc>
              <a:tabLst>
                <a:tab pos="1231900" algn="l"/>
                <a:tab pos="2781300" algn="l"/>
              </a:tabLst>
            </a:pP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(</a:t>
            </a:r>
            <a:r>
              <a:rPr lang="en-US" altLang="zh-CN" sz="900" i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required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i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safe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i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escape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i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time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)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600"/>
              </a:lnSpc>
              <a:tabLst>
                <a:tab pos="1231900" algn="l"/>
                <a:tab pos="2781300" algn="l"/>
              </a:tabLst>
            </a:pPr>
            <a:r>
              <a:rPr lang="en-US" altLang="zh-CN" dirty="0"/>
              <a:t>	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Tempo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evacuazione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200"/>
              </a:lnSpc>
              <a:tabLst>
                <a:tab pos="1231900" algn="l"/>
                <a:tab pos="2781300" algn="l"/>
              </a:tabLst>
            </a:pPr>
            <a:r>
              <a:rPr lang="en-US" altLang="zh-CN" dirty="0"/>
              <a:t>	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Tempo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attività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pre-evacuazione,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i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</a:t>
            </a:r>
            <a:r>
              <a:rPr lang="en-US" altLang="zh-CN" sz="519" i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pre</a:t>
            </a:r>
          </a:p>
          <a:p>
            <a:pPr>
              <a:lnSpc>
                <a:spcPts val="1000"/>
              </a:lnSpc>
              <a:tabLst>
                <a:tab pos="1231900" algn="l"/>
                <a:tab pos="2781300" algn="l"/>
              </a:tabLst>
            </a:pPr>
            <a:r>
              <a:rPr lang="en-US" altLang="zh-CN" dirty="0"/>
              <a:t>	</a:t>
            </a:r>
            <a:r>
              <a:rPr lang="en-US" altLang="zh-CN" sz="900" i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(pre-travel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i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activity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i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time,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i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PTAT)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200"/>
              </a:lnSpc>
              <a:tabLst>
                <a:tab pos="1231900" algn="l"/>
                <a:tab pos="2781300" algn="l"/>
              </a:tabLst>
            </a:pPr>
            <a:r>
              <a:rPr lang="en-US" altLang="zh-CN" dirty="0"/>
              <a:t>	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Tempo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</a:t>
            </a:r>
          </a:p>
          <a:p>
            <a:pPr>
              <a:lnSpc>
                <a:spcPts val="0"/>
              </a:lnSpc>
              <a:tabLst>
                <a:tab pos="1231900" algn="l"/>
                <a:tab pos="2781300" algn="l"/>
              </a:tabLst>
            </a:pPr>
            <a:r>
              <a:rPr lang="en-US" altLang="zh-CN" dirty="0"/>
              <a:t>		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Tempo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</a:t>
            </a:r>
          </a:p>
          <a:p>
            <a:pPr>
              <a:lnSpc>
                <a:spcPts val="1000"/>
              </a:lnSpc>
              <a:tabLst>
                <a:tab pos="1231900" algn="l"/>
                <a:tab pos="2781300" algn="l"/>
              </a:tabLst>
            </a:pPr>
            <a:r>
              <a:rPr lang="en-US" altLang="zh-CN" dirty="0"/>
              <a:t>	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riconoscimento</a:t>
            </a:r>
          </a:p>
          <a:p>
            <a:pPr>
              <a:lnSpc>
                <a:spcPts val="0"/>
              </a:lnSpc>
              <a:tabLst>
                <a:tab pos="1231900" algn="l"/>
                <a:tab pos="2781300" algn="l"/>
              </a:tabLst>
            </a:pPr>
            <a:r>
              <a:rPr lang="en-US" altLang="zh-CN" dirty="0"/>
              <a:t>		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risposta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533400" y="1638300"/>
            <a:ext cx="8001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ASET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546100" y="2260600"/>
            <a:ext cx="8001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b="1" dirty="0">
                <a:solidFill>
                  <a:srgbClr val="00CC00"/>
                </a:solidFill>
                <a:latin typeface="Tahoma" pitchFamily="18" charset="0"/>
                <a:cs typeface="Tahoma" pitchFamily="18" charset="0"/>
              </a:rPr>
              <a:t>RSET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5295900" y="2552700"/>
            <a:ext cx="1651000" cy="1168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419100" algn="l"/>
              </a:tabLst>
            </a:pPr>
            <a:r>
              <a:rPr lang="en-US" altLang="zh-CN" sz="1800" dirty="0">
                <a:solidFill>
                  <a:srgbClr val="666666"/>
                </a:solidFill>
                <a:latin typeface="Tahoma" pitchFamily="18" charset="0"/>
                <a:cs typeface="Tahoma" pitchFamily="18" charset="0"/>
              </a:rPr>
              <a:t>ISO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666666"/>
                </a:solidFill>
                <a:latin typeface="Tahoma" pitchFamily="18" charset="0"/>
                <a:cs typeface="Tahoma" pitchFamily="18" charset="0"/>
              </a:rPr>
              <a:t>16738:2009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100"/>
              </a:lnSpc>
              <a:tabLst>
                <a:tab pos="419100" algn="l"/>
              </a:tabLst>
            </a:pPr>
            <a:r>
              <a:rPr lang="en-US" altLang="zh-CN" dirty="0"/>
              <a:t>	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Tempo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movimento,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</a:t>
            </a:r>
            <a:r>
              <a:rPr lang="en-US" altLang="zh-CN" sz="51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tra</a:t>
            </a:r>
          </a:p>
          <a:p>
            <a:pPr>
              <a:lnSpc>
                <a:spcPts val="1000"/>
              </a:lnSpc>
              <a:tabLst>
                <a:tab pos="419100" algn="l"/>
              </a:tabLst>
            </a:pPr>
            <a:r>
              <a:rPr lang="en-US" altLang="zh-CN" dirty="0"/>
              <a:t>	</a:t>
            </a:r>
            <a:r>
              <a:rPr lang="en-US" altLang="zh-CN" sz="900" i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(travel)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6642100" y="1816100"/>
            <a:ext cx="16510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>
                <a:solidFill>
                  <a:srgbClr val="666666"/>
                </a:solidFill>
                <a:latin typeface="Tahoma" pitchFamily="18" charset="0"/>
                <a:cs typeface="Tahoma" pitchFamily="18" charset="0"/>
              </a:rPr>
              <a:t>ISO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666666"/>
                </a:solidFill>
                <a:latin typeface="Tahoma" pitchFamily="18" charset="0"/>
                <a:cs typeface="Tahoma" pitchFamily="18" charset="0"/>
              </a:rPr>
              <a:t>13571:2012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0" y="6236970"/>
            <a:ext cx="9144000" cy="621029"/>
          </a:xfrm>
          <a:custGeom>
            <a:avLst/>
            <a:gdLst>
              <a:gd name="connsiteX0" fmla="*/ 4572000 w 9144000"/>
              <a:gd name="connsiteY0" fmla="*/ 621029 h 621029"/>
              <a:gd name="connsiteX1" fmla="*/ 0 w 9144000"/>
              <a:gd name="connsiteY1" fmla="*/ 621029 h 621029"/>
              <a:gd name="connsiteX2" fmla="*/ 0 w 9144000"/>
              <a:gd name="connsiteY2" fmla="*/ 0 h 621029"/>
              <a:gd name="connsiteX3" fmla="*/ 9144000 w 9144000"/>
              <a:gd name="connsiteY3" fmla="*/ 0 h 621029"/>
              <a:gd name="connsiteX4" fmla="*/ 9144000 w 9144000"/>
              <a:gd name="connsiteY4" fmla="*/ 621029 h 621029"/>
              <a:gd name="connsiteX5" fmla="*/ 4572000 w 9144000"/>
              <a:gd name="connsiteY5" fmla="*/ 621029 h 6210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9144000" h="621029">
                <a:moveTo>
                  <a:pt x="4572000" y="621029"/>
                </a:moveTo>
                <a:lnTo>
                  <a:pt x="0" y="621029"/>
                </a:lnTo>
                <a:lnTo>
                  <a:pt x="0" y="0"/>
                </a:lnTo>
                <a:lnTo>
                  <a:pt x="9144000" y="0"/>
                </a:lnTo>
                <a:lnTo>
                  <a:pt x="9144000" y="621029"/>
                </a:lnTo>
                <a:lnTo>
                  <a:pt x="4572000" y="621029"/>
                </a:lnTo>
              </a:path>
            </a:pathLst>
          </a:custGeom>
          <a:solidFill>
            <a:srgbClr val="C0C0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-6350" y="6230620"/>
            <a:ext cx="9156700" cy="633729"/>
          </a:xfrm>
          <a:custGeom>
            <a:avLst/>
            <a:gdLst>
              <a:gd name="connsiteX0" fmla="*/ 4578350 w 9156700"/>
              <a:gd name="connsiteY0" fmla="*/ 627379 h 633729"/>
              <a:gd name="connsiteX1" fmla="*/ 6350 w 9156700"/>
              <a:gd name="connsiteY1" fmla="*/ 627379 h 633729"/>
              <a:gd name="connsiteX2" fmla="*/ 6350 w 9156700"/>
              <a:gd name="connsiteY2" fmla="*/ 6350 h 633729"/>
              <a:gd name="connsiteX3" fmla="*/ 9150350 w 9156700"/>
              <a:gd name="connsiteY3" fmla="*/ 6350 h 633729"/>
              <a:gd name="connsiteX4" fmla="*/ 9150350 w 9156700"/>
              <a:gd name="connsiteY4" fmla="*/ 627379 h 633729"/>
              <a:gd name="connsiteX5" fmla="*/ 4578350 w 9156700"/>
              <a:gd name="connsiteY5" fmla="*/ 627379 h 6337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9156700" h="633729">
                <a:moveTo>
                  <a:pt x="4578350" y="627379"/>
                </a:moveTo>
                <a:lnTo>
                  <a:pt x="6350" y="627379"/>
                </a:lnTo>
                <a:lnTo>
                  <a:pt x="6350" y="6350"/>
                </a:lnTo>
                <a:lnTo>
                  <a:pt x="9150350" y="6350"/>
                </a:lnTo>
                <a:lnTo>
                  <a:pt x="9150350" y="627379"/>
                </a:lnTo>
                <a:lnTo>
                  <a:pt x="4578350" y="62737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454088" y="1566608"/>
            <a:ext cx="7931022" cy="215645"/>
          </a:xfrm>
          <a:custGeom>
            <a:avLst/>
            <a:gdLst>
              <a:gd name="connsiteX0" fmla="*/ 53911 w 7931022"/>
              <a:gd name="connsiteY0" fmla="*/ 53911 h 215645"/>
              <a:gd name="connsiteX1" fmla="*/ 7877111 w 7931022"/>
              <a:gd name="connsiteY1" fmla="*/ 53911 h 2156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931022" h="215645">
                <a:moveTo>
                  <a:pt x="53911" y="53911"/>
                </a:moveTo>
                <a:lnTo>
                  <a:pt x="7877111" y="53911"/>
                </a:lnTo>
              </a:path>
            </a:pathLst>
          </a:custGeom>
          <a:ln w="101600">
            <a:solidFill>
              <a:srgbClr val="DDDDDD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8315959" y="1512569"/>
            <a:ext cx="323850" cy="215900"/>
          </a:xfrm>
          <a:custGeom>
            <a:avLst/>
            <a:gdLst>
              <a:gd name="connsiteX0" fmla="*/ 323850 w 323850"/>
              <a:gd name="connsiteY0" fmla="*/ 107950 h 215900"/>
              <a:gd name="connsiteX1" fmla="*/ 0 w 323850"/>
              <a:gd name="connsiteY1" fmla="*/ 0 h 215900"/>
              <a:gd name="connsiteX2" fmla="*/ 0 w 323850"/>
              <a:gd name="connsiteY2" fmla="*/ 215900 h 215900"/>
              <a:gd name="connsiteX3" fmla="*/ 323850 w 323850"/>
              <a:gd name="connsiteY3" fmla="*/ 107950 h 215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23850" h="215900">
                <a:moveTo>
                  <a:pt x="323850" y="107950"/>
                </a:moveTo>
                <a:lnTo>
                  <a:pt x="0" y="0"/>
                </a:lnTo>
                <a:lnTo>
                  <a:pt x="0" y="215900"/>
                </a:lnTo>
                <a:lnTo>
                  <a:pt x="323850" y="107950"/>
                </a:lnTo>
              </a:path>
            </a:pathLst>
          </a:custGeom>
          <a:solidFill>
            <a:srgbClr val="DDDDD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54088" y="2177478"/>
            <a:ext cx="6489572" cy="215645"/>
          </a:xfrm>
          <a:custGeom>
            <a:avLst/>
            <a:gdLst>
              <a:gd name="connsiteX0" fmla="*/ 53911 w 6489572"/>
              <a:gd name="connsiteY0" fmla="*/ 53911 h 215645"/>
              <a:gd name="connsiteX1" fmla="*/ 6435661 w 6489572"/>
              <a:gd name="connsiteY1" fmla="*/ 53911 h 2156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489572" h="215645">
                <a:moveTo>
                  <a:pt x="53911" y="53911"/>
                </a:moveTo>
                <a:lnTo>
                  <a:pt x="6435661" y="53911"/>
                </a:lnTo>
              </a:path>
            </a:pathLst>
          </a:custGeom>
          <a:ln w="101600">
            <a:solidFill>
              <a:srgbClr val="00CC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6875780" y="2123439"/>
            <a:ext cx="322580" cy="215900"/>
          </a:xfrm>
          <a:custGeom>
            <a:avLst/>
            <a:gdLst>
              <a:gd name="connsiteX0" fmla="*/ 322579 w 322580"/>
              <a:gd name="connsiteY0" fmla="*/ 107950 h 215900"/>
              <a:gd name="connsiteX1" fmla="*/ 0 w 322580"/>
              <a:gd name="connsiteY1" fmla="*/ 0 h 215900"/>
              <a:gd name="connsiteX2" fmla="*/ 0 w 322580"/>
              <a:gd name="connsiteY2" fmla="*/ 215900 h 215900"/>
              <a:gd name="connsiteX3" fmla="*/ 322579 w 322580"/>
              <a:gd name="connsiteY3" fmla="*/ 107950 h 215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22580" h="215900">
                <a:moveTo>
                  <a:pt x="322579" y="107950"/>
                </a:moveTo>
                <a:lnTo>
                  <a:pt x="0" y="0"/>
                </a:lnTo>
                <a:lnTo>
                  <a:pt x="0" y="215900"/>
                </a:lnTo>
                <a:lnTo>
                  <a:pt x="322579" y="107950"/>
                </a:lnTo>
              </a:path>
            </a:pathLst>
          </a:custGeom>
          <a:solidFill>
            <a:srgbClr val="00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2512948" y="2766948"/>
            <a:ext cx="4472432" cy="143763"/>
          </a:xfrm>
          <a:custGeom>
            <a:avLst/>
            <a:gdLst>
              <a:gd name="connsiteX0" fmla="*/ 35941 w 4472432"/>
              <a:gd name="connsiteY0" fmla="*/ 35941 h 143763"/>
              <a:gd name="connsiteX1" fmla="*/ 4436491 w 4472432"/>
              <a:gd name="connsiteY1" fmla="*/ 35941 h 1437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472432" h="143763">
                <a:moveTo>
                  <a:pt x="35941" y="35941"/>
                </a:moveTo>
                <a:lnTo>
                  <a:pt x="4436491" y="35941"/>
                </a:lnTo>
              </a:path>
            </a:pathLst>
          </a:custGeom>
          <a:ln w="762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6939280" y="2721610"/>
            <a:ext cx="241300" cy="161289"/>
          </a:xfrm>
          <a:custGeom>
            <a:avLst/>
            <a:gdLst>
              <a:gd name="connsiteX0" fmla="*/ 241300 w 241300"/>
              <a:gd name="connsiteY0" fmla="*/ 81279 h 161289"/>
              <a:gd name="connsiteX1" fmla="*/ 0 w 241300"/>
              <a:gd name="connsiteY1" fmla="*/ 0 h 161289"/>
              <a:gd name="connsiteX2" fmla="*/ 0 w 241300"/>
              <a:gd name="connsiteY2" fmla="*/ 161289 h 161289"/>
              <a:gd name="connsiteX3" fmla="*/ 241300 w 241300"/>
              <a:gd name="connsiteY3" fmla="*/ 81279 h 1612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41300" h="161289">
                <a:moveTo>
                  <a:pt x="241300" y="81279"/>
                </a:moveTo>
                <a:lnTo>
                  <a:pt x="0" y="0"/>
                </a:lnTo>
                <a:lnTo>
                  <a:pt x="0" y="161289"/>
                </a:lnTo>
                <a:lnTo>
                  <a:pt x="241300" y="81279"/>
                </a:lnTo>
              </a:path>
            </a:pathLst>
          </a:custGeom>
          <a:solidFill>
            <a:srgbClr val="808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2512948" y="3276219"/>
            <a:ext cx="2929382" cy="143763"/>
          </a:xfrm>
          <a:custGeom>
            <a:avLst/>
            <a:gdLst>
              <a:gd name="connsiteX0" fmla="*/ 35941 w 2929382"/>
              <a:gd name="connsiteY0" fmla="*/ 35940 h 143763"/>
              <a:gd name="connsiteX1" fmla="*/ 2893441 w 2929382"/>
              <a:gd name="connsiteY1" fmla="*/ 35940 h 1437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929382" h="143763">
                <a:moveTo>
                  <a:pt x="35941" y="35940"/>
                </a:moveTo>
                <a:lnTo>
                  <a:pt x="2893441" y="35940"/>
                </a:lnTo>
              </a:path>
            </a:pathLst>
          </a:custGeom>
          <a:ln w="76200">
            <a:solidFill>
              <a:srgbClr val="FF00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5394959" y="3230879"/>
            <a:ext cx="241300" cy="161290"/>
          </a:xfrm>
          <a:custGeom>
            <a:avLst/>
            <a:gdLst>
              <a:gd name="connsiteX0" fmla="*/ 241300 w 241300"/>
              <a:gd name="connsiteY0" fmla="*/ 81279 h 161290"/>
              <a:gd name="connsiteX1" fmla="*/ 0 w 241300"/>
              <a:gd name="connsiteY1" fmla="*/ 0 h 161290"/>
              <a:gd name="connsiteX2" fmla="*/ 0 w 241300"/>
              <a:gd name="connsiteY2" fmla="*/ 161290 h 161290"/>
              <a:gd name="connsiteX3" fmla="*/ 241300 w 241300"/>
              <a:gd name="connsiteY3" fmla="*/ 81279 h 1612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41300" h="161290">
                <a:moveTo>
                  <a:pt x="241300" y="81279"/>
                </a:moveTo>
                <a:lnTo>
                  <a:pt x="0" y="0"/>
                </a:lnTo>
                <a:lnTo>
                  <a:pt x="0" y="161290"/>
                </a:lnTo>
                <a:lnTo>
                  <a:pt x="241300" y="81279"/>
                </a:lnTo>
              </a:path>
            </a:pathLst>
          </a:custGeom>
          <a:solidFill>
            <a:srgbClr val="FF006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5600319" y="3276219"/>
            <a:ext cx="1385061" cy="143763"/>
          </a:xfrm>
          <a:custGeom>
            <a:avLst/>
            <a:gdLst>
              <a:gd name="connsiteX0" fmla="*/ 35940 w 1385061"/>
              <a:gd name="connsiteY0" fmla="*/ 35940 h 143763"/>
              <a:gd name="connsiteX1" fmla="*/ 1349121 w 1385061"/>
              <a:gd name="connsiteY1" fmla="*/ 35940 h 1437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85061" h="143763">
                <a:moveTo>
                  <a:pt x="35940" y="35940"/>
                </a:moveTo>
                <a:lnTo>
                  <a:pt x="1349121" y="35940"/>
                </a:lnTo>
              </a:path>
            </a:pathLst>
          </a:custGeom>
          <a:ln w="76200">
            <a:solidFill>
              <a:srgbClr val="0066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6938009" y="3230879"/>
            <a:ext cx="242569" cy="161290"/>
          </a:xfrm>
          <a:custGeom>
            <a:avLst/>
            <a:gdLst>
              <a:gd name="connsiteX0" fmla="*/ 242570 w 242569"/>
              <a:gd name="connsiteY0" fmla="*/ 81279 h 161290"/>
              <a:gd name="connsiteX1" fmla="*/ 0 w 242569"/>
              <a:gd name="connsiteY1" fmla="*/ 0 h 161290"/>
              <a:gd name="connsiteX2" fmla="*/ 0 w 242569"/>
              <a:gd name="connsiteY2" fmla="*/ 161290 h 161290"/>
              <a:gd name="connsiteX3" fmla="*/ 242570 w 242569"/>
              <a:gd name="connsiteY3" fmla="*/ 81279 h 1612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42569" h="161290">
                <a:moveTo>
                  <a:pt x="242570" y="81279"/>
                </a:moveTo>
                <a:lnTo>
                  <a:pt x="0" y="0"/>
                </a:lnTo>
                <a:lnTo>
                  <a:pt x="0" y="161290"/>
                </a:lnTo>
                <a:lnTo>
                  <a:pt x="242570" y="81279"/>
                </a:lnTo>
              </a:path>
            </a:pathLst>
          </a:custGeom>
          <a:solidFill>
            <a:srgbClr val="0066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1484248" y="4445889"/>
            <a:ext cx="869441" cy="143763"/>
          </a:xfrm>
          <a:custGeom>
            <a:avLst/>
            <a:gdLst>
              <a:gd name="connsiteX0" fmla="*/ 35941 w 869441"/>
              <a:gd name="connsiteY0" fmla="*/ 35940 h 143763"/>
              <a:gd name="connsiteX1" fmla="*/ 833501 w 869441"/>
              <a:gd name="connsiteY1" fmla="*/ 35940 h 1437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69441" h="143763">
                <a:moveTo>
                  <a:pt x="35941" y="35940"/>
                </a:moveTo>
                <a:lnTo>
                  <a:pt x="833501" y="35940"/>
                </a:lnTo>
              </a:path>
            </a:pathLst>
          </a:custGeom>
          <a:ln w="76200">
            <a:solidFill>
              <a:srgbClr val="FF33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2306320" y="4401820"/>
            <a:ext cx="242570" cy="161290"/>
          </a:xfrm>
          <a:custGeom>
            <a:avLst/>
            <a:gdLst>
              <a:gd name="connsiteX0" fmla="*/ 242569 w 242570"/>
              <a:gd name="connsiteY0" fmla="*/ 80009 h 161290"/>
              <a:gd name="connsiteX1" fmla="*/ 0 w 242570"/>
              <a:gd name="connsiteY1" fmla="*/ 0 h 161290"/>
              <a:gd name="connsiteX2" fmla="*/ 0 w 242570"/>
              <a:gd name="connsiteY2" fmla="*/ 161289 h 161290"/>
              <a:gd name="connsiteX3" fmla="*/ 242569 w 242570"/>
              <a:gd name="connsiteY3" fmla="*/ 80009 h 1612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42570" h="161290">
                <a:moveTo>
                  <a:pt x="242569" y="80009"/>
                </a:moveTo>
                <a:lnTo>
                  <a:pt x="0" y="0"/>
                </a:lnTo>
                <a:lnTo>
                  <a:pt x="0" y="161289"/>
                </a:lnTo>
                <a:lnTo>
                  <a:pt x="242569" y="80009"/>
                </a:lnTo>
              </a:path>
            </a:pathLst>
          </a:custGeom>
          <a:solidFill>
            <a:srgbClr val="FF33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450469" y="4955159"/>
            <a:ext cx="869441" cy="143763"/>
          </a:xfrm>
          <a:custGeom>
            <a:avLst/>
            <a:gdLst>
              <a:gd name="connsiteX0" fmla="*/ 35940 w 869441"/>
              <a:gd name="connsiteY0" fmla="*/ 35940 h 143763"/>
              <a:gd name="connsiteX1" fmla="*/ 833500 w 869441"/>
              <a:gd name="connsiteY1" fmla="*/ 35940 h 1437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69441" h="143763">
                <a:moveTo>
                  <a:pt x="35940" y="35940"/>
                </a:moveTo>
                <a:lnTo>
                  <a:pt x="833500" y="35940"/>
                </a:lnTo>
              </a:path>
            </a:pathLst>
          </a:custGeom>
          <a:ln w="76200">
            <a:solidFill>
              <a:srgbClr val="FF33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1273810" y="4909820"/>
            <a:ext cx="241300" cy="161290"/>
          </a:xfrm>
          <a:custGeom>
            <a:avLst/>
            <a:gdLst>
              <a:gd name="connsiteX0" fmla="*/ 241300 w 241300"/>
              <a:gd name="connsiteY0" fmla="*/ 81279 h 161290"/>
              <a:gd name="connsiteX1" fmla="*/ 0 w 241300"/>
              <a:gd name="connsiteY1" fmla="*/ 0 h 161290"/>
              <a:gd name="connsiteX2" fmla="*/ 0 w 241300"/>
              <a:gd name="connsiteY2" fmla="*/ 161289 h 161290"/>
              <a:gd name="connsiteX3" fmla="*/ 241300 w 241300"/>
              <a:gd name="connsiteY3" fmla="*/ 81279 h 1612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41300" h="161290">
                <a:moveTo>
                  <a:pt x="241300" y="81279"/>
                </a:moveTo>
                <a:lnTo>
                  <a:pt x="0" y="0"/>
                </a:lnTo>
                <a:lnTo>
                  <a:pt x="0" y="161289"/>
                </a:lnTo>
                <a:lnTo>
                  <a:pt x="241300" y="81279"/>
                </a:lnTo>
              </a:path>
            </a:pathLst>
          </a:custGeom>
          <a:solidFill>
            <a:srgbClr val="FF33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2512948" y="3861689"/>
            <a:ext cx="1385061" cy="143763"/>
          </a:xfrm>
          <a:custGeom>
            <a:avLst/>
            <a:gdLst>
              <a:gd name="connsiteX0" fmla="*/ 35941 w 1385061"/>
              <a:gd name="connsiteY0" fmla="*/ 35940 h 143763"/>
              <a:gd name="connsiteX1" fmla="*/ 1349121 w 1385061"/>
              <a:gd name="connsiteY1" fmla="*/ 35940 h 1437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85061" h="143763">
                <a:moveTo>
                  <a:pt x="35941" y="35940"/>
                </a:moveTo>
                <a:lnTo>
                  <a:pt x="1349121" y="35940"/>
                </a:lnTo>
              </a:path>
            </a:pathLst>
          </a:custGeom>
          <a:ln w="762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3851909" y="3817620"/>
            <a:ext cx="241300" cy="161290"/>
          </a:xfrm>
          <a:custGeom>
            <a:avLst/>
            <a:gdLst>
              <a:gd name="connsiteX0" fmla="*/ 241300 w 241300"/>
              <a:gd name="connsiteY0" fmla="*/ 80009 h 161290"/>
              <a:gd name="connsiteX1" fmla="*/ 0 w 241300"/>
              <a:gd name="connsiteY1" fmla="*/ 0 h 161290"/>
              <a:gd name="connsiteX2" fmla="*/ 0 w 241300"/>
              <a:gd name="connsiteY2" fmla="*/ 161289 h 161290"/>
              <a:gd name="connsiteX3" fmla="*/ 241300 w 241300"/>
              <a:gd name="connsiteY3" fmla="*/ 80009 h 1612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41300" h="161290">
                <a:moveTo>
                  <a:pt x="241300" y="80009"/>
                </a:moveTo>
                <a:lnTo>
                  <a:pt x="0" y="0"/>
                </a:lnTo>
                <a:lnTo>
                  <a:pt x="0" y="161289"/>
                </a:lnTo>
                <a:lnTo>
                  <a:pt x="241300" y="80009"/>
                </a:lnTo>
              </a:path>
            </a:pathLst>
          </a:custGeom>
          <a:solidFill>
            <a:srgbClr val="808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4057269" y="3861689"/>
            <a:ext cx="1385061" cy="143763"/>
          </a:xfrm>
          <a:custGeom>
            <a:avLst/>
            <a:gdLst>
              <a:gd name="connsiteX0" fmla="*/ 35940 w 1385061"/>
              <a:gd name="connsiteY0" fmla="*/ 35940 h 143763"/>
              <a:gd name="connsiteX1" fmla="*/ 1349121 w 1385061"/>
              <a:gd name="connsiteY1" fmla="*/ 35940 h 1437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85061" h="143763">
                <a:moveTo>
                  <a:pt x="35940" y="35940"/>
                </a:moveTo>
                <a:lnTo>
                  <a:pt x="1349121" y="35940"/>
                </a:lnTo>
              </a:path>
            </a:pathLst>
          </a:custGeom>
          <a:ln w="762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5396229" y="3817620"/>
            <a:ext cx="241300" cy="161290"/>
          </a:xfrm>
          <a:custGeom>
            <a:avLst/>
            <a:gdLst>
              <a:gd name="connsiteX0" fmla="*/ 241300 w 241300"/>
              <a:gd name="connsiteY0" fmla="*/ 80009 h 161290"/>
              <a:gd name="connsiteX1" fmla="*/ 0 w 241300"/>
              <a:gd name="connsiteY1" fmla="*/ 0 h 161290"/>
              <a:gd name="connsiteX2" fmla="*/ 0 w 241300"/>
              <a:gd name="connsiteY2" fmla="*/ 161289 h 161290"/>
              <a:gd name="connsiteX3" fmla="*/ 241300 w 241300"/>
              <a:gd name="connsiteY3" fmla="*/ 80009 h 1612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41300" h="161290">
                <a:moveTo>
                  <a:pt x="241300" y="80009"/>
                </a:moveTo>
                <a:lnTo>
                  <a:pt x="0" y="0"/>
                </a:lnTo>
                <a:lnTo>
                  <a:pt x="0" y="161289"/>
                </a:lnTo>
                <a:lnTo>
                  <a:pt x="241300" y="80009"/>
                </a:lnTo>
              </a:path>
            </a:pathLst>
          </a:custGeom>
          <a:solidFill>
            <a:srgbClr val="808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211027" y="4491455"/>
            <a:ext cx="2098178" cy="1888624"/>
          </a:xfrm>
          <a:custGeom>
            <a:avLst/>
            <a:gdLst>
              <a:gd name="connsiteX0" fmla="*/ 1457752 w 2098178"/>
              <a:gd name="connsiteY0" fmla="*/ 441224 h 1888624"/>
              <a:gd name="connsiteX1" fmla="*/ 1970832 w 2098178"/>
              <a:gd name="connsiteY1" fmla="*/ 1693444 h 1888624"/>
              <a:gd name="connsiteX2" fmla="*/ 639872 w 2098178"/>
              <a:gd name="connsiteY2" fmla="*/ 1447064 h 1888624"/>
              <a:gd name="connsiteX3" fmla="*/ 126792 w 2098178"/>
              <a:gd name="connsiteY3" fmla="*/ 194844 h 1888624"/>
              <a:gd name="connsiteX4" fmla="*/ 1457752 w 2098178"/>
              <a:gd name="connsiteY4" fmla="*/ 441224 h 18886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98178" h="1888624">
                <a:moveTo>
                  <a:pt x="1457752" y="441224"/>
                </a:moveTo>
                <a:cubicBezTo>
                  <a:pt x="1979722" y="866674"/>
                  <a:pt x="2203242" y="1408964"/>
                  <a:pt x="1970832" y="1693444"/>
                </a:cubicBezTo>
                <a:cubicBezTo>
                  <a:pt x="1739692" y="1977924"/>
                  <a:pt x="1163112" y="1872514"/>
                  <a:pt x="639872" y="1447064"/>
                </a:cubicBezTo>
                <a:cubicBezTo>
                  <a:pt x="117902" y="1022884"/>
                  <a:pt x="-104347" y="479324"/>
                  <a:pt x="126792" y="194844"/>
                </a:cubicBezTo>
                <a:cubicBezTo>
                  <a:pt x="359202" y="-89635"/>
                  <a:pt x="935782" y="17044"/>
                  <a:pt x="1457752" y="441224"/>
                </a:cubicBezTo>
              </a:path>
            </a:pathLst>
          </a:custGeom>
          <a:solidFill>
            <a:srgbClr val="000000">
              <a:alpha val="0"/>
            </a:srgbClr>
          </a:solidFill>
          <a:ln w="76200">
            <a:solidFill>
              <a:srgbClr val="FFFF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1111457" y="3735247"/>
            <a:ext cx="2098178" cy="1888847"/>
          </a:xfrm>
          <a:custGeom>
            <a:avLst/>
            <a:gdLst>
              <a:gd name="connsiteX0" fmla="*/ 1457752 w 2098178"/>
              <a:gd name="connsiteY0" fmla="*/ 441782 h 1888847"/>
              <a:gd name="connsiteX1" fmla="*/ 1970832 w 2098178"/>
              <a:gd name="connsiteY1" fmla="*/ 1694002 h 1888847"/>
              <a:gd name="connsiteX2" fmla="*/ 639872 w 2098178"/>
              <a:gd name="connsiteY2" fmla="*/ 1447622 h 1888847"/>
              <a:gd name="connsiteX3" fmla="*/ 126792 w 2098178"/>
              <a:gd name="connsiteY3" fmla="*/ 195402 h 1888847"/>
              <a:gd name="connsiteX4" fmla="*/ 1457752 w 2098178"/>
              <a:gd name="connsiteY4" fmla="*/ 441782 h 18888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98178" h="1888847">
                <a:moveTo>
                  <a:pt x="1457752" y="441782"/>
                </a:moveTo>
                <a:cubicBezTo>
                  <a:pt x="1979722" y="867232"/>
                  <a:pt x="2203242" y="1408252"/>
                  <a:pt x="1970832" y="1694002"/>
                </a:cubicBezTo>
                <a:cubicBezTo>
                  <a:pt x="1739692" y="1978482"/>
                  <a:pt x="1163112" y="1871802"/>
                  <a:pt x="639872" y="1447622"/>
                </a:cubicBezTo>
                <a:cubicBezTo>
                  <a:pt x="117902" y="1022172"/>
                  <a:pt x="-104347" y="479882"/>
                  <a:pt x="126792" y="195402"/>
                </a:cubicBezTo>
                <a:cubicBezTo>
                  <a:pt x="359202" y="-90347"/>
                  <a:pt x="934512" y="17602"/>
                  <a:pt x="1457752" y="441782"/>
                </a:cubicBezTo>
              </a:path>
            </a:pathLst>
          </a:custGeom>
          <a:solidFill>
            <a:srgbClr val="000000">
              <a:alpha val="0"/>
            </a:srgbClr>
          </a:solidFill>
          <a:ln w="76200">
            <a:solidFill>
              <a:srgbClr val="FFFF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74700"/>
            <a:ext cx="596900" cy="596900"/>
          </a:xfrm>
          <a:prstGeom prst="rect">
            <a:avLst/>
          </a:prstGeom>
          <a:noFill/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6159500"/>
            <a:ext cx="774700" cy="698500"/>
          </a:xfrm>
          <a:prstGeom prst="rect">
            <a:avLst/>
          </a:prstGeom>
          <a:noFill/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657600"/>
            <a:ext cx="2616200" cy="2476500"/>
          </a:xfrm>
          <a:prstGeom prst="rect">
            <a:avLst/>
          </a:prstGeom>
          <a:noFill/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34300" y="6337300"/>
            <a:ext cx="1308100" cy="457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33400" y="1663700"/>
            <a:ext cx="812800" cy="952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b="1" dirty="0">
                <a:solidFill>
                  <a:srgbClr val="DDDDDD"/>
                </a:solidFill>
                <a:latin typeface="Tahoma" pitchFamily="18" charset="0"/>
                <a:cs typeface="Tahoma" pitchFamily="18" charset="0"/>
              </a:rPr>
              <a:t>ASET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800"/>
              </a:lnSpc>
              <a:tabLst/>
            </a:pPr>
            <a:r>
              <a:rPr lang="en-US" altLang="zh-CN" sz="2400" b="1" dirty="0">
                <a:solidFill>
                  <a:srgbClr val="00CC00"/>
                </a:solidFill>
                <a:latin typeface="Tahoma" pitchFamily="18" charset="0"/>
                <a:cs typeface="Tahoma" pitchFamily="18" charset="0"/>
              </a:rPr>
              <a:t>RSET</a:t>
            </a:r>
          </a:p>
        </p:txBody>
      </p:sp>
      <p:sp>
        <p:nvSpPr>
          <p:cNvPr id="30" name="TextBox 1"/>
          <p:cNvSpPr txBox="1"/>
          <p:nvPr/>
        </p:nvSpPr>
        <p:spPr>
          <a:xfrm>
            <a:off x="1397000" y="457200"/>
            <a:ext cx="4699000" cy="2603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                <a:tab pos="1219200" algn="l"/>
                <a:tab pos="1625600" algn="l"/>
                <a:tab pos="1663700" algn="l"/>
              </a:tabLst>
            </a:pPr>
            <a:r>
              <a:rPr lang="en-US" altLang="zh-CN" dirty="0"/>
              <a:t>		</a:t>
            </a:r>
            <a:r>
              <a:rPr lang="en-US" altLang="zh-CN" sz="40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Stato</a:t>
            </a:r>
            <a:r>
              <a:rPr lang="en-US" altLang="zh-CN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dell'arte</a:t>
            </a:r>
          </a:p>
          <a:p>
            <a:pPr>
              <a:lnSpc>
                <a:spcPts val="3300"/>
              </a:lnSpc>
              <a:tabLst>
                <a:tab pos="1219200" algn="l"/>
                <a:tab pos="1625600" algn="l"/>
                <a:tab pos="1663700" algn="l"/>
              </a:tabLst>
            </a:pPr>
            <a:r>
              <a:rPr lang="en-US" altLang="zh-CN" dirty="0"/>
              <a:t>			</a:t>
            </a:r>
            <a:r>
              <a:rPr lang="en-US" altLang="zh-CN" sz="28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Calcolo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RSET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[1/3]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1219200" algn="l"/>
                <a:tab pos="1625600" algn="l"/>
                <a:tab pos="1663700" algn="l"/>
              </a:tabLst>
            </a:pP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Tempo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richiesto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per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l'esodo</a:t>
            </a:r>
          </a:p>
          <a:p>
            <a:pPr>
              <a:lnSpc>
                <a:spcPts val="1000"/>
              </a:lnSpc>
              <a:tabLst>
                <a:tab pos="1219200" algn="l"/>
                <a:tab pos="1625600" algn="l"/>
                <a:tab pos="1663700" algn="l"/>
              </a:tabLst>
            </a:pP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(</a:t>
            </a:r>
            <a:r>
              <a:rPr lang="en-US" altLang="zh-CN" sz="900" i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required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i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safe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i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escape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i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time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)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1219200" algn="l"/>
                <a:tab pos="1625600" algn="l"/>
                <a:tab pos="1663700" algn="l"/>
              </a:tabLst>
            </a:pPr>
            <a:r>
              <a:rPr lang="en-US" altLang="zh-CN" dirty="0"/>
              <a:t>	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Tempo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evacuazione</a:t>
            </a:r>
          </a:p>
        </p:txBody>
      </p:sp>
      <p:sp>
        <p:nvSpPr>
          <p:cNvPr id="31" name="TextBox 1"/>
          <p:cNvSpPr txBox="1"/>
          <p:nvPr/>
        </p:nvSpPr>
        <p:spPr>
          <a:xfrm>
            <a:off x="2616200" y="3378200"/>
            <a:ext cx="18923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Tempo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attività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pre-evacuazione,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i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</a:t>
            </a:r>
            <a:r>
              <a:rPr lang="en-US" altLang="zh-CN" sz="519" i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pre</a:t>
            </a:r>
          </a:p>
          <a:p>
            <a:pPr>
              <a:lnSpc>
                <a:spcPts val="1000"/>
              </a:lnSpc>
              <a:tabLst/>
            </a:pPr>
            <a:r>
              <a:rPr lang="en-US" altLang="zh-CN" sz="900" i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(pre-travel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i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activity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i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time,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i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PTAT)</a:t>
            </a:r>
          </a:p>
        </p:txBody>
      </p:sp>
      <p:sp>
        <p:nvSpPr>
          <p:cNvPr id="1024" name="TextBox 1"/>
          <p:cNvSpPr txBox="1"/>
          <p:nvPr/>
        </p:nvSpPr>
        <p:spPr>
          <a:xfrm>
            <a:off x="5702300" y="3365500"/>
            <a:ext cx="12192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Tempo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movimento,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</a:t>
            </a:r>
            <a:r>
              <a:rPr lang="en-US" altLang="zh-CN" sz="51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tra</a:t>
            </a:r>
          </a:p>
          <a:p>
            <a:pPr>
              <a:lnSpc>
                <a:spcPts val="1000"/>
              </a:lnSpc>
              <a:tabLst/>
            </a:pPr>
            <a:r>
              <a:rPr lang="en-US" altLang="zh-CN" sz="900" i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(travel)</a:t>
            </a:r>
          </a:p>
        </p:txBody>
      </p:sp>
      <p:sp>
        <p:nvSpPr>
          <p:cNvPr id="1025" name="TextBox 1"/>
          <p:cNvSpPr txBox="1"/>
          <p:nvPr/>
        </p:nvSpPr>
        <p:spPr>
          <a:xfrm>
            <a:off x="546100" y="5041900"/>
            <a:ext cx="5461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Tempo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</a:t>
            </a:r>
          </a:p>
          <a:p>
            <a:pPr>
              <a:lnSpc>
                <a:spcPts val="1200"/>
              </a:lnSpc>
              <a:tabLst/>
            </a:pP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rivelaz.,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</a:t>
            </a:r>
            <a:r>
              <a:rPr lang="en-US" altLang="zh-CN" sz="51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det</a:t>
            </a:r>
          </a:p>
          <a:p>
            <a:pPr>
              <a:lnSpc>
                <a:spcPts val="1000"/>
              </a:lnSpc>
              <a:tabLst/>
            </a:pPr>
            <a:r>
              <a:rPr lang="en-US" altLang="zh-CN" sz="900" i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(detection)</a:t>
            </a:r>
          </a:p>
        </p:txBody>
      </p:sp>
      <p:sp>
        <p:nvSpPr>
          <p:cNvPr id="1026" name="TextBox 1"/>
          <p:cNvSpPr txBox="1"/>
          <p:nvPr/>
        </p:nvSpPr>
        <p:spPr>
          <a:xfrm>
            <a:off x="2616200" y="3949700"/>
            <a:ext cx="7620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Tempo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</a:t>
            </a:r>
          </a:p>
          <a:p>
            <a:pPr>
              <a:lnSpc>
                <a:spcPts val="1000"/>
              </a:lnSpc>
              <a:tabLst/>
            </a:pP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riconoscimento</a:t>
            </a:r>
          </a:p>
        </p:txBody>
      </p:sp>
      <p:sp>
        <p:nvSpPr>
          <p:cNvPr id="1028" name="TextBox 1"/>
          <p:cNvSpPr txBox="1"/>
          <p:nvPr/>
        </p:nvSpPr>
        <p:spPr>
          <a:xfrm>
            <a:off x="4152900" y="3949700"/>
            <a:ext cx="4572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Tempo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</a:t>
            </a:r>
          </a:p>
          <a:p>
            <a:pPr>
              <a:lnSpc>
                <a:spcPts val="1000"/>
              </a:lnSpc>
              <a:tabLst/>
            </a:pP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risposta</a:t>
            </a:r>
          </a:p>
        </p:txBody>
      </p:sp>
      <p:sp>
        <p:nvSpPr>
          <p:cNvPr id="1029" name="TextBox 1"/>
          <p:cNvSpPr txBox="1"/>
          <p:nvPr/>
        </p:nvSpPr>
        <p:spPr>
          <a:xfrm>
            <a:off x="1587500" y="4597400"/>
            <a:ext cx="4787900" cy="2235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                <a:tab pos="749300" algn="l"/>
                <a:tab pos="1168400" algn="l"/>
                <a:tab pos="1244600" algn="l"/>
                <a:tab pos="1701800" algn="l"/>
                <a:tab pos="2514600" algn="l"/>
              </a:tabLst>
            </a:pP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Tempo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allarme</a:t>
            </a:r>
          </a:p>
          <a:p>
            <a:pPr>
              <a:lnSpc>
                <a:spcPts val="1300"/>
              </a:lnSpc>
              <a:tabLst>
                <a:tab pos="749300" algn="l"/>
                <a:tab pos="1168400" algn="l"/>
                <a:tab pos="1244600" algn="l"/>
                <a:tab pos="1701800" algn="l"/>
                <a:tab pos="2514600" algn="l"/>
              </a:tabLst>
            </a:pP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generale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</a:t>
            </a:r>
            <a:r>
              <a:rPr lang="en-US" altLang="zh-CN" sz="51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</a:t>
            </a:r>
          </a:p>
          <a:p>
            <a:pPr>
              <a:lnSpc>
                <a:spcPts val="2200"/>
              </a:lnSpc>
              <a:tabLst>
                <a:tab pos="749300" algn="l"/>
                <a:tab pos="1168400" algn="l"/>
                <a:tab pos="1244600" algn="l"/>
                <a:tab pos="1701800" algn="l"/>
                <a:tab pos="2514600" algn="l"/>
              </a:tabLst>
            </a:pPr>
            <a:r>
              <a:rPr lang="en-US" altLang="zh-CN" dirty="0"/>
              <a:t>				</a:t>
            </a:r>
            <a:r>
              <a:rPr lang="en-US" altLang="zh-CN" sz="18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Dipende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da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GSA</a:t>
            </a:r>
          </a:p>
          <a:p>
            <a:pPr>
              <a:lnSpc>
                <a:spcPts val="2100"/>
              </a:lnSpc>
              <a:tabLst>
                <a:tab pos="749300" algn="l"/>
                <a:tab pos="1168400" algn="l"/>
                <a:tab pos="1244600" algn="l"/>
                <a:tab pos="1701800" algn="l"/>
                <a:tab pos="2514600" algn="l"/>
              </a:tabLst>
            </a:pPr>
            <a:r>
              <a:rPr lang="en-US" altLang="zh-CN" dirty="0"/>
              <a:t>				</a:t>
            </a:r>
            <a:r>
              <a:rPr lang="en-US" altLang="zh-CN" sz="1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Durata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indicativa: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0'-10'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300"/>
              </a:lnSpc>
              <a:tabLst>
                <a:tab pos="749300" algn="l"/>
                <a:tab pos="1168400" algn="l"/>
                <a:tab pos="1244600" algn="l"/>
                <a:tab pos="1701800" algn="l"/>
                <a:tab pos="2514600" algn="l"/>
              </a:tabLst>
            </a:pPr>
            <a:r>
              <a:rPr lang="en-US" altLang="zh-CN" dirty="0"/>
              <a:t>	</a:t>
            </a:r>
            <a:r>
              <a:rPr lang="en-US" altLang="zh-CN" sz="18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Calcolato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con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strumenti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ASET</a:t>
            </a:r>
          </a:p>
          <a:p>
            <a:pPr>
              <a:lnSpc>
                <a:spcPts val="2100"/>
              </a:lnSpc>
              <a:tabLst>
                <a:tab pos="749300" algn="l"/>
                <a:tab pos="1168400" algn="l"/>
                <a:tab pos="1244600" algn="l"/>
                <a:tab pos="1701800" algn="l"/>
                <a:tab pos="2514600" algn="l"/>
              </a:tabLst>
            </a:pPr>
            <a:r>
              <a:rPr lang="en-US" altLang="zh-CN" dirty="0"/>
              <a:t>	</a:t>
            </a:r>
            <a:r>
              <a:rPr lang="en-US" altLang="zh-CN" sz="1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Durata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indicativa: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1'-2'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200"/>
              </a:lnSpc>
              <a:tabLst>
                <a:tab pos="749300" algn="l"/>
                <a:tab pos="1168400" algn="l"/>
                <a:tab pos="1244600" algn="l"/>
                <a:tab pos="1701800" algn="l"/>
                <a:tab pos="2514600" algn="l"/>
              </a:tabLst>
            </a:pPr>
            <a:r>
              <a:rPr lang="en-US" altLang="zh-CN" dirty="0"/>
              <a:t>					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Ministero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dell’Interno</a:t>
            </a:r>
          </a:p>
          <a:p>
            <a:pPr>
              <a:lnSpc>
                <a:spcPts val="900"/>
              </a:lnSpc>
              <a:tabLst>
                <a:tab pos="749300" algn="l"/>
                <a:tab pos="1168400" algn="l"/>
                <a:tab pos="1244600" algn="l"/>
                <a:tab pos="1701800" algn="l"/>
                <a:tab pos="2514600" algn="l"/>
              </a:tabLst>
            </a:pPr>
            <a:r>
              <a:rPr lang="en-US" altLang="zh-CN" dirty="0"/>
              <a:t>			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Dipartimento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dei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Vigili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Fuoco,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Soccorso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Pubblico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della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Difesa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Civile</a:t>
            </a:r>
          </a:p>
          <a:p>
            <a:pPr>
              <a:lnSpc>
                <a:spcPts val="1100"/>
              </a:lnSpc>
              <a:tabLst>
                <a:tab pos="749300" algn="l"/>
                <a:tab pos="1168400" algn="l"/>
                <a:tab pos="1244600" algn="l"/>
                <a:tab pos="1701800" algn="l"/>
                <a:tab pos="2514600" algn="l"/>
              </a:tabLst>
            </a:pPr>
            <a:r>
              <a:rPr lang="en-US" altLang="zh-CN" dirty="0"/>
              <a:t>		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Direzione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Centrale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per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Prevenzione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Sicurezza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Tecnica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0" y="6236970"/>
            <a:ext cx="9144000" cy="621029"/>
          </a:xfrm>
          <a:custGeom>
            <a:avLst/>
            <a:gdLst>
              <a:gd name="connsiteX0" fmla="*/ 4572000 w 9144000"/>
              <a:gd name="connsiteY0" fmla="*/ 621029 h 621029"/>
              <a:gd name="connsiteX1" fmla="*/ 0 w 9144000"/>
              <a:gd name="connsiteY1" fmla="*/ 621029 h 621029"/>
              <a:gd name="connsiteX2" fmla="*/ 0 w 9144000"/>
              <a:gd name="connsiteY2" fmla="*/ 0 h 621029"/>
              <a:gd name="connsiteX3" fmla="*/ 9144000 w 9144000"/>
              <a:gd name="connsiteY3" fmla="*/ 0 h 621029"/>
              <a:gd name="connsiteX4" fmla="*/ 9144000 w 9144000"/>
              <a:gd name="connsiteY4" fmla="*/ 621029 h 621029"/>
              <a:gd name="connsiteX5" fmla="*/ 4572000 w 9144000"/>
              <a:gd name="connsiteY5" fmla="*/ 621029 h 6210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9144000" h="621029">
                <a:moveTo>
                  <a:pt x="4572000" y="621029"/>
                </a:moveTo>
                <a:lnTo>
                  <a:pt x="0" y="621029"/>
                </a:lnTo>
                <a:lnTo>
                  <a:pt x="0" y="0"/>
                </a:lnTo>
                <a:lnTo>
                  <a:pt x="9144000" y="0"/>
                </a:lnTo>
                <a:lnTo>
                  <a:pt x="9144000" y="621029"/>
                </a:lnTo>
                <a:lnTo>
                  <a:pt x="4572000" y="621029"/>
                </a:lnTo>
              </a:path>
            </a:pathLst>
          </a:custGeom>
          <a:solidFill>
            <a:srgbClr val="C0C0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-6350" y="6230620"/>
            <a:ext cx="9156700" cy="633729"/>
          </a:xfrm>
          <a:custGeom>
            <a:avLst/>
            <a:gdLst>
              <a:gd name="connsiteX0" fmla="*/ 4578350 w 9156700"/>
              <a:gd name="connsiteY0" fmla="*/ 627379 h 633729"/>
              <a:gd name="connsiteX1" fmla="*/ 6350 w 9156700"/>
              <a:gd name="connsiteY1" fmla="*/ 627379 h 633729"/>
              <a:gd name="connsiteX2" fmla="*/ 6350 w 9156700"/>
              <a:gd name="connsiteY2" fmla="*/ 6350 h 633729"/>
              <a:gd name="connsiteX3" fmla="*/ 9150350 w 9156700"/>
              <a:gd name="connsiteY3" fmla="*/ 6350 h 633729"/>
              <a:gd name="connsiteX4" fmla="*/ 9150350 w 9156700"/>
              <a:gd name="connsiteY4" fmla="*/ 627379 h 633729"/>
              <a:gd name="connsiteX5" fmla="*/ 4578350 w 9156700"/>
              <a:gd name="connsiteY5" fmla="*/ 627379 h 6337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9156700" h="633729">
                <a:moveTo>
                  <a:pt x="4578350" y="627379"/>
                </a:moveTo>
                <a:lnTo>
                  <a:pt x="6350" y="627379"/>
                </a:lnTo>
                <a:lnTo>
                  <a:pt x="6350" y="6350"/>
                </a:lnTo>
                <a:lnTo>
                  <a:pt x="9150350" y="6350"/>
                </a:lnTo>
                <a:lnTo>
                  <a:pt x="9150350" y="627379"/>
                </a:lnTo>
                <a:lnTo>
                  <a:pt x="4578350" y="62737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454088" y="1566608"/>
            <a:ext cx="7931022" cy="215645"/>
          </a:xfrm>
          <a:custGeom>
            <a:avLst/>
            <a:gdLst>
              <a:gd name="connsiteX0" fmla="*/ 53911 w 7931022"/>
              <a:gd name="connsiteY0" fmla="*/ 53911 h 215645"/>
              <a:gd name="connsiteX1" fmla="*/ 7877111 w 7931022"/>
              <a:gd name="connsiteY1" fmla="*/ 53911 h 2156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931022" h="215645">
                <a:moveTo>
                  <a:pt x="53911" y="53911"/>
                </a:moveTo>
                <a:lnTo>
                  <a:pt x="7877111" y="53911"/>
                </a:lnTo>
              </a:path>
            </a:pathLst>
          </a:custGeom>
          <a:ln w="101600">
            <a:solidFill>
              <a:srgbClr val="DDDDDD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8315959" y="1512569"/>
            <a:ext cx="323850" cy="215900"/>
          </a:xfrm>
          <a:custGeom>
            <a:avLst/>
            <a:gdLst>
              <a:gd name="connsiteX0" fmla="*/ 323850 w 323850"/>
              <a:gd name="connsiteY0" fmla="*/ 107950 h 215900"/>
              <a:gd name="connsiteX1" fmla="*/ 0 w 323850"/>
              <a:gd name="connsiteY1" fmla="*/ 0 h 215900"/>
              <a:gd name="connsiteX2" fmla="*/ 0 w 323850"/>
              <a:gd name="connsiteY2" fmla="*/ 215900 h 215900"/>
              <a:gd name="connsiteX3" fmla="*/ 323850 w 323850"/>
              <a:gd name="connsiteY3" fmla="*/ 107950 h 215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23850" h="215900">
                <a:moveTo>
                  <a:pt x="323850" y="107950"/>
                </a:moveTo>
                <a:lnTo>
                  <a:pt x="0" y="0"/>
                </a:lnTo>
                <a:lnTo>
                  <a:pt x="0" y="215900"/>
                </a:lnTo>
                <a:lnTo>
                  <a:pt x="323850" y="107950"/>
                </a:lnTo>
              </a:path>
            </a:pathLst>
          </a:custGeom>
          <a:solidFill>
            <a:srgbClr val="DDDDD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54088" y="2177478"/>
            <a:ext cx="6489572" cy="215645"/>
          </a:xfrm>
          <a:custGeom>
            <a:avLst/>
            <a:gdLst>
              <a:gd name="connsiteX0" fmla="*/ 53911 w 6489572"/>
              <a:gd name="connsiteY0" fmla="*/ 53911 h 215645"/>
              <a:gd name="connsiteX1" fmla="*/ 6435661 w 6489572"/>
              <a:gd name="connsiteY1" fmla="*/ 53911 h 2156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489572" h="215645">
                <a:moveTo>
                  <a:pt x="53911" y="53911"/>
                </a:moveTo>
                <a:lnTo>
                  <a:pt x="6435661" y="53911"/>
                </a:lnTo>
              </a:path>
            </a:pathLst>
          </a:custGeom>
          <a:ln w="101600">
            <a:solidFill>
              <a:srgbClr val="00CC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6875780" y="2123439"/>
            <a:ext cx="322580" cy="215900"/>
          </a:xfrm>
          <a:custGeom>
            <a:avLst/>
            <a:gdLst>
              <a:gd name="connsiteX0" fmla="*/ 322579 w 322580"/>
              <a:gd name="connsiteY0" fmla="*/ 107950 h 215900"/>
              <a:gd name="connsiteX1" fmla="*/ 0 w 322580"/>
              <a:gd name="connsiteY1" fmla="*/ 0 h 215900"/>
              <a:gd name="connsiteX2" fmla="*/ 0 w 322580"/>
              <a:gd name="connsiteY2" fmla="*/ 215900 h 215900"/>
              <a:gd name="connsiteX3" fmla="*/ 322579 w 322580"/>
              <a:gd name="connsiteY3" fmla="*/ 107950 h 215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22580" h="215900">
                <a:moveTo>
                  <a:pt x="322579" y="107950"/>
                </a:moveTo>
                <a:lnTo>
                  <a:pt x="0" y="0"/>
                </a:lnTo>
                <a:lnTo>
                  <a:pt x="0" y="215900"/>
                </a:lnTo>
                <a:lnTo>
                  <a:pt x="322579" y="107950"/>
                </a:lnTo>
              </a:path>
            </a:pathLst>
          </a:custGeom>
          <a:solidFill>
            <a:srgbClr val="00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2512948" y="2766948"/>
            <a:ext cx="4472432" cy="143763"/>
          </a:xfrm>
          <a:custGeom>
            <a:avLst/>
            <a:gdLst>
              <a:gd name="connsiteX0" fmla="*/ 35941 w 4472432"/>
              <a:gd name="connsiteY0" fmla="*/ 35941 h 143763"/>
              <a:gd name="connsiteX1" fmla="*/ 4436491 w 4472432"/>
              <a:gd name="connsiteY1" fmla="*/ 35941 h 1437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472432" h="143763">
                <a:moveTo>
                  <a:pt x="35941" y="35941"/>
                </a:moveTo>
                <a:lnTo>
                  <a:pt x="4436491" y="35941"/>
                </a:lnTo>
              </a:path>
            </a:pathLst>
          </a:custGeom>
          <a:ln w="762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6939280" y="2721610"/>
            <a:ext cx="241300" cy="161289"/>
          </a:xfrm>
          <a:custGeom>
            <a:avLst/>
            <a:gdLst>
              <a:gd name="connsiteX0" fmla="*/ 241300 w 241300"/>
              <a:gd name="connsiteY0" fmla="*/ 81279 h 161289"/>
              <a:gd name="connsiteX1" fmla="*/ 0 w 241300"/>
              <a:gd name="connsiteY1" fmla="*/ 0 h 161289"/>
              <a:gd name="connsiteX2" fmla="*/ 0 w 241300"/>
              <a:gd name="connsiteY2" fmla="*/ 161289 h 161289"/>
              <a:gd name="connsiteX3" fmla="*/ 241300 w 241300"/>
              <a:gd name="connsiteY3" fmla="*/ 81279 h 1612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41300" h="161289">
                <a:moveTo>
                  <a:pt x="241300" y="81279"/>
                </a:moveTo>
                <a:lnTo>
                  <a:pt x="0" y="0"/>
                </a:lnTo>
                <a:lnTo>
                  <a:pt x="0" y="161289"/>
                </a:lnTo>
                <a:lnTo>
                  <a:pt x="241300" y="81279"/>
                </a:lnTo>
              </a:path>
            </a:pathLst>
          </a:custGeom>
          <a:solidFill>
            <a:srgbClr val="808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2512948" y="3276219"/>
            <a:ext cx="2929382" cy="143763"/>
          </a:xfrm>
          <a:custGeom>
            <a:avLst/>
            <a:gdLst>
              <a:gd name="connsiteX0" fmla="*/ 35941 w 2929382"/>
              <a:gd name="connsiteY0" fmla="*/ 35940 h 143763"/>
              <a:gd name="connsiteX1" fmla="*/ 2893441 w 2929382"/>
              <a:gd name="connsiteY1" fmla="*/ 35940 h 1437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929382" h="143763">
                <a:moveTo>
                  <a:pt x="35941" y="35940"/>
                </a:moveTo>
                <a:lnTo>
                  <a:pt x="2893441" y="35940"/>
                </a:lnTo>
              </a:path>
            </a:pathLst>
          </a:custGeom>
          <a:ln w="76200">
            <a:solidFill>
              <a:srgbClr val="FF00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5394959" y="3230879"/>
            <a:ext cx="241300" cy="161290"/>
          </a:xfrm>
          <a:custGeom>
            <a:avLst/>
            <a:gdLst>
              <a:gd name="connsiteX0" fmla="*/ 241300 w 241300"/>
              <a:gd name="connsiteY0" fmla="*/ 81279 h 161290"/>
              <a:gd name="connsiteX1" fmla="*/ 0 w 241300"/>
              <a:gd name="connsiteY1" fmla="*/ 0 h 161290"/>
              <a:gd name="connsiteX2" fmla="*/ 0 w 241300"/>
              <a:gd name="connsiteY2" fmla="*/ 161290 h 161290"/>
              <a:gd name="connsiteX3" fmla="*/ 241300 w 241300"/>
              <a:gd name="connsiteY3" fmla="*/ 81279 h 1612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41300" h="161290">
                <a:moveTo>
                  <a:pt x="241300" y="81279"/>
                </a:moveTo>
                <a:lnTo>
                  <a:pt x="0" y="0"/>
                </a:lnTo>
                <a:lnTo>
                  <a:pt x="0" y="161290"/>
                </a:lnTo>
                <a:lnTo>
                  <a:pt x="241300" y="81279"/>
                </a:lnTo>
              </a:path>
            </a:pathLst>
          </a:custGeom>
          <a:solidFill>
            <a:srgbClr val="FF006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5600319" y="3276219"/>
            <a:ext cx="1385061" cy="143763"/>
          </a:xfrm>
          <a:custGeom>
            <a:avLst/>
            <a:gdLst>
              <a:gd name="connsiteX0" fmla="*/ 35940 w 1385061"/>
              <a:gd name="connsiteY0" fmla="*/ 35940 h 143763"/>
              <a:gd name="connsiteX1" fmla="*/ 1349121 w 1385061"/>
              <a:gd name="connsiteY1" fmla="*/ 35940 h 1437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85061" h="143763">
                <a:moveTo>
                  <a:pt x="35940" y="35940"/>
                </a:moveTo>
                <a:lnTo>
                  <a:pt x="1349121" y="35940"/>
                </a:lnTo>
              </a:path>
            </a:pathLst>
          </a:custGeom>
          <a:ln w="76200">
            <a:solidFill>
              <a:srgbClr val="0066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6938009" y="3230879"/>
            <a:ext cx="242569" cy="161290"/>
          </a:xfrm>
          <a:custGeom>
            <a:avLst/>
            <a:gdLst>
              <a:gd name="connsiteX0" fmla="*/ 242570 w 242569"/>
              <a:gd name="connsiteY0" fmla="*/ 81279 h 161290"/>
              <a:gd name="connsiteX1" fmla="*/ 0 w 242569"/>
              <a:gd name="connsiteY1" fmla="*/ 0 h 161290"/>
              <a:gd name="connsiteX2" fmla="*/ 0 w 242569"/>
              <a:gd name="connsiteY2" fmla="*/ 161290 h 161290"/>
              <a:gd name="connsiteX3" fmla="*/ 242570 w 242569"/>
              <a:gd name="connsiteY3" fmla="*/ 81279 h 1612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42569" h="161290">
                <a:moveTo>
                  <a:pt x="242570" y="81279"/>
                </a:moveTo>
                <a:lnTo>
                  <a:pt x="0" y="0"/>
                </a:lnTo>
                <a:lnTo>
                  <a:pt x="0" y="161290"/>
                </a:lnTo>
                <a:lnTo>
                  <a:pt x="242570" y="81279"/>
                </a:lnTo>
              </a:path>
            </a:pathLst>
          </a:custGeom>
          <a:solidFill>
            <a:srgbClr val="0066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2205608" y="2951367"/>
            <a:ext cx="2446782" cy="1112745"/>
          </a:xfrm>
          <a:custGeom>
            <a:avLst/>
            <a:gdLst>
              <a:gd name="connsiteX0" fmla="*/ 1209420 w 2446782"/>
              <a:gd name="connsiteY0" fmla="*/ 36942 h 1112745"/>
              <a:gd name="connsiteX1" fmla="*/ 2410841 w 2446782"/>
              <a:gd name="connsiteY1" fmla="*/ 524622 h 1112745"/>
              <a:gd name="connsiteX2" fmla="*/ 1237361 w 2446782"/>
              <a:gd name="connsiteY2" fmla="*/ 1075802 h 1112745"/>
              <a:gd name="connsiteX3" fmla="*/ 35941 w 2446782"/>
              <a:gd name="connsiteY3" fmla="*/ 588122 h 1112745"/>
              <a:gd name="connsiteX4" fmla="*/ 1209420 w 2446782"/>
              <a:gd name="connsiteY4" fmla="*/ 36942 h 11127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446782" h="1112745">
                <a:moveTo>
                  <a:pt x="1209420" y="36942"/>
                </a:moveTo>
                <a:cubicBezTo>
                  <a:pt x="1882520" y="19162"/>
                  <a:pt x="2403220" y="229982"/>
                  <a:pt x="2410841" y="524622"/>
                </a:cubicBezTo>
                <a:cubicBezTo>
                  <a:pt x="2418461" y="820532"/>
                  <a:pt x="1910461" y="1058022"/>
                  <a:pt x="1237361" y="1075802"/>
                </a:cubicBezTo>
                <a:cubicBezTo>
                  <a:pt x="564261" y="1093582"/>
                  <a:pt x="43561" y="882762"/>
                  <a:pt x="35941" y="588122"/>
                </a:cubicBezTo>
                <a:cubicBezTo>
                  <a:pt x="28320" y="293482"/>
                  <a:pt x="536320" y="54722"/>
                  <a:pt x="1209420" y="36942"/>
                </a:cubicBezTo>
              </a:path>
            </a:pathLst>
          </a:custGeom>
          <a:solidFill>
            <a:srgbClr val="000000">
              <a:alpha val="0"/>
            </a:srgbClr>
          </a:solidFill>
          <a:ln w="76200">
            <a:solidFill>
              <a:srgbClr val="FFFF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74700"/>
            <a:ext cx="596900" cy="596900"/>
          </a:xfrm>
          <a:prstGeom prst="rect">
            <a:avLst/>
          </a:prstGeom>
          <a:noFill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6159500"/>
            <a:ext cx="774700" cy="698500"/>
          </a:xfrm>
          <a:prstGeom prst="rect">
            <a:avLst/>
          </a:prstGeom>
          <a:noFill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657600"/>
            <a:ext cx="2616200" cy="2476500"/>
          </a:xfrm>
          <a:prstGeom prst="rect">
            <a:avLst/>
          </a:prstGeom>
          <a:noFill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34300" y="6337300"/>
            <a:ext cx="1308100" cy="457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755900" y="6388100"/>
            <a:ext cx="36195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>
                <a:tab pos="76200" algn="l"/>
                <a:tab pos="1346200" algn="l"/>
              </a:tabLst>
            </a:pPr>
            <a:r>
              <a:rPr lang="en-US" altLang="zh-CN" dirty="0"/>
              <a:t>		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Ministero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dell’Interno</a:t>
            </a:r>
          </a:p>
          <a:p>
            <a:pPr>
              <a:lnSpc>
                <a:spcPts val="900"/>
              </a:lnSpc>
              <a:tabLst>
                <a:tab pos="76200" algn="l"/>
                <a:tab pos="1346200" algn="l"/>
              </a:tabLst>
            </a:pPr>
            <a:r>
              <a:rPr lang="en-US" altLang="zh-CN" dirty="0"/>
              <a:t>	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Dipartimento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dei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Vigili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Fuoco,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Soccorso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Pubblico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della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Difesa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Civile</a:t>
            </a:r>
          </a:p>
          <a:p>
            <a:pPr>
              <a:lnSpc>
                <a:spcPts val="1100"/>
              </a:lnSpc>
              <a:tabLst>
                <a:tab pos="76200" algn="l"/>
                <a:tab pos="1346200" algn="l"/>
              </a:tabLst>
            </a:pP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Direzione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Centrale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per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Prevenzione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Sicurezza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Tecnica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533400" y="1663700"/>
            <a:ext cx="812800" cy="952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b="1" dirty="0">
                <a:solidFill>
                  <a:srgbClr val="DDDDDD"/>
                </a:solidFill>
                <a:latin typeface="Tahoma" pitchFamily="18" charset="0"/>
                <a:cs typeface="Tahoma" pitchFamily="18" charset="0"/>
              </a:rPr>
              <a:t>ASET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800"/>
              </a:lnSpc>
              <a:tabLst/>
            </a:pPr>
            <a:r>
              <a:rPr lang="en-US" altLang="zh-CN" sz="2400" b="1" dirty="0">
                <a:solidFill>
                  <a:srgbClr val="00CC00"/>
                </a:solidFill>
                <a:latin typeface="Tahoma" pitchFamily="18" charset="0"/>
                <a:cs typeface="Tahoma" pitchFamily="18" charset="0"/>
              </a:rPr>
              <a:t>RSET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1397000" y="457200"/>
            <a:ext cx="4699000" cy="2603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                <a:tab pos="1219200" algn="l"/>
                <a:tab pos="1625600" algn="l"/>
                <a:tab pos="1663700" algn="l"/>
              </a:tabLst>
            </a:pPr>
            <a:r>
              <a:rPr lang="en-US" altLang="zh-CN" dirty="0"/>
              <a:t>		</a:t>
            </a:r>
            <a:r>
              <a:rPr lang="en-US" altLang="zh-CN" sz="40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Stato</a:t>
            </a:r>
            <a:r>
              <a:rPr lang="en-US" altLang="zh-CN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dell'arte</a:t>
            </a:r>
          </a:p>
          <a:p>
            <a:pPr>
              <a:lnSpc>
                <a:spcPts val="3300"/>
              </a:lnSpc>
              <a:tabLst>
                <a:tab pos="1219200" algn="l"/>
                <a:tab pos="1625600" algn="l"/>
                <a:tab pos="1663700" algn="l"/>
              </a:tabLst>
            </a:pPr>
            <a:r>
              <a:rPr lang="en-US" altLang="zh-CN" dirty="0"/>
              <a:t>			</a:t>
            </a:r>
            <a:r>
              <a:rPr lang="en-US" altLang="zh-CN" sz="28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Calcolo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RSET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[2/3]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1219200" algn="l"/>
                <a:tab pos="1625600" algn="l"/>
                <a:tab pos="1663700" algn="l"/>
              </a:tabLst>
            </a:pP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Tempo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richiesto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per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l'esodo</a:t>
            </a:r>
          </a:p>
          <a:p>
            <a:pPr>
              <a:lnSpc>
                <a:spcPts val="1000"/>
              </a:lnSpc>
              <a:tabLst>
                <a:tab pos="1219200" algn="l"/>
                <a:tab pos="1625600" algn="l"/>
                <a:tab pos="1663700" algn="l"/>
              </a:tabLst>
            </a:pP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(</a:t>
            </a:r>
            <a:r>
              <a:rPr lang="en-US" altLang="zh-CN" sz="900" i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required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i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safe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i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escape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i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time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)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1219200" algn="l"/>
                <a:tab pos="1625600" algn="l"/>
                <a:tab pos="1663700" algn="l"/>
              </a:tabLst>
            </a:pPr>
            <a:r>
              <a:rPr lang="en-US" altLang="zh-CN" dirty="0"/>
              <a:t>	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Tempo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evacuazione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2616200" y="3378200"/>
            <a:ext cx="18923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Tempo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attività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pre-evacuazione,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i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</a:t>
            </a:r>
            <a:r>
              <a:rPr lang="en-US" altLang="zh-CN" sz="519" i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pre</a:t>
            </a:r>
          </a:p>
          <a:p>
            <a:pPr>
              <a:lnSpc>
                <a:spcPts val="1000"/>
              </a:lnSpc>
              <a:tabLst/>
            </a:pPr>
            <a:r>
              <a:rPr lang="en-US" altLang="zh-CN" sz="900" i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(pre-travel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i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activity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i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time,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i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PTAT)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5702300" y="3365500"/>
            <a:ext cx="12192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Tempo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movimento,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</a:t>
            </a:r>
            <a:r>
              <a:rPr lang="en-US" altLang="zh-CN" sz="51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tra</a:t>
            </a:r>
          </a:p>
          <a:p>
            <a:pPr>
              <a:lnSpc>
                <a:spcPts val="1000"/>
              </a:lnSpc>
              <a:tabLst/>
            </a:pPr>
            <a:r>
              <a:rPr lang="en-US" altLang="zh-CN" sz="900" i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(travel)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304800" y="3975100"/>
            <a:ext cx="1651000" cy="52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ISO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16738:2009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Dipende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da: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304800" y="4597400"/>
            <a:ext cx="76200" cy="914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10" dirty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●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100"/>
              </a:lnSpc>
              <a:tabLst/>
            </a:pPr>
            <a:r>
              <a:rPr lang="en-US" altLang="zh-CN" sz="810" dirty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●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100"/>
              </a:lnSpc>
              <a:tabLst/>
            </a:pPr>
            <a:r>
              <a:rPr lang="en-US" altLang="zh-CN" sz="810" dirty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●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100"/>
              </a:lnSpc>
              <a:tabLst/>
            </a:pPr>
            <a:r>
              <a:rPr lang="en-US" altLang="zh-CN" sz="810" dirty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●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520700" y="4546600"/>
            <a:ext cx="2552700" cy="1066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Tipo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attività</a:t>
            </a:r>
            <a:r>
              <a:rPr lang="en-US" altLang="zh-CN" sz="1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: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B,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...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GSA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Complessità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geometrica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Tipo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allarme</a:t>
            </a:r>
          </a:p>
        </p:txBody>
      </p:sp>
      <p:sp>
        <p:nvSpPr>
          <p:cNvPr id="28" name="TextBox 1"/>
          <p:cNvSpPr txBox="1"/>
          <p:nvPr/>
        </p:nvSpPr>
        <p:spPr>
          <a:xfrm>
            <a:off x="304800" y="5613400"/>
            <a:ext cx="23622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Durata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indicativa: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1'-40'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0" y="6236970"/>
            <a:ext cx="9144000" cy="621029"/>
          </a:xfrm>
          <a:custGeom>
            <a:avLst/>
            <a:gdLst>
              <a:gd name="connsiteX0" fmla="*/ 4572000 w 9144000"/>
              <a:gd name="connsiteY0" fmla="*/ 621029 h 621029"/>
              <a:gd name="connsiteX1" fmla="*/ 0 w 9144000"/>
              <a:gd name="connsiteY1" fmla="*/ 621029 h 621029"/>
              <a:gd name="connsiteX2" fmla="*/ 0 w 9144000"/>
              <a:gd name="connsiteY2" fmla="*/ 0 h 621029"/>
              <a:gd name="connsiteX3" fmla="*/ 9144000 w 9144000"/>
              <a:gd name="connsiteY3" fmla="*/ 0 h 621029"/>
              <a:gd name="connsiteX4" fmla="*/ 9144000 w 9144000"/>
              <a:gd name="connsiteY4" fmla="*/ 621029 h 621029"/>
              <a:gd name="connsiteX5" fmla="*/ 4572000 w 9144000"/>
              <a:gd name="connsiteY5" fmla="*/ 621029 h 6210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9144000" h="621029">
                <a:moveTo>
                  <a:pt x="4572000" y="621029"/>
                </a:moveTo>
                <a:lnTo>
                  <a:pt x="0" y="621029"/>
                </a:lnTo>
                <a:lnTo>
                  <a:pt x="0" y="0"/>
                </a:lnTo>
                <a:lnTo>
                  <a:pt x="9144000" y="0"/>
                </a:lnTo>
                <a:lnTo>
                  <a:pt x="9144000" y="621029"/>
                </a:lnTo>
                <a:lnTo>
                  <a:pt x="4572000" y="621029"/>
                </a:lnTo>
              </a:path>
            </a:pathLst>
          </a:custGeom>
          <a:solidFill>
            <a:srgbClr val="C0C0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-6350" y="6230620"/>
            <a:ext cx="9156700" cy="633729"/>
          </a:xfrm>
          <a:custGeom>
            <a:avLst/>
            <a:gdLst>
              <a:gd name="connsiteX0" fmla="*/ 4578350 w 9156700"/>
              <a:gd name="connsiteY0" fmla="*/ 627379 h 633729"/>
              <a:gd name="connsiteX1" fmla="*/ 6350 w 9156700"/>
              <a:gd name="connsiteY1" fmla="*/ 627379 h 633729"/>
              <a:gd name="connsiteX2" fmla="*/ 6350 w 9156700"/>
              <a:gd name="connsiteY2" fmla="*/ 6350 h 633729"/>
              <a:gd name="connsiteX3" fmla="*/ 9150350 w 9156700"/>
              <a:gd name="connsiteY3" fmla="*/ 6350 h 633729"/>
              <a:gd name="connsiteX4" fmla="*/ 9150350 w 9156700"/>
              <a:gd name="connsiteY4" fmla="*/ 627379 h 633729"/>
              <a:gd name="connsiteX5" fmla="*/ 4578350 w 9156700"/>
              <a:gd name="connsiteY5" fmla="*/ 627379 h 6337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9156700" h="633729">
                <a:moveTo>
                  <a:pt x="4578350" y="627379"/>
                </a:moveTo>
                <a:lnTo>
                  <a:pt x="6350" y="627379"/>
                </a:lnTo>
                <a:lnTo>
                  <a:pt x="6350" y="6350"/>
                </a:lnTo>
                <a:lnTo>
                  <a:pt x="9150350" y="6350"/>
                </a:lnTo>
                <a:lnTo>
                  <a:pt x="9150350" y="627379"/>
                </a:lnTo>
                <a:lnTo>
                  <a:pt x="4578350" y="62737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454088" y="1566608"/>
            <a:ext cx="7931022" cy="215645"/>
          </a:xfrm>
          <a:custGeom>
            <a:avLst/>
            <a:gdLst>
              <a:gd name="connsiteX0" fmla="*/ 53911 w 7931022"/>
              <a:gd name="connsiteY0" fmla="*/ 53911 h 215645"/>
              <a:gd name="connsiteX1" fmla="*/ 7877111 w 7931022"/>
              <a:gd name="connsiteY1" fmla="*/ 53911 h 2156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931022" h="215645">
                <a:moveTo>
                  <a:pt x="53911" y="53911"/>
                </a:moveTo>
                <a:lnTo>
                  <a:pt x="7877111" y="53911"/>
                </a:lnTo>
              </a:path>
            </a:pathLst>
          </a:custGeom>
          <a:ln w="101600">
            <a:solidFill>
              <a:srgbClr val="DDDDDD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8315959" y="1512569"/>
            <a:ext cx="323850" cy="215900"/>
          </a:xfrm>
          <a:custGeom>
            <a:avLst/>
            <a:gdLst>
              <a:gd name="connsiteX0" fmla="*/ 323850 w 323850"/>
              <a:gd name="connsiteY0" fmla="*/ 107950 h 215900"/>
              <a:gd name="connsiteX1" fmla="*/ 0 w 323850"/>
              <a:gd name="connsiteY1" fmla="*/ 0 h 215900"/>
              <a:gd name="connsiteX2" fmla="*/ 0 w 323850"/>
              <a:gd name="connsiteY2" fmla="*/ 215900 h 215900"/>
              <a:gd name="connsiteX3" fmla="*/ 323850 w 323850"/>
              <a:gd name="connsiteY3" fmla="*/ 107950 h 215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23850" h="215900">
                <a:moveTo>
                  <a:pt x="323850" y="107950"/>
                </a:moveTo>
                <a:lnTo>
                  <a:pt x="0" y="0"/>
                </a:lnTo>
                <a:lnTo>
                  <a:pt x="0" y="215900"/>
                </a:lnTo>
                <a:lnTo>
                  <a:pt x="323850" y="107950"/>
                </a:lnTo>
              </a:path>
            </a:pathLst>
          </a:custGeom>
          <a:solidFill>
            <a:srgbClr val="DDDDD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54088" y="2177478"/>
            <a:ext cx="6489572" cy="215645"/>
          </a:xfrm>
          <a:custGeom>
            <a:avLst/>
            <a:gdLst>
              <a:gd name="connsiteX0" fmla="*/ 53911 w 6489572"/>
              <a:gd name="connsiteY0" fmla="*/ 53911 h 215645"/>
              <a:gd name="connsiteX1" fmla="*/ 6435661 w 6489572"/>
              <a:gd name="connsiteY1" fmla="*/ 53911 h 2156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489572" h="215645">
                <a:moveTo>
                  <a:pt x="53911" y="53911"/>
                </a:moveTo>
                <a:lnTo>
                  <a:pt x="6435661" y="53911"/>
                </a:lnTo>
              </a:path>
            </a:pathLst>
          </a:custGeom>
          <a:ln w="101600">
            <a:solidFill>
              <a:srgbClr val="00CC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6875780" y="2123439"/>
            <a:ext cx="322580" cy="215900"/>
          </a:xfrm>
          <a:custGeom>
            <a:avLst/>
            <a:gdLst>
              <a:gd name="connsiteX0" fmla="*/ 322579 w 322580"/>
              <a:gd name="connsiteY0" fmla="*/ 107950 h 215900"/>
              <a:gd name="connsiteX1" fmla="*/ 0 w 322580"/>
              <a:gd name="connsiteY1" fmla="*/ 0 h 215900"/>
              <a:gd name="connsiteX2" fmla="*/ 0 w 322580"/>
              <a:gd name="connsiteY2" fmla="*/ 215900 h 215900"/>
              <a:gd name="connsiteX3" fmla="*/ 322579 w 322580"/>
              <a:gd name="connsiteY3" fmla="*/ 107950 h 215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22580" h="215900">
                <a:moveTo>
                  <a:pt x="322579" y="107950"/>
                </a:moveTo>
                <a:lnTo>
                  <a:pt x="0" y="0"/>
                </a:lnTo>
                <a:lnTo>
                  <a:pt x="0" y="215900"/>
                </a:lnTo>
                <a:lnTo>
                  <a:pt x="322579" y="107950"/>
                </a:lnTo>
              </a:path>
            </a:pathLst>
          </a:custGeom>
          <a:solidFill>
            <a:srgbClr val="00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2512948" y="2766948"/>
            <a:ext cx="4472432" cy="143763"/>
          </a:xfrm>
          <a:custGeom>
            <a:avLst/>
            <a:gdLst>
              <a:gd name="connsiteX0" fmla="*/ 35941 w 4472432"/>
              <a:gd name="connsiteY0" fmla="*/ 35941 h 143763"/>
              <a:gd name="connsiteX1" fmla="*/ 4436491 w 4472432"/>
              <a:gd name="connsiteY1" fmla="*/ 35941 h 1437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472432" h="143763">
                <a:moveTo>
                  <a:pt x="35941" y="35941"/>
                </a:moveTo>
                <a:lnTo>
                  <a:pt x="4436491" y="35941"/>
                </a:lnTo>
              </a:path>
            </a:pathLst>
          </a:custGeom>
          <a:ln w="762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6939280" y="2721610"/>
            <a:ext cx="241300" cy="161289"/>
          </a:xfrm>
          <a:custGeom>
            <a:avLst/>
            <a:gdLst>
              <a:gd name="connsiteX0" fmla="*/ 241300 w 241300"/>
              <a:gd name="connsiteY0" fmla="*/ 81279 h 161289"/>
              <a:gd name="connsiteX1" fmla="*/ 0 w 241300"/>
              <a:gd name="connsiteY1" fmla="*/ 0 h 161289"/>
              <a:gd name="connsiteX2" fmla="*/ 0 w 241300"/>
              <a:gd name="connsiteY2" fmla="*/ 161289 h 161289"/>
              <a:gd name="connsiteX3" fmla="*/ 241300 w 241300"/>
              <a:gd name="connsiteY3" fmla="*/ 81279 h 1612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41300" h="161289">
                <a:moveTo>
                  <a:pt x="241300" y="81279"/>
                </a:moveTo>
                <a:lnTo>
                  <a:pt x="0" y="0"/>
                </a:lnTo>
                <a:lnTo>
                  <a:pt x="0" y="161289"/>
                </a:lnTo>
                <a:lnTo>
                  <a:pt x="241300" y="81279"/>
                </a:lnTo>
              </a:path>
            </a:pathLst>
          </a:custGeom>
          <a:solidFill>
            <a:srgbClr val="8080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2512948" y="3276219"/>
            <a:ext cx="2929382" cy="143763"/>
          </a:xfrm>
          <a:custGeom>
            <a:avLst/>
            <a:gdLst>
              <a:gd name="connsiteX0" fmla="*/ 35941 w 2929382"/>
              <a:gd name="connsiteY0" fmla="*/ 35940 h 143763"/>
              <a:gd name="connsiteX1" fmla="*/ 2893441 w 2929382"/>
              <a:gd name="connsiteY1" fmla="*/ 35940 h 1437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929382" h="143763">
                <a:moveTo>
                  <a:pt x="35941" y="35940"/>
                </a:moveTo>
                <a:lnTo>
                  <a:pt x="2893441" y="35940"/>
                </a:lnTo>
              </a:path>
            </a:pathLst>
          </a:custGeom>
          <a:ln w="76200">
            <a:solidFill>
              <a:srgbClr val="FF00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5394959" y="3230879"/>
            <a:ext cx="241300" cy="161290"/>
          </a:xfrm>
          <a:custGeom>
            <a:avLst/>
            <a:gdLst>
              <a:gd name="connsiteX0" fmla="*/ 241300 w 241300"/>
              <a:gd name="connsiteY0" fmla="*/ 81279 h 161290"/>
              <a:gd name="connsiteX1" fmla="*/ 0 w 241300"/>
              <a:gd name="connsiteY1" fmla="*/ 0 h 161290"/>
              <a:gd name="connsiteX2" fmla="*/ 0 w 241300"/>
              <a:gd name="connsiteY2" fmla="*/ 161290 h 161290"/>
              <a:gd name="connsiteX3" fmla="*/ 241300 w 241300"/>
              <a:gd name="connsiteY3" fmla="*/ 81279 h 1612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41300" h="161290">
                <a:moveTo>
                  <a:pt x="241300" y="81279"/>
                </a:moveTo>
                <a:lnTo>
                  <a:pt x="0" y="0"/>
                </a:lnTo>
                <a:lnTo>
                  <a:pt x="0" y="161290"/>
                </a:lnTo>
                <a:lnTo>
                  <a:pt x="241300" y="81279"/>
                </a:lnTo>
              </a:path>
            </a:pathLst>
          </a:custGeom>
          <a:solidFill>
            <a:srgbClr val="FF006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5600319" y="3276219"/>
            <a:ext cx="1385061" cy="143763"/>
          </a:xfrm>
          <a:custGeom>
            <a:avLst/>
            <a:gdLst>
              <a:gd name="connsiteX0" fmla="*/ 35940 w 1385061"/>
              <a:gd name="connsiteY0" fmla="*/ 35940 h 143763"/>
              <a:gd name="connsiteX1" fmla="*/ 1349121 w 1385061"/>
              <a:gd name="connsiteY1" fmla="*/ 35940 h 1437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85061" h="143763">
                <a:moveTo>
                  <a:pt x="35940" y="35940"/>
                </a:moveTo>
                <a:lnTo>
                  <a:pt x="1349121" y="35940"/>
                </a:lnTo>
              </a:path>
            </a:pathLst>
          </a:custGeom>
          <a:ln w="76200">
            <a:solidFill>
              <a:srgbClr val="0066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6938009" y="3230879"/>
            <a:ext cx="242569" cy="161290"/>
          </a:xfrm>
          <a:custGeom>
            <a:avLst/>
            <a:gdLst>
              <a:gd name="connsiteX0" fmla="*/ 242570 w 242569"/>
              <a:gd name="connsiteY0" fmla="*/ 81279 h 161290"/>
              <a:gd name="connsiteX1" fmla="*/ 0 w 242569"/>
              <a:gd name="connsiteY1" fmla="*/ 0 h 161290"/>
              <a:gd name="connsiteX2" fmla="*/ 0 w 242569"/>
              <a:gd name="connsiteY2" fmla="*/ 161290 h 161290"/>
              <a:gd name="connsiteX3" fmla="*/ 242570 w 242569"/>
              <a:gd name="connsiteY3" fmla="*/ 81279 h 1612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42569" h="161290">
                <a:moveTo>
                  <a:pt x="242570" y="81279"/>
                </a:moveTo>
                <a:lnTo>
                  <a:pt x="0" y="0"/>
                </a:lnTo>
                <a:lnTo>
                  <a:pt x="0" y="161290"/>
                </a:lnTo>
                <a:lnTo>
                  <a:pt x="242570" y="81279"/>
                </a:lnTo>
              </a:path>
            </a:pathLst>
          </a:custGeom>
          <a:solidFill>
            <a:srgbClr val="0066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5089779" y="2910727"/>
            <a:ext cx="2446782" cy="1112745"/>
          </a:xfrm>
          <a:custGeom>
            <a:avLst/>
            <a:gdLst>
              <a:gd name="connsiteX0" fmla="*/ 1209420 w 2446782"/>
              <a:gd name="connsiteY0" fmla="*/ 36942 h 1112745"/>
              <a:gd name="connsiteX1" fmla="*/ 2410840 w 2446782"/>
              <a:gd name="connsiteY1" fmla="*/ 524622 h 1112745"/>
              <a:gd name="connsiteX2" fmla="*/ 1237360 w 2446782"/>
              <a:gd name="connsiteY2" fmla="*/ 1075802 h 1112745"/>
              <a:gd name="connsiteX3" fmla="*/ 35940 w 2446782"/>
              <a:gd name="connsiteY3" fmla="*/ 586852 h 1112745"/>
              <a:gd name="connsiteX4" fmla="*/ 1209420 w 2446782"/>
              <a:gd name="connsiteY4" fmla="*/ 36942 h 11127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446782" h="1112745">
                <a:moveTo>
                  <a:pt x="1209420" y="36942"/>
                </a:moveTo>
                <a:cubicBezTo>
                  <a:pt x="1882520" y="19162"/>
                  <a:pt x="2403220" y="229982"/>
                  <a:pt x="2410840" y="524622"/>
                </a:cubicBezTo>
                <a:cubicBezTo>
                  <a:pt x="2418460" y="819262"/>
                  <a:pt x="1910460" y="1058022"/>
                  <a:pt x="1237360" y="1075802"/>
                </a:cubicBezTo>
                <a:cubicBezTo>
                  <a:pt x="564260" y="1093582"/>
                  <a:pt x="43560" y="882762"/>
                  <a:pt x="35940" y="586852"/>
                </a:cubicBezTo>
                <a:cubicBezTo>
                  <a:pt x="28320" y="292212"/>
                  <a:pt x="536320" y="54722"/>
                  <a:pt x="1209420" y="36942"/>
                </a:cubicBezTo>
              </a:path>
            </a:pathLst>
          </a:custGeom>
          <a:solidFill>
            <a:srgbClr val="000000">
              <a:alpha val="0"/>
            </a:srgbClr>
          </a:solidFill>
          <a:ln w="76200">
            <a:solidFill>
              <a:srgbClr val="FFFF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74700"/>
            <a:ext cx="596900" cy="596900"/>
          </a:xfrm>
          <a:prstGeom prst="rect">
            <a:avLst/>
          </a:prstGeom>
          <a:noFill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6159500"/>
            <a:ext cx="774700" cy="698500"/>
          </a:xfrm>
          <a:prstGeom prst="rect">
            <a:avLst/>
          </a:prstGeom>
          <a:noFill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9500" y="3517900"/>
            <a:ext cx="3962400" cy="2679700"/>
          </a:xfrm>
          <a:prstGeom prst="rect">
            <a:avLst/>
          </a:prstGeom>
          <a:noFill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34300" y="6337300"/>
            <a:ext cx="1308100" cy="457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755900" y="6388100"/>
            <a:ext cx="36195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>
                <a:tab pos="76200" algn="l"/>
                <a:tab pos="1346200" algn="l"/>
              </a:tabLst>
            </a:pPr>
            <a:r>
              <a:rPr lang="en-US" altLang="zh-CN" dirty="0"/>
              <a:t>		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Ministero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dell’Interno</a:t>
            </a:r>
          </a:p>
          <a:p>
            <a:pPr>
              <a:lnSpc>
                <a:spcPts val="900"/>
              </a:lnSpc>
              <a:tabLst>
                <a:tab pos="76200" algn="l"/>
                <a:tab pos="1346200" algn="l"/>
              </a:tabLst>
            </a:pPr>
            <a:r>
              <a:rPr lang="en-US" altLang="zh-CN" dirty="0"/>
              <a:t>	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Dipartimento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dei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Vigili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Fuoco,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Soccorso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Pubblico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della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Difesa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Civile</a:t>
            </a:r>
          </a:p>
          <a:p>
            <a:pPr>
              <a:lnSpc>
                <a:spcPts val="1100"/>
              </a:lnSpc>
              <a:tabLst>
                <a:tab pos="76200" algn="l"/>
                <a:tab pos="1346200" algn="l"/>
              </a:tabLst>
            </a:pP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Direzione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Centrale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per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Prevenzione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Sicurezza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Tecnica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533400" y="1663700"/>
            <a:ext cx="812800" cy="952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b="1" dirty="0">
                <a:solidFill>
                  <a:srgbClr val="DDDDDD"/>
                </a:solidFill>
                <a:latin typeface="Tahoma" pitchFamily="18" charset="0"/>
                <a:cs typeface="Tahoma" pitchFamily="18" charset="0"/>
              </a:rPr>
              <a:t>ASET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800"/>
              </a:lnSpc>
              <a:tabLst/>
            </a:pPr>
            <a:r>
              <a:rPr lang="en-US" altLang="zh-CN" sz="2400" b="1" dirty="0">
                <a:solidFill>
                  <a:srgbClr val="00CC00"/>
                </a:solidFill>
                <a:latin typeface="Tahoma" pitchFamily="18" charset="0"/>
                <a:cs typeface="Tahoma" pitchFamily="18" charset="0"/>
              </a:rPr>
              <a:t>RSET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1397000" y="457200"/>
            <a:ext cx="4699000" cy="2603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                <a:tab pos="1219200" algn="l"/>
                <a:tab pos="1625600" algn="l"/>
                <a:tab pos="1663700" algn="l"/>
              </a:tabLst>
            </a:pPr>
            <a:r>
              <a:rPr lang="en-US" altLang="zh-CN" dirty="0"/>
              <a:t>		</a:t>
            </a:r>
            <a:r>
              <a:rPr lang="en-US" altLang="zh-CN" sz="40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Stato</a:t>
            </a:r>
            <a:r>
              <a:rPr lang="en-US" altLang="zh-CN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dell'arte</a:t>
            </a:r>
          </a:p>
          <a:p>
            <a:pPr>
              <a:lnSpc>
                <a:spcPts val="3300"/>
              </a:lnSpc>
              <a:tabLst>
                <a:tab pos="1219200" algn="l"/>
                <a:tab pos="1625600" algn="l"/>
                <a:tab pos="1663700" algn="l"/>
              </a:tabLst>
            </a:pPr>
            <a:r>
              <a:rPr lang="en-US" altLang="zh-CN" dirty="0"/>
              <a:t>			</a:t>
            </a:r>
            <a:r>
              <a:rPr lang="en-US" altLang="zh-CN" sz="28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Calcolo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RSET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[3/3]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1219200" algn="l"/>
                <a:tab pos="1625600" algn="l"/>
                <a:tab pos="1663700" algn="l"/>
              </a:tabLst>
            </a:pP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Tempo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richiesto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per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l'esodo</a:t>
            </a:r>
          </a:p>
          <a:p>
            <a:pPr>
              <a:lnSpc>
                <a:spcPts val="1000"/>
              </a:lnSpc>
              <a:tabLst>
                <a:tab pos="1219200" algn="l"/>
                <a:tab pos="1625600" algn="l"/>
                <a:tab pos="1663700" algn="l"/>
              </a:tabLst>
            </a:pP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(</a:t>
            </a:r>
            <a:r>
              <a:rPr lang="en-US" altLang="zh-CN" sz="900" i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required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i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safe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i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escape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i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time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)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1219200" algn="l"/>
                <a:tab pos="1625600" algn="l"/>
                <a:tab pos="1663700" algn="l"/>
              </a:tabLst>
            </a:pPr>
            <a:r>
              <a:rPr lang="en-US" altLang="zh-CN" dirty="0"/>
              <a:t>	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Tempo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evacuazione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2616200" y="3378200"/>
            <a:ext cx="18923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Tempo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attività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pre-evacuazione,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i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</a:t>
            </a:r>
            <a:r>
              <a:rPr lang="en-US" altLang="zh-CN" sz="519" i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pre</a:t>
            </a:r>
          </a:p>
          <a:p>
            <a:pPr>
              <a:lnSpc>
                <a:spcPts val="1000"/>
              </a:lnSpc>
              <a:tabLst/>
            </a:pPr>
            <a:r>
              <a:rPr lang="en-US" altLang="zh-CN" sz="900" i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(pre-travel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i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activity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i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time,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i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PTAT)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5702300" y="3365500"/>
            <a:ext cx="12192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Tempo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movimento,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</a:t>
            </a:r>
            <a:r>
              <a:rPr lang="en-US" altLang="zh-CN" sz="51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tra</a:t>
            </a:r>
          </a:p>
          <a:p>
            <a:pPr>
              <a:lnSpc>
                <a:spcPts val="1000"/>
              </a:lnSpc>
              <a:tabLst/>
            </a:pPr>
            <a:r>
              <a:rPr lang="en-US" altLang="zh-CN" sz="900" i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(travel)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304800" y="3975100"/>
            <a:ext cx="1663700" cy="52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ISO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16738:2009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Modelli: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304800" y="4584700"/>
            <a:ext cx="762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10" dirty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●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100"/>
              </a:lnSpc>
              <a:tabLst/>
            </a:pPr>
            <a:r>
              <a:rPr lang="en-US" altLang="zh-CN" sz="810" dirty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●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520700" y="4521200"/>
            <a:ext cx="1028700" cy="52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Idraulico.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Numerico:</a:t>
            </a:r>
          </a:p>
        </p:txBody>
      </p:sp>
      <p:sp>
        <p:nvSpPr>
          <p:cNvPr id="28" name="TextBox 1"/>
          <p:cNvSpPr txBox="1"/>
          <p:nvPr/>
        </p:nvSpPr>
        <p:spPr>
          <a:xfrm>
            <a:off x="520700" y="5118100"/>
            <a:ext cx="635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00"/>
              </a:lnSpc>
              <a:tabLst/>
            </a:pPr>
            <a:r>
              <a:rPr lang="en-US" altLang="zh-CN" sz="669" dirty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●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800"/>
              </a:lnSpc>
              <a:tabLst/>
            </a:pPr>
            <a:r>
              <a:rPr lang="en-US" altLang="zh-CN" sz="669" dirty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●</a:t>
            </a:r>
          </a:p>
        </p:txBody>
      </p:sp>
      <p:sp>
        <p:nvSpPr>
          <p:cNvPr id="29" name="TextBox 1"/>
          <p:cNvSpPr txBox="1"/>
          <p:nvPr/>
        </p:nvSpPr>
        <p:spPr>
          <a:xfrm>
            <a:off x="736600" y="5067300"/>
            <a:ext cx="39116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5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macroscopic/microscopic,</a:t>
            </a:r>
          </a:p>
          <a:p>
            <a:pPr>
              <a:lnSpc>
                <a:spcPts val="1800"/>
              </a:lnSpc>
              <a:tabLst/>
            </a:pPr>
            <a:r>
              <a:rPr lang="en-US" altLang="zh-CN" sz="15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coarse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network/fine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network/continous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models</a:t>
            </a:r>
          </a:p>
        </p:txBody>
      </p:sp>
      <p:sp>
        <p:nvSpPr>
          <p:cNvPr id="30" name="TextBox 1"/>
          <p:cNvSpPr txBox="1"/>
          <p:nvPr/>
        </p:nvSpPr>
        <p:spPr>
          <a:xfrm>
            <a:off x="304800" y="5524500"/>
            <a:ext cx="23622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Durata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indicativa: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1'-15'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775" y="1347788"/>
            <a:ext cx="74104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775" y="1347788"/>
            <a:ext cx="74104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0" y="6236970"/>
            <a:ext cx="9144000" cy="621029"/>
          </a:xfrm>
          <a:custGeom>
            <a:avLst/>
            <a:gdLst>
              <a:gd name="connsiteX0" fmla="*/ 4572000 w 9144000"/>
              <a:gd name="connsiteY0" fmla="*/ 621029 h 621029"/>
              <a:gd name="connsiteX1" fmla="*/ 0 w 9144000"/>
              <a:gd name="connsiteY1" fmla="*/ 621029 h 621029"/>
              <a:gd name="connsiteX2" fmla="*/ 0 w 9144000"/>
              <a:gd name="connsiteY2" fmla="*/ 0 h 621029"/>
              <a:gd name="connsiteX3" fmla="*/ 9144000 w 9144000"/>
              <a:gd name="connsiteY3" fmla="*/ 0 h 621029"/>
              <a:gd name="connsiteX4" fmla="*/ 9144000 w 9144000"/>
              <a:gd name="connsiteY4" fmla="*/ 621029 h 621029"/>
              <a:gd name="connsiteX5" fmla="*/ 4572000 w 9144000"/>
              <a:gd name="connsiteY5" fmla="*/ 621029 h 6210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9144000" h="621029">
                <a:moveTo>
                  <a:pt x="4572000" y="621029"/>
                </a:moveTo>
                <a:lnTo>
                  <a:pt x="0" y="621029"/>
                </a:lnTo>
                <a:lnTo>
                  <a:pt x="0" y="0"/>
                </a:lnTo>
                <a:lnTo>
                  <a:pt x="9144000" y="0"/>
                </a:lnTo>
                <a:lnTo>
                  <a:pt x="9144000" y="621029"/>
                </a:lnTo>
                <a:lnTo>
                  <a:pt x="4572000" y="621029"/>
                </a:lnTo>
              </a:path>
            </a:pathLst>
          </a:custGeom>
          <a:solidFill>
            <a:srgbClr val="C0C0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-6350" y="6230620"/>
            <a:ext cx="9156700" cy="633729"/>
          </a:xfrm>
          <a:custGeom>
            <a:avLst/>
            <a:gdLst>
              <a:gd name="connsiteX0" fmla="*/ 4578350 w 9156700"/>
              <a:gd name="connsiteY0" fmla="*/ 627379 h 633729"/>
              <a:gd name="connsiteX1" fmla="*/ 6350 w 9156700"/>
              <a:gd name="connsiteY1" fmla="*/ 627379 h 633729"/>
              <a:gd name="connsiteX2" fmla="*/ 6350 w 9156700"/>
              <a:gd name="connsiteY2" fmla="*/ 6350 h 633729"/>
              <a:gd name="connsiteX3" fmla="*/ 9150350 w 9156700"/>
              <a:gd name="connsiteY3" fmla="*/ 6350 h 633729"/>
              <a:gd name="connsiteX4" fmla="*/ 9150350 w 9156700"/>
              <a:gd name="connsiteY4" fmla="*/ 627379 h 633729"/>
              <a:gd name="connsiteX5" fmla="*/ 4578350 w 9156700"/>
              <a:gd name="connsiteY5" fmla="*/ 627379 h 6337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9156700" h="633729">
                <a:moveTo>
                  <a:pt x="4578350" y="627379"/>
                </a:moveTo>
                <a:lnTo>
                  <a:pt x="6350" y="627379"/>
                </a:lnTo>
                <a:lnTo>
                  <a:pt x="6350" y="6350"/>
                </a:lnTo>
                <a:lnTo>
                  <a:pt x="9150350" y="6350"/>
                </a:lnTo>
                <a:lnTo>
                  <a:pt x="9150350" y="627379"/>
                </a:lnTo>
                <a:lnTo>
                  <a:pt x="4578350" y="62737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6682549" y="4725479"/>
            <a:ext cx="2196211" cy="467741"/>
          </a:xfrm>
          <a:custGeom>
            <a:avLst/>
            <a:gdLst>
              <a:gd name="connsiteX0" fmla="*/ 17970 w 2196211"/>
              <a:gd name="connsiteY0" fmla="*/ 449770 h 467741"/>
              <a:gd name="connsiteX1" fmla="*/ 17970 w 2196211"/>
              <a:gd name="connsiteY1" fmla="*/ 17970 h 467741"/>
              <a:gd name="connsiteX2" fmla="*/ 2178240 w 2196211"/>
              <a:gd name="connsiteY2" fmla="*/ 17970 h 467741"/>
              <a:gd name="connsiteX3" fmla="*/ 2178240 w 2196211"/>
              <a:gd name="connsiteY3" fmla="*/ 449770 h 4677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196211" h="467741">
                <a:moveTo>
                  <a:pt x="17970" y="449770"/>
                </a:moveTo>
                <a:lnTo>
                  <a:pt x="17970" y="17970"/>
                </a:lnTo>
                <a:lnTo>
                  <a:pt x="2178240" y="17970"/>
                </a:lnTo>
                <a:lnTo>
                  <a:pt x="2178240" y="449770"/>
                </a:lnTo>
              </a:path>
            </a:pathLst>
          </a:custGeom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6682549" y="5589079"/>
            <a:ext cx="828421" cy="396620"/>
          </a:xfrm>
          <a:custGeom>
            <a:avLst/>
            <a:gdLst>
              <a:gd name="connsiteX0" fmla="*/ 17970 w 828421"/>
              <a:gd name="connsiteY0" fmla="*/ 17970 h 396620"/>
              <a:gd name="connsiteX1" fmla="*/ 17970 w 828421"/>
              <a:gd name="connsiteY1" fmla="*/ 378650 h 396620"/>
              <a:gd name="connsiteX2" fmla="*/ 810450 w 828421"/>
              <a:gd name="connsiteY2" fmla="*/ 378650 h 3966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28421" h="396620">
                <a:moveTo>
                  <a:pt x="17970" y="17970"/>
                </a:moveTo>
                <a:lnTo>
                  <a:pt x="17970" y="378650"/>
                </a:lnTo>
                <a:lnTo>
                  <a:pt x="810450" y="378650"/>
                </a:lnTo>
              </a:path>
            </a:pathLst>
          </a:custGeom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7906829" y="5661469"/>
            <a:ext cx="971931" cy="324231"/>
          </a:xfrm>
          <a:custGeom>
            <a:avLst/>
            <a:gdLst>
              <a:gd name="connsiteX0" fmla="*/ 17970 w 971931"/>
              <a:gd name="connsiteY0" fmla="*/ 306260 h 324231"/>
              <a:gd name="connsiteX1" fmla="*/ 953960 w 971931"/>
              <a:gd name="connsiteY1" fmla="*/ 306260 h 324231"/>
              <a:gd name="connsiteX2" fmla="*/ 953960 w 971931"/>
              <a:gd name="connsiteY2" fmla="*/ 17970 h 3242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71931" h="324231">
                <a:moveTo>
                  <a:pt x="17970" y="306260"/>
                </a:moveTo>
                <a:lnTo>
                  <a:pt x="953960" y="306260"/>
                </a:lnTo>
                <a:lnTo>
                  <a:pt x="953960" y="17970"/>
                </a:lnTo>
              </a:path>
            </a:pathLst>
          </a:custGeom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6450329" y="5135879"/>
            <a:ext cx="497840" cy="497840"/>
          </a:xfrm>
          <a:custGeom>
            <a:avLst/>
            <a:gdLst>
              <a:gd name="connsiteX0" fmla="*/ 0 w 497840"/>
              <a:gd name="connsiteY0" fmla="*/ 93979 h 497840"/>
              <a:gd name="connsiteX1" fmla="*/ 93979 w 497840"/>
              <a:gd name="connsiteY1" fmla="*/ 0 h 497840"/>
              <a:gd name="connsiteX2" fmla="*/ 247650 w 497840"/>
              <a:gd name="connsiteY2" fmla="*/ 153670 h 497840"/>
              <a:gd name="connsiteX3" fmla="*/ 402589 w 497840"/>
              <a:gd name="connsiteY3" fmla="*/ 0 h 497840"/>
              <a:gd name="connsiteX4" fmla="*/ 497839 w 497840"/>
              <a:gd name="connsiteY4" fmla="*/ 93979 h 497840"/>
              <a:gd name="connsiteX5" fmla="*/ 342900 w 497840"/>
              <a:gd name="connsiteY5" fmla="*/ 248920 h 497840"/>
              <a:gd name="connsiteX6" fmla="*/ 497839 w 497840"/>
              <a:gd name="connsiteY6" fmla="*/ 402590 h 497840"/>
              <a:gd name="connsiteX7" fmla="*/ 402589 w 497840"/>
              <a:gd name="connsiteY7" fmla="*/ 497840 h 497840"/>
              <a:gd name="connsiteX8" fmla="*/ 247650 w 497840"/>
              <a:gd name="connsiteY8" fmla="*/ 344170 h 497840"/>
              <a:gd name="connsiteX9" fmla="*/ 93979 w 497840"/>
              <a:gd name="connsiteY9" fmla="*/ 497840 h 497840"/>
              <a:gd name="connsiteX10" fmla="*/ 0 w 497840"/>
              <a:gd name="connsiteY10" fmla="*/ 402590 h 497840"/>
              <a:gd name="connsiteX11" fmla="*/ 153670 w 497840"/>
              <a:gd name="connsiteY11" fmla="*/ 248920 h 497840"/>
              <a:gd name="connsiteX12" fmla="*/ 0 w 497840"/>
              <a:gd name="connsiteY12" fmla="*/ 93979 h 497840"/>
              <a:gd name="connsiteX13" fmla="*/ 0 w 497840"/>
              <a:gd name="connsiteY13" fmla="*/ 93979 h 4978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497840" h="497840">
                <a:moveTo>
                  <a:pt x="0" y="93979"/>
                </a:moveTo>
                <a:lnTo>
                  <a:pt x="93979" y="0"/>
                </a:lnTo>
                <a:lnTo>
                  <a:pt x="247650" y="153670"/>
                </a:lnTo>
                <a:lnTo>
                  <a:pt x="402589" y="0"/>
                </a:lnTo>
                <a:lnTo>
                  <a:pt x="497839" y="93979"/>
                </a:lnTo>
                <a:lnTo>
                  <a:pt x="342900" y="248920"/>
                </a:lnTo>
                <a:lnTo>
                  <a:pt x="497839" y="402590"/>
                </a:lnTo>
                <a:lnTo>
                  <a:pt x="402589" y="497840"/>
                </a:lnTo>
                <a:lnTo>
                  <a:pt x="247650" y="344170"/>
                </a:lnTo>
                <a:lnTo>
                  <a:pt x="93979" y="497840"/>
                </a:lnTo>
                <a:lnTo>
                  <a:pt x="0" y="402590"/>
                </a:lnTo>
                <a:lnTo>
                  <a:pt x="153670" y="248920"/>
                </a:lnTo>
                <a:lnTo>
                  <a:pt x="0" y="93979"/>
                </a:lnTo>
                <a:lnTo>
                  <a:pt x="0" y="93979"/>
                </a:lnTo>
              </a:path>
            </a:pathLst>
          </a:custGeom>
          <a:solidFill>
            <a:srgbClr val="FF333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6443979" y="5129529"/>
            <a:ext cx="510540" cy="510540"/>
          </a:xfrm>
          <a:custGeom>
            <a:avLst/>
            <a:gdLst>
              <a:gd name="connsiteX0" fmla="*/ 6350 w 510540"/>
              <a:gd name="connsiteY0" fmla="*/ 100329 h 510540"/>
              <a:gd name="connsiteX1" fmla="*/ 100329 w 510540"/>
              <a:gd name="connsiteY1" fmla="*/ 6350 h 510540"/>
              <a:gd name="connsiteX2" fmla="*/ 254000 w 510540"/>
              <a:gd name="connsiteY2" fmla="*/ 160020 h 510540"/>
              <a:gd name="connsiteX3" fmla="*/ 408939 w 510540"/>
              <a:gd name="connsiteY3" fmla="*/ 6350 h 510540"/>
              <a:gd name="connsiteX4" fmla="*/ 504189 w 510540"/>
              <a:gd name="connsiteY4" fmla="*/ 100329 h 510540"/>
              <a:gd name="connsiteX5" fmla="*/ 349250 w 510540"/>
              <a:gd name="connsiteY5" fmla="*/ 255270 h 510540"/>
              <a:gd name="connsiteX6" fmla="*/ 504189 w 510540"/>
              <a:gd name="connsiteY6" fmla="*/ 408940 h 510540"/>
              <a:gd name="connsiteX7" fmla="*/ 408939 w 510540"/>
              <a:gd name="connsiteY7" fmla="*/ 504190 h 510540"/>
              <a:gd name="connsiteX8" fmla="*/ 254000 w 510540"/>
              <a:gd name="connsiteY8" fmla="*/ 350520 h 510540"/>
              <a:gd name="connsiteX9" fmla="*/ 100329 w 510540"/>
              <a:gd name="connsiteY9" fmla="*/ 504190 h 510540"/>
              <a:gd name="connsiteX10" fmla="*/ 6350 w 510540"/>
              <a:gd name="connsiteY10" fmla="*/ 408940 h 510540"/>
              <a:gd name="connsiteX11" fmla="*/ 160020 w 510540"/>
              <a:gd name="connsiteY11" fmla="*/ 255270 h 510540"/>
              <a:gd name="connsiteX12" fmla="*/ 6350 w 510540"/>
              <a:gd name="connsiteY12" fmla="*/ 100329 h 510540"/>
              <a:gd name="connsiteX13" fmla="*/ 6350 w 510540"/>
              <a:gd name="connsiteY13" fmla="*/ 100329 h 5105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510540" h="510540">
                <a:moveTo>
                  <a:pt x="6350" y="100329"/>
                </a:moveTo>
                <a:lnTo>
                  <a:pt x="100329" y="6350"/>
                </a:lnTo>
                <a:lnTo>
                  <a:pt x="254000" y="160020"/>
                </a:lnTo>
                <a:lnTo>
                  <a:pt x="408939" y="6350"/>
                </a:lnTo>
                <a:lnTo>
                  <a:pt x="504189" y="100329"/>
                </a:lnTo>
                <a:lnTo>
                  <a:pt x="349250" y="255270"/>
                </a:lnTo>
                <a:lnTo>
                  <a:pt x="504189" y="408940"/>
                </a:lnTo>
                <a:lnTo>
                  <a:pt x="408939" y="504190"/>
                </a:lnTo>
                <a:lnTo>
                  <a:pt x="254000" y="350520"/>
                </a:lnTo>
                <a:lnTo>
                  <a:pt x="100329" y="504190"/>
                </a:lnTo>
                <a:lnTo>
                  <a:pt x="6350" y="408940"/>
                </a:lnTo>
                <a:lnTo>
                  <a:pt x="160020" y="255270"/>
                </a:lnTo>
                <a:lnTo>
                  <a:pt x="6350" y="100329"/>
                </a:lnTo>
                <a:lnTo>
                  <a:pt x="6350" y="10032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3465A4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8749030" y="5292090"/>
            <a:ext cx="292100" cy="243840"/>
          </a:xfrm>
          <a:custGeom>
            <a:avLst/>
            <a:gdLst>
              <a:gd name="connsiteX0" fmla="*/ 292100 w 292100"/>
              <a:gd name="connsiteY0" fmla="*/ 121919 h 243840"/>
              <a:gd name="connsiteX1" fmla="*/ 0 w 292100"/>
              <a:gd name="connsiteY1" fmla="*/ 243839 h 243840"/>
              <a:gd name="connsiteX2" fmla="*/ 0 w 292100"/>
              <a:gd name="connsiteY2" fmla="*/ 0 h 243840"/>
              <a:gd name="connsiteX3" fmla="*/ 292100 w 292100"/>
              <a:gd name="connsiteY3" fmla="*/ 121919 h 2438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92100" h="243840">
                <a:moveTo>
                  <a:pt x="292100" y="121919"/>
                </a:moveTo>
                <a:lnTo>
                  <a:pt x="0" y="243839"/>
                </a:lnTo>
                <a:lnTo>
                  <a:pt x="0" y="0"/>
                </a:lnTo>
                <a:lnTo>
                  <a:pt x="292100" y="121919"/>
                </a:lnTo>
              </a:path>
            </a:pathLst>
          </a:custGeom>
          <a:solidFill>
            <a:srgbClr val="00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8742680" y="5285740"/>
            <a:ext cx="304800" cy="256540"/>
          </a:xfrm>
          <a:custGeom>
            <a:avLst/>
            <a:gdLst>
              <a:gd name="connsiteX0" fmla="*/ 298450 w 304800"/>
              <a:gd name="connsiteY0" fmla="*/ 128269 h 256540"/>
              <a:gd name="connsiteX1" fmla="*/ 6350 w 304800"/>
              <a:gd name="connsiteY1" fmla="*/ 250189 h 256540"/>
              <a:gd name="connsiteX2" fmla="*/ 6350 w 304800"/>
              <a:gd name="connsiteY2" fmla="*/ 6350 h 256540"/>
              <a:gd name="connsiteX3" fmla="*/ 298450 w 304800"/>
              <a:gd name="connsiteY3" fmla="*/ 128269 h 2565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04800" h="256540">
                <a:moveTo>
                  <a:pt x="298450" y="128269"/>
                </a:moveTo>
                <a:lnTo>
                  <a:pt x="6350" y="250189"/>
                </a:lnTo>
                <a:lnTo>
                  <a:pt x="6350" y="6350"/>
                </a:lnTo>
                <a:lnTo>
                  <a:pt x="298450" y="12826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3465A4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7598409" y="5807709"/>
            <a:ext cx="242569" cy="292100"/>
          </a:xfrm>
          <a:custGeom>
            <a:avLst/>
            <a:gdLst>
              <a:gd name="connsiteX0" fmla="*/ 120650 w 242569"/>
              <a:gd name="connsiteY0" fmla="*/ 292100 h 292100"/>
              <a:gd name="connsiteX1" fmla="*/ 0 w 242569"/>
              <a:gd name="connsiteY1" fmla="*/ 0 h 292100"/>
              <a:gd name="connsiteX2" fmla="*/ 242570 w 242569"/>
              <a:gd name="connsiteY2" fmla="*/ 0 h 292100"/>
              <a:gd name="connsiteX3" fmla="*/ 120650 w 242569"/>
              <a:gd name="connsiteY3" fmla="*/ 292100 h 292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42569" h="292100">
                <a:moveTo>
                  <a:pt x="120650" y="292100"/>
                </a:moveTo>
                <a:lnTo>
                  <a:pt x="0" y="0"/>
                </a:lnTo>
                <a:lnTo>
                  <a:pt x="242570" y="0"/>
                </a:lnTo>
                <a:lnTo>
                  <a:pt x="120650" y="292100"/>
                </a:lnTo>
              </a:path>
            </a:pathLst>
          </a:custGeom>
          <a:solidFill>
            <a:srgbClr val="00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7592059" y="5801359"/>
            <a:ext cx="255269" cy="304800"/>
          </a:xfrm>
          <a:custGeom>
            <a:avLst/>
            <a:gdLst>
              <a:gd name="connsiteX0" fmla="*/ 127000 w 255269"/>
              <a:gd name="connsiteY0" fmla="*/ 298450 h 304800"/>
              <a:gd name="connsiteX1" fmla="*/ 6350 w 255269"/>
              <a:gd name="connsiteY1" fmla="*/ 6350 h 304800"/>
              <a:gd name="connsiteX2" fmla="*/ 248920 w 255269"/>
              <a:gd name="connsiteY2" fmla="*/ 6350 h 304800"/>
              <a:gd name="connsiteX3" fmla="*/ 127000 w 255269"/>
              <a:gd name="connsiteY3" fmla="*/ 298450 h 304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55269" h="304800">
                <a:moveTo>
                  <a:pt x="127000" y="298450"/>
                </a:moveTo>
                <a:lnTo>
                  <a:pt x="6350" y="6350"/>
                </a:lnTo>
                <a:lnTo>
                  <a:pt x="248920" y="6350"/>
                </a:lnTo>
                <a:lnTo>
                  <a:pt x="127000" y="2984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3465A4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6146800"/>
            <a:ext cx="774700" cy="711200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6900" y="5194300"/>
            <a:ext cx="381000" cy="381000"/>
          </a:xfrm>
          <a:prstGeom prst="rect">
            <a:avLst/>
          </a:prstGeom>
          <a:noFill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4300" y="6337300"/>
            <a:ext cx="1308100" cy="457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102100" y="6375400"/>
            <a:ext cx="9271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Ministero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dell’Interno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2832100" y="6502400"/>
            <a:ext cx="34417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Dipartimento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dei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Vigili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Fuoco,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Soccorso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Pubblico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della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Difesa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Civile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2755900" y="6629400"/>
            <a:ext cx="36195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Direzione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Centrale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per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Prevenzione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Sicurezza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Tecnica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3327400" y="406400"/>
            <a:ext cx="24638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2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Vie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d'esodo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verticali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2146300" y="774700"/>
            <a:ext cx="48387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40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Verifica</a:t>
            </a:r>
            <a:r>
              <a:rPr lang="en-US" altLang="zh-CN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di</a:t>
            </a:r>
            <a:r>
              <a:rPr lang="en-US" altLang="zh-CN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ridondanza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546100" y="1689100"/>
            <a:ext cx="7899400" cy="863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r>
              <a:rPr lang="en-US" altLang="zh-CN" sz="262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•</a:t>
            </a:r>
            <a:r>
              <a:rPr lang="en-US" altLang="zh-CN" sz="262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2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L'incendio</a:t>
            </a:r>
            <a:r>
              <a:rPr lang="en-US" altLang="zh-CN" sz="26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2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rende</a:t>
            </a:r>
            <a:r>
              <a:rPr lang="en-US" altLang="zh-CN" sz="26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2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indisponibile</a:t>
            </a:r>
            <a:r>
              <a:rPr lang="en-US" altLang="zh-CN" sz="26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2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una</a:t>
            </a:r>
            <a:r>
              <a:rPr lang="en-US" altLang="zh-CN" sz="26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2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via</a:t>
            </a:r>
            <a:r>
              <a:rPr lang="en-US" altLang="zh-CN" sz="26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2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d'esodo</a:t>
            </a:r>
            <a:r>
              <a:rPr lang="en-US" altLang="zh-CN" sz="262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.</a:t>
            </a:r>
          </a:p>
          <a:p>
            <a:pPr>
              <a:lnSpc>
                <a:spcPts val="3800"/>
              </a:lnSpc>
              <a:tabLst/>
            </a:pPr>
            <a:r>
              <a:rPr lang="en-US" altLang="zh-CN" sz="262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•</a:t>
            </a:r>
            <a:r>
              <a:rPr lang="en-US" altLang="zh-CN" sz="262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2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Si</a:t>
            </a:r>
            <a:r>
              <a:rPr lang="en-US" altLang="zh-CN" sz="26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2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rende</a:t>
            </a:r>
            <a:r>
              <a:rPr lang="en-US" altLang="zh-CN" sz="26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2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indisponibile</a:t>
            </a:r>
            <a:r>
              <a:rPr lang="en-US" altLang="zh-CN" sz="26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2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una</a:t>
            </a:r>
            <a:r>
              <a:rPr lang="en-US" altLang="zh-CN" sz="26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2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via</a:t>
            </a:r>
            <a:r>
              <a:rPr lang="en-US" altLang="zh-CN" sz="26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2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d'esodo</a:t>
            </a:r>
            <a:r>
              <a:rPr lang="en-US" altLang="zh-CN" sz="26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2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alla</a:t>
            </a:r>
            <a:r>
              <a:rPr lang="en-US" altLang="zh-CN" sz="26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2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volta</a:t>
            </a:r>
            <a:r>
              <a:rPr lang="en-US" altLang="zh-CN" sz="26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2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</a:t>
            </a:r>
            <a:r>
              <a:rPr lang="en-US" altLang="zh-CN" sz="26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2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si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825500" y="2590800"/>
            <a:ext cx="6997700" cy="762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/>
            </a:pPr>
            <a:r>
              <a:rPr lang="en-US" altLang="zh-CN" sz="262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verifica</a:t>
            </a:r>
            <a:r>
              <a:rPr lang="en-US" altLang="zh-CN" sz="26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2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che</a:t>
            </a:r>
            <a:r>
              <a:rPr lang="en-US" altLang="zh-CN" sz="26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2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le</a:t>
            </a:r>
            <a:r>
              <a:rPr lang="en-US" altLang="zh-CN" sz="26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2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restanti</a:t>
            </a:r>
            <a:r>
              <a:rPr lang="en-US" altLang="zh-CN" sz="26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2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vie</a:t>
            </a:r>
            <a:r>
              <a:rPr lang="en-US" altLang="zh-CN" sz="26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2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d'esodo</a:t>
            </a:r>
            <a:r>
              <a:rPr lang="en-US" altLang="zh-CN" sz="26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2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indipendenti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62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siano</a:t>
            </a:r>
            <a:r>
              <a:rPr lang="en-US" altLang="zh-CN" sz="26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2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sufficienti</a:t>
            </a:r>
            <a:r>
              <a:rPr lang="en-US" altLang="zh-CN" sz="262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.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546100" y="3441700"/>
            <a:ext cx="79756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r>
              <a:rPr lang="en-US" altLang="zh-CN" sz="262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•</a:t>
            </a:r>
            <a:r>
              <a:rPr lang="en-US" altLang="zh-CN" sz="262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2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Vie</a:t>
            </a:r>
            <a:r>
              <a:rPr lang="en-US" altLang="zh-CN" sz="26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2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d'esodo</a:t>
            </a:r>
            <a:r>
              <a:rPr lang="en-US" altLang="zh-CN" sz="26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2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</a:t>
            </a:r>
            <a:r>
              <a:rPr lang="en-US" altLang="zh-CN" sz="26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2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prova</a:t>
            </a:r>
            <a:r>
              <a:rPr lang="en-US" altLang="zh-CN" sz="26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2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</a:t>
            </a:r>
            <a:r>
              <a:rPr lang="en-US" altLang="zh-CN" sz="26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2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fumo</a:t>
            </a:r>
            <a:r>
              <a:rPr lang="en-US" altLang="zh-CN" sz="26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2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o</a:t>
            </a:r>
            <a:r>
              <a:rPr lang="en-US" altLang="zh-CN" sz="26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2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esterne</a:t>
            </a:r>
            <a:r>
              <a:rPr lang="en-US" altLang="zh-CN" sz="26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2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considerate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825500" y="3860800"/>
            <a:ext cx="27559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/>
            </a:pPr>
            <a:r>
              <a:rPr lang="en-US" altLang="zh-CN" sz="262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sempre</a:t>
            </a:r>
            <a:r>
              <a:rPr lang="en-US" altLang="zh-CN" sz="26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2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disponibili.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546100" y="4330700"/>
            <a:ext cx="59182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r>
              <a:rPr lang="en-US" altLang="zh-CN" sz="262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•</a:t>
            </a:r>
            <a:r>
              <a:rPr lang="en-US" altLang="zh-CN" sz="262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2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Vie</a:t>
            </a:r>
            <a:r>
              <a:rPr lang="en-US" altLang="zh-CN" sz="26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2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d'esodo</a:t>
            </a:r>
            <a:r>
              <a:rPr lang="en-US" altLang="zh-CN" sz="26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2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non</a:t>
            </a:r>
            <a:r>
              <a:rPr lang="en-US" altLang="zh-CN" sz="26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2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indipendenti</a:t>
            </a:r>
            <a:r>
              <a:rPr lang="en-US" altLang="zh-CN" sz="26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2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tra</a:t>
            </a:r>
            <a:r>
              <a:rPr lang="en-US" altLang="zh-CN" sz="26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2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loro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546100" y="4775200"/>
            <a:ext cx="5549900" cy="1257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                <a:tab pos="279400" algn="l"/>
              </a:tabLst>
            </a:pPr>
            <a:r>
              <a:rPr lang="en-US" altLang="zh-CN" dirty="0"/>
              <a:t>	</a:t>
            </a:r>
            <a:r>
              <a:rPr lang="en-US" altLang="zh-CN" sz="262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contemporaneamente</a:t>
            </a:r>
            <a:r>
              <a:rPr lang="en-US" altLang="zh-CN" sz="26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2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indisponibili.</a:t>
            </a:r>
          </a:p>
          <a:p>
            <a:pPr>
              <a:lnSpc>
                <a:spcPts val="3800"/>
              </a:lnSpc>
              <a:tabLst>
                <a:tab pos="279400" algn="l"/>
              </a:tabLst>
            </a:pPr>
            <a:r>
              <a:rPr lang="en-US" altLang="zh-CN" sz="262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•</a:t>
            </a:r>
            <a:r>
              <a:rPr lang="en-US" altLang="zh-CN" sz="262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2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Non</a:t>
            </a:r>
            <a:r>
              <a:rPr lang="en-US" altLang="zh-CN" sz="26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2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necessaria</a:t>
            </a:r>
            <a:r>
              <a:rPr lang="en-US" altLang="zh-CN" sz="26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2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ulteriore</a:t>
            </a:r>
            <a:r>
              <a:rPr lang="en-US" altLang="zh-CN" sz="26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2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verifica</a:t>
            </a:r>
          </a:p>
          <a:p>
            <a:pPr>
              <a:lnSpc>
                <a:spcPts val="3100"/>
              </a:lnSpc>
              <a:tabLst>
                <a:tab pos="279400" algn="l"/>
              </a:tabLst>
            </a:pPr>
            <a:r>
              <a:rPr lang="en-US" altLang="zh-CN" dirty="0"/>
              <a:t>	</a:t>
            </a:r>
            <a:r>
              <a:rPr lang="en-US" altLang="zh-CN" sz="262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lunghezze</a:t>
            </a:r>
            <a:r>
              <a:rPr lang="en-US" altLang="zh-CN" sz="26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2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d'esodo</a:t>
            </a:r>
            <a:r>
              <a:rPr lang="en-US" altLang="zh-CN" sz="26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2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</a:t>
            </a:r>
            <a:r>
              <a:rPr lang="en-US" altLang="zh-CN" sz="26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2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corridoi</a:t>
            </a:r>
            <a:r>
              <a:rPr lang="en-US" altLang="zh-CN" sz="26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2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ciechi.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775" y="1347788"/>
            <a:ext cx="74104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775" y="1347788"/>
            <a:ext cx="74104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31800" y="673100"/>
            <a:ext cx="419100" cy="1206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500"/>
              </a:lnSpc>
              <a:tabLst/>
            </a:pPr>
            <a:r>
              <a:rPr lang="en-US" altLang="zh-CN" sz="86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*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431800" y="2654300"/>
            <a:ext cx="419100" cy="1206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500"/>
              </a:lnSpc>
              <a:tabLst/>
            </a:pPr>
            <a:r>
              <a:rPr lang="en-US" altLang="zh-CN" sz="86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*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3632200" y="3835400"/>
            <a:ext cx="1143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06400" y="4127500"/>
            <a:ext cx="419100" cy="1206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500"/>
              </a:lnSpc>
              <a:tabLst/>
            </a:pPr>
            <a:r>
              <a:rPr lang="en-US" altLang="zh-CN" sz="86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*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397500" y="4546600"/>
            <a:ext cx="1270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406400" y="5003800"/>
            <a:ext cx="419100" cy="1206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500"/>
              </a:lnSpc>
              <a:tabLst/>
            </a:pPr>
            <a:r>
              <a:rPr lang="en-US" altLang="zh-CN" sz="86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*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969000" y="5270500"/>
            <a:ext cx="1016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F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8356600" y="5308600"/>
            <a:ext cx="1270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G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825500" y="800100"/>
            <a:ext cx="7061200" cy="6172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                <a:tab pos="406400" algn="l"/>
                <a:tab pos="469900" algn="l"/>
                <a:tab pos="660400" algn="l"/>
                <a:tab pos="1930400" algn="l"/>
                <a:tab pos="2006600" algn="l"/>
                <a:tab pos="2565400" algn="l"/>
                <a:tab pos="2882900" algn="l"/>
                <a:tab pos="3276600" algn="l"/>
                <a:tab pos="4572000" algn="l"/>
              </a:tabLst>
            </a:pPr>
            <a:r>
              <a:rPr lang="en-US" altLang="zh-CN" dirty="0"/>
              <a:t>		</a:t>
            </a:r>
            <a:r>
              <a:rPr lang="en-US" altLang="zh-CN" sz="40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Finalità</a:t>
            </a:r>
            <a:r>
              <a:rPr lang="en-US" altLang="zh-CN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del</a:t>
            </a:r>
            <a:r>
              <a:rPr lang="en-US" altLang="zh-CN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sistema</a:t>
            </a:r>
            <a:r>
              <a:rPr lang="en-US" altLang="zh-CN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d'esodo</a:t>
            </a:r>
          </a:p>
          <a:p>
            <a:pPr>
              <a:lnSpc>
                <a:spcPts val="1700"/>
              </a:lnSpc>
              <a:tabLst>
                <a:tab pos="406400" algn="l"/>
                <a:tab pos="469900" algn="l"/>
                <a:tab pos="660400" algn="l"/>
                <a:tab pos="1930400" algn="l"/>
                <a:tab pos="2006600" algn="l"/>
                <a:tab pos="2565400" algn="l"/>
                <a:tab pos="2882900" algn="l"/>
                <a:tab pos="3276600" algn="l"/>
                <a:tab pos="4572000" algn="l"/>
              </a:tabLst>
            </a:pPr>
            <a:r>
              <a:rPr lang="en-US" altLang="zh-CN" sz="1400" b="1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Sicurezza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,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il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codice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è</a:t>
            </a:r>
          </a:p>
          <a:p>
            <a:pPr>
              <a:lnSpc>
                <a:spcPts val="1600"/>
              </a:lnSpc>
              <a:tabLst>
                <a:tab pos="406400" algn="l"/>
                <a:tab pos="469900" algn="l"/>
                <a:tab pos="660400" algn="l"/>
                <a:tab pos="1930400" algn="l"/>
                <a:tab pos="2006600" algn="l"/>
                <a:tab pos="2565400" algn="l"/>
                <a:tab pos="2882900" algn="l"/>
                <a:tab pos="3276600" algn="l"/>
                <a:tab pos="4572000" algn="l"/>
              </a:tabLst>
            </a:pP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uno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b="1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strumento</a:t>
            </a:r>
          </a:p>
          <a:p>
            <a:pPr>
              <a:lnSpc>
                <a:spcPts val="1600"/>
              </a:lnSpc>
              <a:tabLst>
                <a:tab pos="406400" algn="l"/>
                <a:tab pos="469900" algn="l"/>
                <a:tab pos="660400" algn="l"/>
                <a:tab pos="1930400" algn="l"/>
                <a:tab pos="2006600" algn="l"/>
                <a:tab pos="2565400" algn="l"/>
                <a:tab pos="2882900" algn="l"/>
                <a:tab pos="3276600" algn="l"/>
                <a:tab pos="4572000" algn="l"/>
              </a:tabLst>
            </a:pP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non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il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fine!</a:t>
            </a:r>
          </a:p>
          <a:p>
            <a:pPr>
              <a:lnSpc>
                <a:spcPts val="3200"/>
              </a:lnSpc>
              <a:tabLst>
                <a:tab pos="406400" algn="l"/>
                <a:tab pos="469900" algn="l"/>
                <a:tab pos="660400" algn="l"/>
                <a:tab pos="1930400" algn="l"/>
                <a:tab pos="2006600" algn="l"/>
                <a:tab pos="2565400" algn="l"/>
                <a:tab pos="2882900" algn="l"/>
                <a:tab pos="3276600" algn="l"/>
                <a:tab pos="4572000" algn="l"/>
              </a:tabLst>
            </a:pPr>
            <a:r>
              <a:rPr lang="en-US" altLang="zh-CN" dirty="0"/>
              <a:t>	</a:t>
            </a:r>
            <a:r>
              <a:rPr lang="en-US" altLang="zh-CN" sz="2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Assicurare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che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gli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occupanti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dell'attività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possano</a:t>
            </a:r>
          </a:p>
          <a:p>
            <a:pPr>
              <a:lnSpc>
                <a:spcPts val="2800"/>
              </a:lnSpc>
              <a:tabLst>
                <a:tab pos="406400" algn="l"/>
                <a:tab pos="469900" algn="l"/>
                <a:tab pos="660400" algn="l"/>
                <a:tab pos="1930400" algn="l"/>
                <a:tab pos="2006600" algn="l"/>
                <a:tab pos="2565400" algn="l"/>
                <a:tab pos="2882900" algn="l"/>
                <a:tab pos="3276600" algn="l"/>
                <a:tab pos="4572000" algn="l"/>
              </a:tabLst>
            </a:pPr>
            <a:r>
              <a:rPr lang="en-US" altLang="zh-CN" dirty="0"/>
              <a:t>	</a:t>
            </a:r>
            <a:r>
              <a:rPr lang="en-US" altLang="zh-CN" sz="24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raggiungere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o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permanere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in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un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luogo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sicuro</a:t>
            </a:r>
            <a:r>
              <a:rPr lang="en-US" altLang="zh-CN" sz="2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,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</a:t>
            </a:r>
          </a:p>
          <a:p>
            <a:pPr>
              <a:lnSpc>
                <a:spcPts val="2800"/>
              </a:lnSpc>
              <a:tabLst>
                <a:tab pos="406400" algn="l"/>
                <a:tab pos="469900" algn="l"/>
                <a:tab pos="660400" algn="l"/>
                <a:tab pos="1930400" algn="l"/>
                <a:tab pos="2006600" algn="l"/>
                <a:tab pos="2565400" algn="l"/>
                <a:tab pos="2882900" algn="l"/>
                <a:tab pos="3276600" algn="l"/>
                <a:tab pos="4572000" algn="l"/>
              </a:tabLst>
            </a:pPr>
            <a:r>
              <a:rPr lang="en-US" altLang="zh-CN" dirty="0"/>
              <a:t>			</a:t>
            </a:r>
            <a:r>
              <a:rPr lang="en-US" altLang="zh-CN" sz="2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prescindere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dall'intervento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dei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Vigili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fuoco.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200"/>
              </a:lnSpc>
              <a:tabLst>
                <a:tab pos="406400" algn="l"/>
                <a:tab pos="469900" algn="l"/>
                <a:tab pos="660400" algn="l"/>
                <a:tab pos="1930400" algn="l"/>
                <a:tab pos="2006600" algn="l"/>
                <a:tab pos="2565400" algn="l"/>
                <a:tab pos="2882900" algn="l"/>
                <a:tab pos="3276600" algn="l"/>
                <a:tab pos="4572000" algn="l"/>
              </a:tabLst>
            </a:pPr>
            <a:r>
              <a:rPr lang="en-US" altLang="zh-CN" sz="1400" b="1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Luogo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b="1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sicuro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è</a:t>
            </a:r>
          </a:p>
          <a:p>
            <a:pPr>
              <a:lnSpc>
                <a:spcPts val="1600"/>
              </a:lnSpc>
              <a:tabLst>
                <a:tab pos="406400" algn="l"/>
                <a:tab pos="469900" algn="l"/>
                <a:tab pos="660400" algn="l"/>
                <a:tab pos="1930400" algn="l"/>
                <a:tab pos="2006600" algn="l"/>
                <a:tab pos="2565400" algn="l"/>
                <a:tab pos="2882900" algn="l"/>
                <a:tab pos="3276600" algn="l"/>
                <a:tab pos="4572000" algn="l"/>
              </a:tabLst>
            </a:pP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pubblica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via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o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luogo</a:t>
            </a:r>
          </a:p>
          <a:p>
            <a:pPr>
              <a:lnSpc>
                <a:spcPts val="1600"/>
              </a:lnSpc>
              <a:tabLst>
                <a:tab pos="406400" algn="l"/>
                <a:tab pos="469900" algn="l"/>
                <a:tab pos="660400" algn="l"/>
                <a:tab pos="1930400" algn="l"/>
                <a:tab pos="2006600" algn="l"/>
                <a:tab pos="2565400" algn="l"/>
                <a:tab pos="2882900" algn="l"/>
                <a:tab pos="3276600" algn="l"/>
                <a:tab pos="4572000" algn="l"/>
              </a:tabLst>
            </a:pP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non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soggetto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agli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effetti</a:t>
            </a:r>
          </a:p>
          <a:p>
            <a:pPr>
              <a:lnSpc>
                <a:spcPts val="1600"/>
              </a:lnSpc>
              <a:tabLst>
                <a:tab pos="406400" algn="l"/>
                <a:tab pos="469900" algn="l"/>
                <a:tab pos="660400" algn="l"/>
                <a:tab pos="1930400" algn="l"/>
                <a:tab pos="2006600" algn="l"/>
                <a:tab pos="2565400" algn="l"/>
                <a:tab pos="2882900" algn="l"/>
                <a:tab pos="3276600" algn="l"/>
                <a:tab pos="4572000" algn="l"/>
              </a:tabLst>
            </a:pP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dell'incendio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in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ogni</a:t>
            </a:r>
          </a:p>
          <a:p>
            <a:pPr>
              <a:lnSpc>
                <a:spcPts val="1600"/>
              </a:lnSpc>
              <a:tabLst>
                <a:tab pos="406400" algn="l"/>
                <a:tab pos="469900" algn="l"/>
                <a:tab pos="660400" algn="l"/>
                <a:tab pos="1930400" algn="l"/>
                <a:tab pos="2006600" algn="l"/>
                <a:tab pos="2565400" algn="l"/>
                <a:tab pos="2882900" algn="l"/>
                <a:tab pos="3276600" algn="l"/>
                <a:tab pos="4572000" algn="l"/>
              </a:tabLst>
            </a:pP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caso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collegato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alla</a:t>
            </a:r>
          </a:p>
          <a:p>
            <a:pPr>
              <a:lnSpc>
                <a:spcPts val="1600"/>
              </a:lnSpc>
              <a:tabLst>
                <a:tab pos="406400" algn="l"/>
                <a:tab pos="469900" algn="l"/>
                <a:tab pos="660400" algn="l"/>
                <a:tab pos="1930400" algn="l"/>
                <a:tab pos="2006600" algn="l"/>
                <a:tab pos="2565400" algn="l"/>
                <a:tab pos="2882900" algn="l"/>
                <a:tab pos="3276600" algn="l"/>
                <a:tab pos="4572000" algn="l"/>
              </a:tabLst>
            </a:pP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pubblica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via</a:t>
            </a:r>
          </a:p>
          <a:p>
            <a:pPr>
              <a:lnSpc>
                <a:spcPts val="2100"/>
              </a:lnSpc>
              <a:tabLst>
                <a:tab pos="406400" algn="l"/>
                <a:tab pos="469900" algn="l"/>
                <a:tab pos="660400" algn="l"/>
                <a:tab pos="1930400" algn="l"/>
                <a:tab pos="2006600" algn="l"/>
                <a:tab pos="2565400" algn="l"/>
                <a:tab pos="2882900" algn="l"/>
                <a:tab pos="3276600" algn="l"/>
                <a:tab pos="4572000" algn="l"/>
              </a:tabLst>
            </a:pPr>
            <a:r>
              <a:rPr lang="en-US" altLang="zh-CN" dirty="0"/>
              <a:t>							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Scala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protetta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  <a:r>
              <a:rPr lang="en-US" altLang="zh-CN" sz="1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B</a:t>
            </a:r>
          </a:p>
          <a:p>
            <a:pPr>
              <a:lnSpc>
                <a:spcPts val="1000"/>
              </a:lnSpc>
              <a:tabLst>
                <a:tab pos="406400" algn="l"/>
                <a:tab pos="469900" algn="l"/>
                <a:tab pos="660400" algn="l"/>
                <a:tab pos="1930400" algn="l"/>
                <a:tab pos="2006600" algn="l"/>
                <a:tab pos="2565400" algn="l"/>
                <a:tab pos="2882900" algn="l"/>
                <a:tab pos="3276600" algn="l"/>
                <a:tab pos="4572000" algn="l"/>
              </a:tabLst>
            </a:pPr>
            <a:r>
              <a:rPr lang="en-US" altLang="zh-CN" sz="1400" b="1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Lunghezza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b="1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d'esodo</a:t>
            </a:r>
          </a:p>
          <a:p>
            <a:pPr>
              <a:lnSpc>
                <a:spcPts val="1600"/>
              </a:lnSpc>
              <a:tabLst>
                <a:tab pos="406400" algn="l"/>
                <a:tab pos="469900" algn="l"/>
                <a:tab pos="660400" algn="l"/>
                <a:tab pos="1930400" algn="l"/>
                <a:tab pos="2006600" algn="l"/>
                <a:tab pos="2565400" algn="l"/>
                <a:tab pos="2882900" algn="l"/>
                <a:tab pos="3276600" algn="l"/>
                <a:tab pos="4572000" algn="l"/>
              </a:tabLst>
            </a:pP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rispetto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a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b="1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luogo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b="1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sicuro</a:t>
            </a:r>
          </a:p>
          <a:p>
            <a:pPr>
              <a:lnSpc>
                <a:spcPts val="1600"/>
              </a:lnSpc>
              <a:tabLst>
                <a:tab pos="406400" algn="l"/>
                <a:tab pos="469900" algn="l"/>
                <a:tab pos="660400" algn="l"/>
                <a:tab pos="1930400" algn="l"/>
                <a:tab pos="2006600" algn="l"/>
                <a:tab pos="2565400" algn="l"/>
                <a:tab pos="2882900" algn="l"/>
                <a:tab pos="3276600" algn="l"/>
                <a:tab pos="4572000" algn="l"/>
              </a:tabLst>
            </a:pPr>
            <a:r>
              <a:rPr lang="en-US" altLang="zh-CN" sz="1400" b="1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temporaneo</a:t>
            </a:r>
          </a:p>
          <a:p>
            <a:pPr>
              <a:lnSpc>
                <a:spcPts val="1000"/>
              </a:lnSpc>
              <a:tabLst>
                <a:tab pos="406400" algn="l"/>
                <a:tab pos="469900" algn="l"/>
                <a:tab pos="660400" algn="l"/>
                <a:tab pos="1930400" algn="l"/>
                <a:tab pos="2006600" algn="l"/>
                <a:tab pos="2565400" algn="l"/>
                <a:tab pos="2882900" algn="l"/>
                <a:tab pos="3276600" algn="l"/>
                <a:tab pos="4572000" algn="l"/>
              </a:tabLst>
            </a:pPr>
            <a:r>
              <a:rPr lang="en-US" altLang="zh-CN" dirty="0"/>
              <a:t>									</a:t>
            </a:r>
            <a:r>
              <a:rPr lang="en-US" altLang="zh-CN" sz="1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</a:t>
            </a:r>
          </a:p>
          <a:p>
            <a:pPr>
              <a:lnSpc>
                <a:spcPts val="1000"/>
              </a:lnSpc>
              <a:tabLst>
                <a:tab pos="406400" algn="l"/>
                <a:tab pos="469900" algn="l"/>
                <a:tab pos="660400" algn="l"/>
                <a:tab pos="1930400" algn="l"/>
                <a:tab pos="2006600" algn="l"/>
                <a:tab pos="2565400" algn="l"/>
                <a:tab pos="2882900" algn="l"/>
                <a:tab pos="3276600" algn="l"/>
                <a:tab pos="4572000" algn="l"/>
              </a:tabLst>
            </a:pPr>
            <a:r>
              <a:rPr lang="en-US" altLang="zh-CN" dirty="0"/>
              <a:t>						</a:t>
            </a:r>
            <a:r>
              <a:rPr lang="en-US" altLang="zh-CN" sz="1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</a:t>
            </a:r>
          </a:p>
          <a:p>
            <a:pPr>
              <a:lnSpc>
                <a:spcPts val="1400"/>
              </a:lnSpc>
              <a:tabLst>
                <a:tab pos="406400" algn="l"/>
                <a:tab pos="469900" algn="l"/>
                <a:tab pos="660400" algn="l"/>
                <a:tab pos="1930400" algn="l"/>
                <a:tab pos="2006600" algn="l"/>
                <a:tab pos="2565400" algn="l"/>
                <a:tab pos="2882900" algn="l"/>
                <a:tab pos="3276600" algn="l"/>
                <a:tab pos="4572000" algn="l"/>
              </a:tabLst>
            </a:pPr>
            <a:r>
              <a:rPr lang="en-US" altLang="zh-CN" sz="1400" b="1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Corridoio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b="1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cieco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fino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a</a:t>
            </a:r>
          </a:p>
          <a:p>
            <a:pPr>
              <a:lnSpc>
                <a:spcPts val="1600"/>
              </a:lnSpc>
              <a:tabLst>
                <a:tab pos="406400" algn="l"/>
                <a:tab pos="469900" algn="l"/>
                <a:tab pos="660400" algn="l"/>
                <a:tab pos="1930400" algn="l"/>
                <a:tab pos="2006600" algn="l"/>
                <a:tab pos="2565400" algn="l"/>
                <a:tab pos="2882900" algn="l"/>
                <a:tab pos="3276600" algn="l"/>
                <a:tab pos="4572000" algn="l"/>
              </a:tabLst>
            </a:pP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biforcazione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vie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d'esodo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600"/>
              </a:lnSpc>
              <a:tabLst>
                <a:tab pos="406400" algn="l"/>
                <a:tab pos="469900" algn="l"/>
                <a:tab pos="660400" algn="l"/>
                <a:tab pos="1930400" algn="l"/>
                <a:tab pos="2006600" algn="l"/>
                <a:tab pos="2565400" algn="l"/>
                <a:tab pos="2882900" algn="l"/>
                <a:tab pos="3276600" algn="l"/>
                <a:tab pos="4572000" algn="l"/>
              </a:tabLst>
            </a:pPr>
            <a:r>
              <a:rPr lang="en-US" altLang="zh-CN" dirty="0"/>
              <a:t>								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Ministero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dell’Interno</a:t>
            </a:r>
          </a:p>
          <a:p>
            <a:pPr>
              <a:lnSpc>
                <a:spcPts val="900"/>
              </a:lnSpc>
              <a:tabLst>
                <a:tab pos="406400" algn="l"/>
                <a:tab pos="469900" algn="l"/>
                <a:tab pos="660400" algn="l"/>
                <a:tab pos="1930400" algn="l"/>
                <a:tab pos="2006600" algn="l"/>
                <a:tab pos="2565400" algn="l"/>
                <a:tab pos="2882900" algn="l"/>
                <a:tab pos="3276600" algn="l"/>
                <a:tab pos="4572000" algn="l"/>
              </a:tabLst>
            </a:pPr>
            <a:r>
              <a:rPr lang="en-US" altLang="zh-CN" dirty="0"/>
              <a:t>					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Dipartimento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dei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Vigili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Fuoco,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Soccorso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Pubblico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della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Difesa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Civile</a:t>
            </a:r>
          </a:p>
          <a:p>
            <a:pPr>
              <a:lnSpc>
                <a:spcPts val="1100"/>
              </a:lnSpc>
              <a:tabLst>
                <a:tab pos="406400" algn="l"/>
                <a:tab pos="469900" algn="l"/>
                <a:tab pos="660400" algn="l"/>
                <a:tab pos="1930400" algn="l"/>
                <a:tab pos="2006600" algn="l"/>
                <a:tab pos="2565400" algn="l"/>
                <a:tab pos="2882900" algn="l"/>
                <a:tab pos="3276600" algn="l"/>
                <a:tab pos="4572000" algn="l"/>
              </a:tabLst>
            </a:pPr>
            <a:r>
              <a:rPr lang="en-US" altLang="zh-CN" dirty="0"/>
              <a:t>				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Direzione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Centrale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per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Prevenzione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Sicurezza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Tecnica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775" y="1347788"/>
            <a:ext cx="74104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0" y="6236970"/>
            <a:ext cx="9144000" cy="621029"/>
          </a:xfrm>
          <a:custGeom>
            <a:avLst/>
            <a:gdLst>
              <a:gd name="connsiteX0" fmla="*/ 4572000 w 9144000"/>
              <a:gd name="connsiteY0" fmla="*/ 621029 h 621029"/>
              <a:gd name="connsiteX1" fmla="*/ 0 w 9144000"/>
              <a:gd name="connsiteY1" fmla="*/ 621029 h 621029"/>
              <a:gd name="connsiteX2" fmla="*/ 0 w 9144000"/>
              <a:gd name="connsiteY2" fmla="*/ 0 h 621029"/>
              <a:gd name="connsiteX3" fmla="*/ 9144000 w 9144000"/>
              <a:gd name="connsiteY3" fmla="*/ 0 h 621029"/>
              <a:gd name="connsiteX4" fmla="*/ 9144000 w 9144000"/>
              <a:gd name="connsiteY4" fmla="*/ 621029 h 621029"/>
              <a:gd name="connsiteX5" fmla="*/ 4572000 w 9144000"/>
              <a:gd name="connsiteY5" fmla="*/ 621029 h 6210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9144000" h="621029">
                <a:moveTo>
                  <a:pt x="4572000" y="621029"/>
                </a:moveTo>
                <a:lnTo>
                  <a:pt x="0" y="621029"/>
                </a:lnTo>
                <a:lnTo>
                  <a:pt x="0" y="0"/>
                </a:lnTo>
                <a:lnTo>
                  <a:pt x="9144000" y="0"/>
                </a:lnTo>
                <a:lnTo>
                  <a:pt x="9144000" y="621029"/>
                </a:lnTo>
                <a:lnTo>
                  <a:pt x="4572000" y="621029"/>
                </a:lnTo>
              </a:path>
            </a:pathLst>
          </a:custGeom>
          <a:solidFill>
            <a:srgbClr val="C0C0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-6350" y="6230620"/>
            <a:ext cx="9156700" cy="633729"/>
          </a:xfrm>
          <a:custGeom>
            <a:avLst/>
            <a:gdLst>
              <a:gd name="connsiteX0" fmla="*/ 4578350 w 9156700"/>
              <a:gd name="connsiteY0" fmla="*/ 627379 h 633729"/>
              <a:gd name="connsiteX1" fmla="*/ 6350 w 9156700"/>
              <a:gd name="connsiteY1" fmla="*/ 627379 h 633729"/>
              <a:gd name="connsiteX2" fmla="*/ 6350 w 9156700"/>
              <a:gd name="connsiteY2" fmla="*/ 6350 h 633729"/>
              <a:gd name="connsiteX3" fmla="*/ 9150350 w 9156700"/>
              <a:gd name="connsiteY3" fmla="*/ 6350 h 633729"/>
              <a:gd name="connsiteX4" fmla="*/ 9150350 w 9156700"/>
              <a:gd name="connsiteY4" fmla="*/ 627379 h 633729"/>
              <a:gd name="connsiteX5" fmla="*/ 4578350 w 9156700"/>
              <a:gd name="connsiteY5" fmla="*/ 627379 h 6337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9156700" h="633729">
                <a:moveTo>
                  <a:pt x="4578350" y="627379"/>
                </a:moveTo>
                <a:lnTo>
                  <a:pt x="6350" y="627379"/>
                </a:lnTo>
                <a:lnTo>
                  <a:pt x="6350" y="6350"/>
                </a:lnTo>
                <a:lnTo>
                  <a:pt x="9150350" y="6350"/>
                </a:lnTo>
                <a:lnTo>
                  <a:pt x="9150350" y="627379"/>
                </a:lnTo>
                <a:lnTo>
                  <a:pt x="4578350" y="62737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15619" y="1506219"/>
            <a:ext cx="2219959" cy="654050"/>
          </a:xfrm>
          <a:custGeom>
            <a:avLst/>
            <a:gdLst>
              <a:gd name="connsiteX0" fmla="*/ 1109980 w 2219959"/>
              <a:gd name="connsiteY0" fmla="*/ 654050 h 654050"/>
              <a:gd name="connsiteX1" fmla="*/ 0 w 2219959"/>
              <a:gd name="connsiteY1" fmla="*/ 654050 h 654050"/>
              <a:gd name="connsiteX2" fmla="*/ 0 w 2219959"/>
              <a:gd name="connsiteY2" fmla="*/ 0 h 654050"/>
              <a:gd name="connsiteX3" fmla="*/ 2219959 w 2219959"/>
              <a:gd name="connsiteY3" fmla="*/ 0 h 654050"/>
              <a:gd name="connsiteX4" fmla="*/ 2219959 w 2219959"/>
              <a:gd name="connsiteY4" fmla="*/ 654050 h 654050"/>
              <a:gd name="connsiteX5" fmla="*/ 1109980 w 2219959"/>
              <a:gd name="connsiteY5" fmla="*/ 654050 h 654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219959" h="654050">
                <a:moveTo>
                  <a:pt x="1109980" y="654050"/>
                </a:moveTo>
                <a:lnTo>
                  <a:pt x="0" y="654050"/>
                </a:lnTo>
                <a:lnTo>
                  <a:pt x="0" y="0"/>
                </a:lnTo>
                <a:lnTo>
                  <a:pt x="2219959" y="0"/>
                </a:lnTo>
                <a:lnTo>
                  <a:pt x="2219959" y="654050"/>
                </a:lnTo>
                <a:lnTo>
                  <a:pt x="1109980" y="654050"/>
                </a:lnTo>
              </a:path>
            </a:pathLst>
          </a:custGeom>
          <a:solidFill>
            <a:srgbClr val="FFD3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9800" y="4343400"/>
            <a:ext cx="7264400" cy="18034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6146800"/>
            <a:ext cx="774700" cy="7112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4300" y="6337300"/>
            <a:ext cx="1308100" cy="457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755900" y="6388100"/>
            <a:ext cx="36195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>
                <a:tab pos="76200" algn="l"/>
                <a:tab pos="1346200" algn="l"/>
              </a:tabLst>
            </a:pPr>
            <a:r>
              <a:rPr lang="en-US" altLang="zh-CN" dirty="0"/>
              <a:t>		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Ministero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dell’Interno</a:t>
            </a:r>
          </a:p>
          <a:p>
            <a:pPr>
              <a:lnSpc>
                <a:spcPts val="900"/>
              </a:lnSpc>
              <a:tabLst>
                <a:tab pos="76200" algn="l"/>
                <a:tab pos="1346200" algn="l"/>
              </a:tabLst>
            </a:pPr>
            <a:r>
              <a:rPr lang="en-US" altLang="zh-CN" dirty="0"/>
              <a:t>	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Dipartimento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dei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Vigili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Fuoco,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Soccorso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Pubblico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della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Difesa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Civile</a:t>
            </a:r>
          </a:p>
          <a:p>
            <a:pPr>
              <a:lnSpc>
                <a:spcPts val="1100"/>
              </a:lnSpc>
              <a:tabLst>
                <a:tab pos="76200" algn="l"/>
                <a:tab pos="1346200" algn="l"/>
              </a:tabLst>
            </a:pP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Direzione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Centrale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per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Prevenzione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Sicurezza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Tecnica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546100" y="2641600"/>
            <a:ext cx="51308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182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</a:t>
            </a:r>
            <a:r>
              <a:rPr lang="en-US" altLang="zh-CN" sz="106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O</a:t>
            </a:r>
            <a:r>
              <a:rPr lang="en-US" altLang="zh-CN" sz="182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2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larghezza</a:t>
            </a:r>
            <a:r>
              <a:rPr lang="en-US" altLang="zh-CN" sz="182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2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minima</a:t>
            </a:r>
            <a:r>
              <a:rPr lang="en-US" altLang="zh-CN" sz="182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2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della</a:t>
            </a:r>
            <a:r>
              <a:rPr lang="en-US" altLang="zh-CN" sz="182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2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via</a:t>
            </a:r>
            <a:r>
              <a:rPr lang="en-US" altLang="zh-CN" sz="182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2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d'esodo</a:t>
            </a:r>
            <a:r>
              <a:rPr lang="en-US" altLang="zh-CN" sz="182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2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orizzontale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6083300" y="2641600"/>
            <a:ext cx="5207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2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[mm]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546100" y="2997200"/>
            <a:ext cx="21590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182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</a:t>
            </a:r>
            <a:r>
              <a:rPr lang="en-US" altLang="zh-CN" sz="106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U</a:t>
            </a:r>
            <a:r>
              <a:rPr lang="en-US" altLang="zh-CN" sz="1829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29" i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larghezza</a:t>
            </a:r>
            <a:r>
              <a:rPr lang="en-US" altLang="zh-CN" sz="182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29" i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unitaria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2946400" y="2997200"/>
            <a:ext cx="14224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2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[mm/persona]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546100" y="3340100"/>
            <a:ext cx="27305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182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n</a:t>
            </a:r>
            <a:r>
              <a:rPr lang="en-US" altLang="zh-CN" sz="106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O</a:t>
            </a:r>
            <a:r>
              <a:rPr lang="en-US" altLang="zh-CN" sz="182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2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numero</a:t>
            </a:r>
            <a:r>
              <a:rPr lang="en-US" altLang="zh-CN" sz="182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2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degli</a:t>
            </a:r>
            <a:r>
              <a:rPr lang="en-US" altLang="zh-CN" sz="182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2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occupanti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546100" y="469900"/>
            <a:ext cx="6096000" cy="2159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                <a:tab pos="50800" algn="l"/>
                <a:tab pos="1943100" algn="l"/>
                <a:tab pos="2628900" algn="l"/>
              </a:tabLst>
            </a:pPr>
            <a:r>
              <a:rPr lang="en-US" altLang="zh-CN" dirty="0"/>
              <a:t>			</a:t>
            </a:r>
            <a:r>
              <a:rPr lang="en-US" altLang="zh-CN" sz="22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Vie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d'esodo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orizzontali</a:t>
            </a:r>
          </a:p>
          <a:p>
            <a:pPr>
              <a:lnSpc>
                <a:spcPts val="4800"/>
              </a:lnSpc>
              <a:tabLst>
                <a:tab pos="50800" algn="l"/>
                <a:tab pos="1943100" algn="l"/>
                <a:tab pos="2628900" algn="l"/>
              </a:tabLst>
            </a:pPr>
            <a:r>
              <a:rPr lang="en-US" altLang="zh-CN" dirty="0"/>
              <a:t>		</a:t>
            </a:r>
            <a:r>
              <a:rPr lang="en-US" altLang="zh-CN" sz="40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Larghezze</a:t>
            </a:r>
            <a:r>
              <a:rPr lang="en-US" altLang="zh-CN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minime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900"/>
              </a:lnSpc>
              <a:tabLst>
                <a:tab pos="50800" algn="l"/>
                <a:tab pos="1943100" algn="l"/>
                <a:tab pos="2628900" algn="l"/>
              </a:tabLst>
            </a:pPr>
            <a:r>
              <a:rPr lang="en-US" altLang="zh-CN" dirty="0"/>
              <a:t>	</a:t>
            </a:r>
            <a:r>
              <a:rPr lang="en-US" altLang="zh-CN" sz="3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</a:t>
            </a:r>
            <a:r>
              <a:rPr lang="en-US" altLang="zh-CN" sz="186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O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=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</a:t>
            </a:r>
            <a:r>
              <a:rPr lang="en-US" altLang="zh-CN" sz="186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U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·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n</a:t>
            </a:r>
            <a:r>
              <a:rPr lang="en-US" altLang="zh-CN" sz="186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O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800"/>
              </a:lnSpc>
              <a:tabLst>
                <a:tab pos="50800" algn="l"/>
                <a:tab pos="1943100" algn="l"/>
                <a:tab pos="2628900" algn="l"/>
              </a:tabLst>
            </a:pPr>
            <a:r>
              <a:rPr lang="en-US" altLang="zh-CN" sz="182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con: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755900" y="6388100"/>
            <a:ext cx="36195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>
                <a:tab pos="76200" algn="l"/>
                <a:tab pos="1346200" algn="l"/>
              </a:tabLst>
            </a:pPr>
            <a:r>
              <a:rPr lang="en-US" altLang="zh-CN" dirty="0"/>
              <a:t>		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Ministero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dell’Interno</a:t>
            </a:r>
          </a:p>
          <a:p>
            <a:pPr>
              <a:lnSpc>
                <a:spcPts val="900"/>
              </a:lnSpc>
              <a:tabLst>
                <a:tab pos="76200" algn="l"/>
                <a:tab pos="1346200" algn="l"/>
              </a:tabLst>
            </a:pPr>
            <a:r>
              <a:rPr lang="en-US" altLang="zh-CN" dirty="0"/>
              <a:t>	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Dipartimento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dei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Vigili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Fuoco,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Soccorso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Pubblico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della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Difesa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Civile</a:t>
            </a:r>
          </a:p>
          <a:p>
            <a:pPr>
              <a:lnSpc>
                <a:spcPts val="1100"/>
              </a:lnSpc>
              <a:tabLst>
                <a:tab pos="76200" algn="l"/>
                <a:tab pos="1346200" algn="l"/>
              </a:tabLst>
            </a:pP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Direzione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Centrale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per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Prevenzione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Sicurezza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Tecnica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54000" y="520700"/>
            <a:ext cx="8623300" cy="965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                <a:tab pos="3149600" algn="l"/>
              </a:tabLst>
            </a:pPr>
            <a:r>
              <a:rPr lang="en-US" altLang="zh-CN" dirty="0"/>
              <a:t>	</a:t>
            </a:r>
            <a:r>
              <a:rPr lang="en-US" altLang="zh-CN" sz="22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Vie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d'esodo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verticali</a:t>
            </a:r>
          </a:p>
          <a:p>
            <a:pPr>
              <a:lnSpc>
                <a:spcPts val="5100"/>
              </a:lnSpc>
              <a:tabLst>
                <a:tab pos="3149600" algn="l"/>
              </a:tabLst>
            </a:pPr>
            <a:r>
              <a:rPr lang="en-US" altLang="zh-CN" sz="40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Larghezze</a:t>
            </a:r>
            <a:r>
              <a:rPr lang="en-US" altLang="zh-CN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minime,</a:t>
            </a:r>
            <a:r>
              <a:rPr lang="en-US" altLang="zh-CN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esodo</a:t>
            </a:r>
            <a:r>
              <a:rPr lang="en-US" altLang="zh-CN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simultaneo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546100" y="2667000"/>
            <a:ext cx="1816100" cy="52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5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</a:t>
            </a:r>
            <a:r>
              <a:rPr lang="en-US" altLang="zh-CN" sz="88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V</a:t>
            </a:r>
            <a:r>
              <a:rPr lang="en-US" altLang="zh-CN" sz="1539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larghezza</a:t>
            </a:r>
            <a:r>
              <a:rPr lang="en-US" altLang="zh-CN" sz="15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minima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15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</a:t>
            </a:r>
            <a:r>
              <a:rPr lang="en-US" altLang="zh-CN" sz="88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U</a:t>
            </a:r>
            <a:r>
              <a:rPr lang="en-US" altLang="zh-CN" sz="1539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39" i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larghezza</a:t>
            </a:r>
            <a:r>
              <a:rPr lang="en-US" altLang="zh-CN" sz="15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39" i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unitaria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565400" y="2667000"/>
            <a:ext cx="12065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/>
            </a:pPr>
            <a:r>
              <a:rPr lang="en-US" altLang="zh-CN" sz="15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[mm]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15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[mm/persona]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46100" y="3251200"/>
            <a:ext cx="57658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5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n</a:t>
            </a:r>
            <a:r>
              <a:rPr lang="en-US" altLang="zh-CN" sz="88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V</a:t>
            </a:r>
            <a:r>
              <a:rPr lang="en-US" altLang="zh-CN" sz="1539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numero</a:t>
            </a:r>
            <a:r>
              <a:rPr lang="en-US" altLang="zh-CN" sz="15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totale</a:t>
            </a:r>
            <a:r>
              <a:rPr lang="en-US" altLang="zh-CN" sz="15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degli</a:t>
            </a:r>
            <a:r>
              <a:rPr lang="en-US" altLang="zh-CN" sz="15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occupanti</a:t>
            </a:r>
            <a:r>
              <a:rPr lang="en-US" altLang="zh-CN" sz="15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provenienti</a:t>
            </a:r>
            <a:r>
              <a:rPr lang="en-US" altLang="zh-CN" sz="15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da</a:t>
            </a:r>
            <a:r>
              <a:rPr lang="en-US" altLang="zh-CN" sz="15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39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tutti</a:t>
            </a:r>
            <a:r>
              <a:rPr lang="en-US" altLang="zh-CN" sz="15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i</a:t>
            </a:r>
            <a:r>
              <a:rPr lang="en-US" altLang="zh-CN" sz="15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piani</a:t>
            </a:r>
            <a:r>
              <a:rPr lang="en-US" altLang="zh-CN" sz="153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serviti.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46100" y="1714500"/>
            <a:ext cx="2298700" cy="889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330200" algn="l"/>
              </a:tabLst>
            </a:pPr>
            <a:r>
              <a:rPr lang="en-US" altLang="zh-CN" dirty="0"/>
              <a:t>	</a:t>
            </a:r>
            <a:r>
              <a:rPr lang="en-US" altLang="zh-CN" sz="3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</a:t>
            </a:r>
            <a:r>
              <a:rPr lang="en-US" altLang="zh-CN" sz="186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V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=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</a:t>
            </a:r>
            <a:r>
              <a:rPr lang="en-US" altLang="zh-CN" sz="186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U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·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n</a:t>
            </a:r>
            <a:r>
              <a:rPr lang="en-US" altLang="zh-CN" sz="186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V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200"/>
              </a:lnSpc>
              <a:tabLst>
                <a:tab pos="330200" algn="l"/>
              </a:tabLst>
            </a:pPr>
            <a:r>
              <a:rPr lang="en-US" altLang="zh-CN" sz="1539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con: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4660900" y="1689100"/>
            <a:ext cx="3467100" cy="52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266700" algn="l"/>
              </a:tabLst>
            </a:pPr>
            <a:r>
              <a:rPr lang="en-US" altLang="zh-CN" dirty="0"/>
              <a:t>	</a:t>
            </a:r>
            <a:r>
              <a:rPr lang="en-US" altLang="zh-CN" sz="1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evacuazione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contemporanea</a:t>
            </a:r>
          </a:p>
          <a:p>
            <a:pPr>
              <a:lnSpc>
                <a:spcPts val="2100"/>
              </a:lnSpc>
              <a:tabLst>
                <a:tab pos="2667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tutti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gli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occupanti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da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tutti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i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piani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8737600" y="3657600"/>
            <a:ext cx="215900" cy="2171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P4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600"/>
              </a:lnSpc>
              <a:tabLst/>
            </a:pPr>
            <a:r>
              <a:rPr lang="en-US" altLang="zh-CN" sz="1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P3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900"/>
              </a:lnSpc>
              <a:tabLst/>
            </a:pPr>
            <a:r>
              <a:rPr lang="en-US" altLang="zh-CN" sz="1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P2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900"/>
              </a:lnSpc>
              <a:tabLst/>
            </a:pPr>
            <a:r>
              <a:rPr lang="en-US" altLang="zh-CN" sz="1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P1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900"/>
              </a:lnSpc>
              <a:tabLst/>
            </a:pPr>
            <a:r>
              <a:rPr lang="en-US" altLang="zh-CN" sz="1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16200000">
            <a:off x="-165100" y="3568700"/>
            <a:ext cx="18288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Numero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uscite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da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1200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mm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952500" y="2298700"/>
            <a:ext cx="76200" cy="2616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4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6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3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6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2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1079500" y="5461000"/>
            <a:ext cx="762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0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937000" y="3594100"/>
            <a:ext cx="4064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A1</a:t>
            </a:r>
          </a:p>
          <a:p>
            <a:pPr>
              <a:lnSpc>
                <a:spcPts val="15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A4</a:t>
            </a:r>
          </a:p>
          <a:p>
            <a:pPr>
              <a:lnSpc>
                <a:spcPts val="1500"/>
              </a:lnSpc>
              <a:tabLst/>
            </a:pP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Tradiz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397000" y="5499100"/>
            <a:ext cx="4978400" cy="1295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                <a:tab pos="330200" algn="l"/>
                <a:tab pos="1358900" algn="l"/>
                <a:tab pos="1435100" algn="l"/>
                <a:tab pos="2705100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200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400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600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800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1000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1200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330200" algn="l"/>
                <a:tab pos="1358900" algn="l"/>
                <a:tab pos="1435100" algn="l"/>
                <a:tab pos="2705100" algn="l"/>
              </a:tabLst>
            </a:pPr>
            <a:r>
              <a:rPr lang="en-US" altLang="zh-CN" dirty="0"/>
              <a:t>	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Occupanti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max[p]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400"/>
              </a:lnSpc>
              <a:tabLst>
                <a:tab pos="330200" algn="l"/>
                <a:tab pos="1358900" algn="l"/>
                <a:tab pos="1435100" algn="l"/>
                <a:tab pos="2705100" algn="l"/>
              </a:tabLst>
            </a:pPr>
            <a:r>
              <a:rPr lang="en-US" altLang="zh-CN" dirty="0"/>
              <a:t>				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Ministero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dell’Interno</a:t>
            </a:r>
          </a:p>
          <a:p>
            <a:pPr>
              <a:lnSpc>
                <a:spcPts val="900"/>
              </a:lnSpc>
              <a:tabLst>
                <a:tab pos="330200" algn="l"/>
                <a:tab pos="1358900" algn="l"/>
                <a:tab pos="1435100" algn="l"/>
                <a:tab pos="2705100" algn="l"/>
              </a:tabLst>
            </a:pPr>
            <a:r>
              <a:rPr lang="en-US" altLang="zh-CN" dirty="0"/>
              <a:t>			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Dipartimento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dei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Vigili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Fuoco,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Soccorso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Pubblico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della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Difesa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Civile</a:t>
            </a:r>
          </a:p>
          <a:p>
            <a:pPr>
              <a:lnSpc>
                <a:spcPts val="1100"/>
              </a:lnSpc>
              <a:tabLst>
                <a:tab pos="330200" algn="l"/>
                <a:tab pos="1358900" algn="l"/>
                <a:tab pos="1435100" algn="l"/>
                <a:tab pos="2705100" algn="l"/>
              </a:tabLst>
            </a:pPr>
            <a:r>
              <a:rPr lang="en-US" altLang="zh-CN" dirty="0"/>
              <a:t>		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Direzione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Centrale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per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Prevenzione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Sicurezza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Tecnica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723900" y="431800"/>
            <a:ext cx="7670800" cy="163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                <a:tab pos="1181100" algn="l"/>
                <a:tab pos="4038600" algn="l"/>
              </a:tabLst>
            </a:pPr>
            <a:r>
              <a:rPr lang="en-US" altLang="zh-CN" dirty="0"/>
              <a:t>	</a:t>
            </a:r>
            <a:r>
              <a:rPr lang="en-US" altLang="zh-CN" sz="40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Codice</a:t>
            </a:r>
            <a:r>
              <a:rPr lang="en-US" altLang="zh-CN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PI</a:t>
            </a:r>
            <a:r>
              <a:rPr lang="en-US" altLang="zh-CN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vs</a:t>
            </a:r>
            <a:r>
              <a:rPr lang="en-US" altLang="zh-CN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Tradizione</a:t>
            </a:r>
          </a:p>
          <a:p>
            <a:pPr>
              <a:lnSpc>
                <a:spcPts val="3300"/>
              </a:lnSpc>
              <a:tabLst>
                <a:tab pos="1181100" algn="l"/>
                <a:tab pos="4038600" algn="l"/>
              </a:tabLst>
            </a:pPr>
            <a:r>
              <a:rPr lang="en-US" altLang="zh-CN" sz="28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Confronto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tra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capienze</a:t>
            </a:r>
            <a:r>
              <a:rPr lang="en-US" altLang="zh-CN" sz="28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: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vie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d'esodo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orizzontali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100"/>
              </a:lnSpc>
              <a:tabLst>
                <a:tab pos="1181100" algn="l"/>
                <a:tab pos="40386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•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Dati: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4762500" y="2209800"/>
            <a:ext cx="3759200" cy="292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                <a:tab pos="342900" algn="l"/>
                <a:tab pos="457200" algn="l"/>
                <a:tab pos="7366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Locale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piano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terra</a:t>
            </a:r>
          </a:p>
          <a:p>
            <a:pPr>
              <a:lnSpc>
                <a:spcPts val="3500"/>
              </a:lnSpc>
              <a:tabLst>
                <a:tab pos="342900" algn="l"/>
                <a:tab pos="457200" algn="l"/>
                <a:tab pos="7366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R</a:t>
            </a:r>
            <a:r>
              <a:rPr lang="en-US" altLang="zh-CN" sz="15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vita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=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A1,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A4</a:t>
            </a:r>
          </a:p>
          <a:p>
            <a:pPr>
              <a:lnSpc>
                <a:spcPts val="3600"/>
              </a:lnSpc>
              <a:tabLst>
                <a:tab pos="342900" algn="l"/>
                <a:tab pos="457200" algn="l"/>
                <a:tab pos="7366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Da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2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4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uscite</a:t>
            </a:r>
          </a:p>
          <a:p>
            <a:pPr>
              <a:lnSpc>
                <a:spcPts val="2800"/>
              </a:lnSpc>
              <a:tabLst>
                <a:tab pos="342900" algn="l"/>
                <a:tab pos="457200" algn="l"/>
                <a:tab pos="736600" algn="l"/>
              </a:tabLst>
            </a:pPr>
            <a:r>
              <a:rPr lang="en-US" altLang="zh-CN" dirty="0"/>
              <a:t>			</a:t>
            </a:r>
            <a:r>
              <a:rPr lang="en-US" altLang="zh-CN" sz="2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da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1200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mm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ciascuna</a:t>
            </a:r>
          </a:p>
          <a:p>
            <a:pPr>
              <a:lnSpc>
                <a:spcPts val="3500"/>
              </a:lnSpc>
              <a:tabLst>
                <a:tab pos="342900" algn="l"/>
                <a:tab pos="457200" algn="l"/>
                <a:tab pos="736600" algn="l"/>
              </a:tabLst>
            </a:pPr>
            <a:r>
              <a:rPr lang="en-US" altLang="zh-CN" dirty="0"/>
              <a:t>		</a:t>
            </a:r>
            <a:r>
              <a:rPr lang="en-US" altLang="zh-CN" sz="2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–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Verifica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ridondanza</a:t>
            </a:r>
          </a:p>
          <a:p>
            <a:pPr>
              <a:lnSpc>
                <a:spcPts val="3600"/>
              </a:lnSpc>
              <a:tabLst>
                <a:tab pos="342900" algn="l"/>
                <a:tab pos="457200" algn="l"/>
                <a:tab pos="736600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•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Calcolo:</a:t>
            </a:r>
          </a:p>
          <a:p>
            <a:pPr>
              <a:lnSpc>
                <a:spcPts val="2900"/>
              </a:lnSpc>
              <a:tabLst>
                <a:tab pos="342900" algn="l"/>
                <a:tab pos="457200" algn="l"/>
                <a:tab pos="736600" algn="l"/>
              </a:tabLst>
            </a:pPr>
            <a:r>
              <a:rPr lang="en-US" altLang="zh-CN" dirty="0"/>
              <a:t>	</a:t>
            </a:r>
            <a:r>
              <a:rPr lang="en-US" altLang="zh-CN" sz="2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capienza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max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locale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193800" y="3213100"/>
            <a:ext cx="1854200" cy="723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                <a:tab pos="571500" algn="l"/>
              </a:tabLst>
            </a:pPr>
            <a:r>
              <a:rPr lang="en-US" altLang="zh-CN" dirty="0"/>
              <a:t>	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6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M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·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50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p/M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571500" algn="l"/>
              </a:tabLst>
            </a:pP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1200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mm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·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(3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us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–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1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us)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/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7,30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mm/p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571500" algn="l"/>
              </a:tabLst>
            </a:pP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1200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mm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·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(3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us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–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1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us)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/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3,30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mm/p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775" y="1347788"/>
            <a:ext cx="74104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775" y="1347788"/>
            <a:ext cx="74104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775" y="1347788"/>
            <a:ext cx="74104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755900" y="6388100"/>
            <a:ext cx="36195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>
                <a:tab pos="76200" algn="l"/>
                <a:tab pos="1346200" algn="l"/>
              </a:tabLst>
            </a:pPr>
            <a:r>
              <a:rPr lang="en-US" altLang="zh-CN" dirty="0"/>
              <a:t>		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Ministero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dell’Interno</a:t>
            </a:r>
          </a:p>
          <a:p>
            <a:pPr>
              <a:lnSpc>
                <a:spcPts val="900"/>
              </a:lnSpc>
              <a:tabLst>
                <a:tab pos="76200" algn="l"/>
                <a:tab pos="1346200" algn="l"/>
              </a:tabLst>
            </a:pPr>
            <a:r>
              <a:rPr lang="en-US" altLang="zh-CN" dirty="0"/>
              <a:t>	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Dipartimento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dei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Vigili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Fuoco,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Soccorso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Pubblico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della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Difesa</a:t>
            </a:r>
            <a:r>
              <a:rPr lang="en-US" altLang="zh-CN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Civile</a:t>
            </a:r>
          </a:p>
          <a:p>
            <a:pPr>
              <a:lnSpc>
                <a:spcPts val="1100"/>
              </a:lnSpc>
              <a:tabLst>
                <a:tab pos="76200" algn="l"/>
                <a:tab pos="1346200" algn="l"/>
              </a:tabLst>
            </a:pP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Direzione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Centrale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per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Prevenzione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Sicurezza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b="1" dirty="0">
                <a:solidFill>
                  <a:srgbClr val="FF0000"/>
                </a:solidFill>
                <a:latin typeface="Tahoma" pitchFamily="18" charset="0"/>
                <a:cs typeface="Tahoma" pitchFamily="18" charset="0"/>
              </a:rPr>
              <a:t>Tecnica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4737100" y="2971800"/>
            <a:ext cx="1270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G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546100" y="2971800"/>
            <a:ext cx="1270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717800" y="2933700"/>
            <a:ext cx="1016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F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247900" y="2857500"/>
            <a:ext cx="1143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E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762000" y="355600"/>
            <a:ext cx="7747000" cy="2184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                <a:tab pos="50800" algn="l"/>
                <a:tab pos="88900" algn="l"/>
                <a:tab pos="1612900" algn="l"/>
                <a:tab pos="5257800" algn="l"/>
              </a:tabLst>
            </a:pPr>
            <a:r>
              <a:rPr lang="en-US" altLang="zh-CN" dirty="0"/>
              <a:t>			</a:t>
            </a:r>
            <a:r>
              <a:rPr lang="en-US" altLang="zh-CN" sz="40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Lunghezza</a:t>
            </a:r>
            <a:r>
              <a:rPr lang="en-US" altLang="zh-CN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d'esodo</a:t>
            </a:r>
          </a:p>
          <a:p>
            <a:pPr>
              <a:lnSpc>
                <a:spcPts val="4800"/>
              </a:lnSpc>
              <a:tabLst>
                <a:tab pos="50800" algn="l"/>
                <a:tab pos="88900" algn="l"/>
                <a:tab pos="1612900" algn="l"/>
                <a:tab pos="5257800" algn="l"/>
              </a:tabLst>
            </a:pPr>
            <a:r>
              <a:rPr lang="en-US" altLang="zh-CN" dirty="0"/>
              <a:t>		</a:t>
            </a:r>
            <a:r>
              <a:rPr lang="en-US" altLang="zh-CN" sz="40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e</a:t>
            </a:r>
            <a:r>
              <a:rPr lang="en-US" altLang="zh-CN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dei</a:t>
            </a:r>
            <a:r>
              <a:rPr lang="en-US" altLang="zh-CN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corridoi</a:t>
            </a:r>
            <a:r>
              <a:rPr lang="en-US" altLang="zh-CN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ciechi</a:t>
            </a:r>
            <a:r>
              <a:rPr lang="en-US" altLang="zh-CN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di</a:t>
            </a:r>
            <a:r>
              <a:rPr lang="en-US" altLang="zh-CN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dirty="0">
                <a:solidFill>
                  <a:srgbClr val="800000"/>
                </a:solidFill>
                <a:latin typeface="Tahoma" pitchFamily="18" charset="0"/>
                <a:cs typeface="Tahoma" pitchFamily="18" charset="0"/>
              </a:rPr>
              <a:t>riferimento</a:t>
            </a:r>
          </a:p>
          <a:p>
            <a:pPr>
              <a:lnSpc>
                <a:spcPts val="1400"/>
              </a:lnSpc>
              <a:tabLst>
                <a:tab pos="50800" algn="l"/>
                <a:tab pos="88900" algn="l"/>
                <a:tab pos="1612900" algn="l"/>
                <a:tab pos="5257800" algn="l"/>
              </a:tabLst>
            </a:pPr>
            <a:r>
              <a:rPr lang="en-US" altLang="zh-CN" dirty="0"/>
              <a:t>				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In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assenza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di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misure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009900"/>
                </a:solidFill>
                <a:latin typeface="Tahoma" pitchFamily="18" charset="0"/>
                <a:cs typeface="Tahoma" pitchFamily="18" charset="0"/>
              </a:rPr>
              <a:t>aggiuntive</a:t>
            </a:r>
          </a:p>
          <a:p>
            <a:pPr>
              <a:lnSpc>
                <a:spcPts val="2200"/>
              </a:lnSpc>
              <a:tabLst>
                <a:tab pos="50800" algn="l"/>
                <a:tab pos="88900" algn="l"/>
                <a:tab pos="1612900" algn="l"/>
                <a:tab pos="5257800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300"/>
              </a:lnSpc>
              <a:tabLst>
                <a:tab pos="50800" algn="l"/>
                <a:tab pos="88900" algn="l"/>
                <a:tab pos="1612900" algn="l"/>
                <a:tab pos="5257800" algn="l"/>
              </a:tabLst>
            </a:pPr>
            <a:r>
              <a:rPr lang="en-US" altLang="zh-CN" dirty="0"/>
              <a:t>	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Scala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protetta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en-US" altLang="zh-CN" sz="1400" dirty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B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775" y="1347788"/>
            <a:ext cx="74104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775" y="1347788"/>
            <a:ext cx="74104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775" y="1347788"/>
            <a:ext cx="74104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775" y="1347788"/>
            <a:ext cx="74104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775" y="1347788"/>
            <a:ext cx="74104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775" y="1347788"/>
            <a:ext cx="74104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775" y="1347788"/>
            <a:ext cx="74104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775" y="1347788"/>
            <a:ext cx="74104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775" y="1347788"/>
            <a:ext cx="74104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775" y="1347788"/>
            <a:ext cx="74104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775" y="1347788"/>
            <a:ext cx="74104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775" y="1347788"/>
            <a:ext cx="74104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775" y="1347788"/>
            <a:ext cx="74104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775" y="1347788"/>
            <a:ext cx="74104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775" y="1347788"/>
            <a:ext cx="74104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775" y="1347788"/>
            <a:ext cx="74104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775" y="1347788"/>
            <a:ext cx="74104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775" y="1347788"/>
            <a:ext cx="74104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775" y="1347788"/>
            <a:ext cx="74104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775" y="1347788"/>
            <a:ext cx="74104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1443</Words>
  <Application>Microsoft Office PowerPoint</Application>
  <PresentationFormat>Presentazione su schermo (4:3)</PresentationFormat>
  <Paragraphs>354</Paragraphs>
  <Slides>58</Slides>
  <Notes>17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58</vt:i4>
      </vt:variant>
    </vt:vector>
  </HeadingPairs>
  <TitlesOfParts>
    <vt:vector size="64" baseType="lpstr">
      <vt:lpstr>Arial</vt:lpstr>
      <vt:lpstr>Calibri</vt:lpstr>
      <vt:lpstr>Symbol</vt:lpstr>
      <vt:lpstr>Tahoma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angelo</dc:creator>
  <cp:lastModifiedBy>Patrizia Morana</cp:lastModifiedBy>
  <cp:revision>16</cp:revision>
  <dcterms:created xsi:type="dcterms:W3CDTF">2021-03-18T09:29:06Z</dcterms:created>
  <dcterms:modified xsi:type="dcterms:W3CDTF">2021-04-02T08:25:53Z</dcterms:modified>
</cp:coreProperties>
</file>