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85" r:id="rId3"/>
    <p:sldId id="287" r:id="rId4"/>
    <p:sldId id="288" r:id="rId5"/>
    <p:sldId id="286" r:id="rId6"/>
    <p:sldId id="289" r:id="rId7"/>
    <p:sldId id="290" r:id="rId8"/>
    <p:sldId id="291" r:id="rId9"/>
    <p:sldId id="292" r:id="rId10"/>
    <p:sldId id="293" r:id="rId11"/>
    <p:sldId id="297" r:id="rId12"/>
    <p:sldId id="294" r:id="rId13"/>
    <p:sldId id="295" r:id="rId14"/>
    <p:sldId id="296" r:id="rId15"/>
    <p:sldId id="298" r:id="rId16"/>
    <p:sldId id="299" r:id="rId17"/>
    <p:sldId id="301" r:id="rId18"/>
    <p:sldId id="300" r:id="rId19"/>
    <p:sldId id="302" r:id="rId20"/>
    <p:sldId id="303" r:id="rId21"/>
    <p:sldId id="380" r:id="rId22"/>
    <p:sldId id="304" r:id="rId23"/>
    <p:sldId id="305" r:id="rId24"/>
    <p:sldId id="306" r:id="rId25"/>
    <p:sldId id="307" r:id="rId26"/>
    <p:sldId id="381" r:id="rId27"/>
    <p:sldId id="308" r:id="rId28"/>
    <p:sldId id="309" r:id="rId29"/>
    <p:sldId id="310" r:id="rId30"/>
    <p:sldId id="316" r:id="rId31"/>
    <p:sldId id="314" r:id="rId32"/>
    <p:sldId id="312" r:id="rId33"/>
    <p:sldId id="333" r:id="rId34"/>
    <p:sldId id="313" r:id="rId35"/>
    <p:sldId id="332" r:id="rId36"/>
    <p:sldId id="334" r:id="rId37"/>
    <p:sldId id="335" r:id="rId38"/>
    <p:sldId id="317" r:id="rId39"/>
    <p:sldId id="318" r:id="rId40"/>
    <p:sldId id="319" r:id="rId41"/>
    <p:sldId id="320" r:id="rId42"/>
    <p:sldId id="321" r:id="rId43"/>
    <p:sldId id="322" r:id="rId44"/>
    <p:sldId id="323" r:id="rId45"/>
    <p:sldId id="369" r:id="rId46"/>
    <p:sldId id="375" r:id="rId47"/>
    <p:sldId id="371" r:id="rId48"/>
    <p:sldId id="376" r:id="rId49"/>
    <p:sldId id="372" r:id="rId50"/>
    <p:sldId id="373" r:id="rId51"/>
    <p:sldId id="377" r:id="rId52"/>
    <p:sldId id="344" r:id="rId53"/>
    <p:sldId id="378" r:id="rId54"/>
    <p:sldId id="374" r:id="rId55"/>
    <p:sldId id="324" r:id="rId56"/>
    <p:sldId id="325" r:id="rId57"/>
    <p:sldId id="337" r:id="rId58"/>
    <p:sldId id="336" r:id="rId59"/>
    <p:sldId id="366" r:id="rId60"/>
    <p:sldId id="327" r:id="rId61"/>
    <p:sldId id="330" r:id="rId62"/>
    <p:sldId id="340" r:id="rId63"/>
    <p:sldId id="370" r:id="rId64"/>
    <p:sldId id="328" r:id="rId65"/>
    <p:sldId id="365" r:id="rId66"/>
    <p:sldId id="356" r:id="rId67"/>
    <p:sldId id="357" r:id="rId68"/>
    <p:sldId id="358" r:id="rId69"/>
    <p:sldId id="359" r:id="rId70"/>
    <p:sldId id="363" r:id="rId71"/>
    <p:sldId id="362" r:id="rId72"/>
    <p:sldId id="364" r:id="rId73"/>
    <p:sldId id="329" r:id="rId74"/>
    <p:sldId id="341" r:id="rId75"/>
    <p:sldId id="342" r:id="rId76"/>
    <p:sldId id="343" r:id="rId77"/>
    <p:sldId id="331" r:id="rId78"/>
    <p:sldId id="339" r:id="rId79"/>
    <p:sldId id="338" r:id="rId80"/>
    <p:sldId id="326" r:id="rId81"/>
    <p:sldId id="315" r:id="rId82"/>
    <p:sldId id="348" r:id="rId83"/>
    <p:sldId id="346" r:id="rId84"/>
    <p:sldId id="367" r:id="rId85"/>
    <p:sldId id="345" r:id="rId86"/>
    <p:sldId id="347" r:id="rId87"/>
    <p:sldId id="349" r:id="rId88"/>
    <p:sldId id="350" r:id="rId89"/>
    <p:sldId id="351" r:id="rId90"/>
    <p:sldId id="352" r:id="rId91"/>
    <p:sldId id="368" r:id="rId92"/>
    <p:sldId id="353" r:id="rId93"/>
    <p:sldId id="360" r:id="rId94"/>
    <p:sldId id="354" r:id="rId95"/>
    <p:sldId id="355" r:id="rId96"/>
    <p:sldId id="379" r:id="rId9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655" autoAdjust="0"/>
  </p:normalViewPr>
  <p:slideViewPr>
    <p:cSldViewPr>
      <p:cViewPr varScale="1">
        <p:scale>
          <a:sx n="116" d="100"/>
          <a:sy n="116" d="100"/>
        </p:scale>
        <p:origin x="-1494" y="-102"/>
      </p:cViewPr>
      <p:guideLst>
        <p:guide orient="horz" pos="2160"/>
        <p:guide pos="2880"/>
      </p:guideLst>
    </p:cSldViewPr>
  </p:slideViewPr>
  <p:outlineViewPr>
    <p:cViewPr>
      <p:scale>
        <a:sx n="33" d="100"/>
        <a:sy n="33" d="100"/>
      </p:scale>
      <p:origin x="48" y="2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C6172-A169-4564-9E02-8FB4DDEE5C27}" type="datetimeFigureOut">
              <a:rPr lang="it-IT" smtClean="0"/>
              <a:pPr/>
              <a:t>19/02/2021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A2EF6-B96B-46D3-ABD7-5868FDE908B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57A2EF6-B96B-46D3-ABD7-5868FDE908BB}"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57A2EF6-B96B-46D3-ABD7-5868FDE908BB}" type="slidenum">
              <a:rPr lang="it-IT" smtClean="0"/>
              <a:pPr/>
              <a:t>96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CFB803-7D98-46BD-9EA0-2BADACD04C05}" type="datetimeFigureOut">
              <a:rPr lang="it-IT" smtClean="0"/>
              <a:pPr/>
              <a:t>19/02/2021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6E4073-D5A8-4536-8D1E-A15F7D15352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FB803-7D98-46BD-9EA0-2BADACD04C05}" type="datetimeFigureOut">
              <a:rPr lang="it-IT" smtClean="0"/>
              <a:pPr/>
              <a:t>19/02/2021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E4073-D5A8-4536-8D1E-A15F7D15352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24936" cy="1800200"/>
          </a:xfrm>
        </p:spPr>
        <p:style>
          <a:lnRef idx="1">
            <a:schemeClr val="dk1"/>
          </a:lnRef>
          <a:fillRef idx="2">
            <a:schemeClr val="dk1"/>
          </a:fillRef>
          <a:effectRef idx="1">
            <a:schemeClr val="dk1"/>
          </a:effectRef>
          <a:fontRef idx="minor">
            <a:schemeClr val="dk1"/>
          </a:fontRef>
        </p:style>
        <p:txBody>
          <a:bodyPr>
            <a:normAutofit fontScale="90000"/>
          </a:bodyPr>
          <a:lstStyle/>
          <a:p>
            <a:r>
              <a:rPr lang="it-IT" sz="2800" dirty="0" smtClean="0"/>
              <a:t>INGEGNERIA FORENSE</a:t>
            </a:r>
            <a:br>
              <a:rPr lang="it-IT" sz="2800" dirty="0" smtClean="0"/>
            </a:br>
            <a:r>
              <a:rPr lang="it-IT" sz="2000" dirty="0" smtClean="0"/>
              <a:t>CORSO </a:t>
            </a:r>
            <a:r>
              <a:rPr lang="it-IT" sz="2000" dirty="0" err="1" smtClean="0"/>
              <a:t>DI</a:t>
            </a:r>
            <a:r>
              <a:rPr lang="it-IT" sz="2000" dirty="0" smtClean="0"/>
              <a:t> FORMAZIONE PER CONSULENTI TECNICI</a:t>
            </a:r>
            <a:br>
              <a:rPr lang="it-IT" sz="2000" dirty="0" smtClean="0"/>
            </a:br>
            <a:r>
              <a:rPr lang="it-IT" sz="2000" dirty="0" smtClean="0"/>
              <a:t>Programma base di 20 ore organizzato dalla Fondazione</a:t>
            </a:r>
            <a:br>
              <a:rPr lang="it-IT" sz="2000" dirty="0" smtClean="0"/>
            </a:br>
            <a:r>
              <a:rPr lang="it-IT" sz="2000" dirty="0" smtClean="0"/>
              <a:t>Ordine Ingegneri di Trapani col patrocinio del CNI</a:t>
            </a:r>
            <a:br>
              <a:rPr lang="it-IT" sz="2000" dirty="0" smtClean="0"/>
            </a:br>
            <a:r>
              <a:rPr lang="it-IT" sz="2000" dirty="0" smtClean="0"/>
              <a:t/>
            </a:r>
            <a:br>
              <a:rPr lang="it-IT" sz="2000" dirty="0" smtClean="0"/>
            </a:br>
            <a:r>
              <a:rPr lang="it-IT" sz="2000" b="1" dirty="0" smtClean="0"/>
              <a:t>4° incontro 19/02/2021 ore 15,30 – 17,30</a:t>
            </a:r>
            <a:endParaRPr lang="it-IT" sz="2800" b="1" dirty="0"/>
          </a:p>
        </p:txBody>
      </p:sp>
      <p:sp>
        <p:nvSpPr>
          <p:cNvPr id="3" name="Sottotitolo 2"/>
          <p:cNvSpPr>
            <a:spLocks noGrp="1"/>
          </p:cNvSpPr>
          <p:nvPr>
            <p:ph type="subTitle" idx="1"/>
          </p:nvPr>
        </p:nvSpPr>
        <p:spPr>
          <a:xfrm>
            <a:off x="179512" y="2204864"/>
            <a:ext cx="8784976" cy="4320480"/>
          </a:xfrm>
        </p:spPr>
        <p:style>
          <a:lnRef idx="1">
            <a:schemeClr val="accent4"/>
          </a:lnRef>
          <a:fillRef idx="2">
            <a:schemeClr val="accent4"/>
          </a:fillRef>
          <a:effectRef idx="1">
            <a:schemeClr val="accent4"/>
          </a:effectRef>
          <a:fontRef idx="minor">
            <a:schemeClr val="dk1"/>
          </a:fontRef>
        </p:style>
        <p:txBody>
          <a:bodyPr>
            <a:normAutofit fontScale="40000" lnSpcReduction="20000"/>
          </a:bodyPr>
          <a:lstStyle/>
          <a:p>
            <a:r>
              <a:rPr lang="it-IT" sz="6200" dirty="0" smtClean="0">
                <a:solidFill>
                  <a:schemeClr val="tx2"/>
                </a:solidFill>
              </a:rPr>
              <a:t>Modulo 4a: procedure esecutive e concorsuali (2 ore)</a:t>
            </a:r>
          </a:p>
          <a:p>
            <a:r>
              <a:rPr lang="it-IT" sz="6200" dirty="0" smtClean="0">
                <a:solidFill>
                  <a:schemeClr val="tx2"/>
                </a:solidFill>
              </a:rPr>
              <a:t>RELATORE : ing. Marzio Ingoglia (Ordine professionale Trapani)</a:t>
            </a:r>
          </a:p>
          <a:p>
            <a:pPr algn="l"/>
            <a:endParaRPr lang="it-IT" sz="2400" dirty="0" smtClean="0">
              <a:solidFill>
                <a:schemeClr val="tx2"/>
              </a:solidFill>
            </a:endParaRPr>
          </a:p>
          <a:p>
            <a:pPr algn="just">
              <a:lnSpc>
                <a:spcPts val="2000"/>
              </a:lnSpc>
              <a:spcBef>
                <a:spcPts val="600"/>
              </a:spcBef>
              <a:spcAft>
                <a:spcPts val="1000"/>
              </a:spcAft>
              <a:buFont typeface="Arial" pitchFamily="34" charset="0"/>
              <a:buChar char="•"/>
            </a:pPr>
            <a:r>
              <a:rPr lang="it-IT" sz="7200" b="1" dirty="0" smtClean="0">
                <a:solidFill>
                  <a:schemeClr val="tx2"/>
                </a:solidFill>
              </a:rPr>
              <a:t> Il ruolo dell’esperto nelle esecuzioni immobiliari</a:t>
            </a:r>
          </a:p>
          <a:p>
            <a:pPr algn="just">
              <a:lnSpc>
                <a:spcPts val="2000"/>
              </a:lnSpc>
              <a:spcBef>
                <a:spcPts val="600"/>
              </a:spcBef>
              <a:spcAft>
                <a:spcPts val="1000"/>
              </a:spcAft>
              <a:buFont typeface="Arial" pitchFamily="34" charset="0"/>
              <a:buChar char="•"/>
            </a:pPr>
            <a:r>
              <a:rPr lang="it-IT" sz="7200" b="1" dirty="0" smtClean="0">
                <a:solidFill>
                  <a:schemeClr val="tx2"/>
                </a:solidFill>
              </a:rPr>
              <a:t> La riforma delle esecuzioni nel </a:t>
            </a:r>
            <a:r>
              <a:rPr lang="it-IT" sz="7200" b="1" dirty="0" err="1" smtClean="0">
                <a:solidFill>
                  <a:schemeClr val="tx2"/>
                </a:solidFill>
              </a:rPr>
              <a:t>DL</a:t>
            </a:r>
            <a:r>
              <a:rPr lang="it-IT" sz="7200" b="1" dirty="0" smtClean="0">
                <a:solidFill>
                  <a:schemeClr val="tx2"/>
                </a:solidFill>
              </a:rPr>
              <a:t> 83/2015</a:t>
            </a:r>
          </a:p>
          <a:p>
            <a:pPr algn="just">
              <a:lnSpc>
                <a:spcPts val="2000"/>
              </a:lnSpc>
              <a:spcBef>
                <a:spcPts val="600"/>
              </a:spcBef>
              <a:spcAft>
                <a:spcPts val="1000"/>
              </a:spcAft>
              <a:buFont typeface="Arial" pitchFamily="34" charset="0"/>
              <a:buChar char="•"/>
            </a:pPr>
            <a:r>
              <a:rPr lang="it-IT" sz="7200" b="1" dirty="0" smtClean="0">
                <a:solidFill>
                  <a:schemeClr val="tx2"/>
                </a:solidFill>
              </a:rPr>
              <a:t> La relazione di stima immobiliare e la modalità di esecuzione tramite portale</a:t>
            </a:r>
          </a:p>
          <a:p>
            <a:pPr algn="just">
              <a:lnSpc>
                <a:spcPts val="2000"/>
              </a:lnSpc>
              <a:spcBef>
                <a:spcPts val="600"/>
              </a:spcBef>
              <a:spcAft>
                <a:spcPts val="1000"/>
              </a:spcAft>
              <a:buFont typeface="Arial" pitchFamily="34" charset="0"/>
              <a:buChar char="•"/>
            </a:pPr>
            <a:r>
              <a:rPr lang="it-IT" sz="7200" b="1" dirty="0" smtClean="0">
                <a:solidFill>
                  <a:schemeClr val="tx2"/>
                </a:solidFill>
              </a:rPr>
              <a:t> Criteri e procedimenti di stima dei fabbricati residenziali e relative   pertinenze e delle aree                    fabbricabili</a:t>
            </a:r>
          </a:p>
          <a:p>
            <a:pPr algn="just">
              <a:lnSpc>
                <a:spcPts val="2000"/>
              </a:lnSpc>
              <a:spcBef>
                <a:spcPts val="600"/>
              </a:spcBef>
              <a:spcAft>
                <a:spcPts val="1000"/>
              </a:spcAft>
              <a:buFont typeface="Arial" pitchFamily="34" charset="0"/>
              <a:buChar char="•"/>
            </a:pPr>
            <a:r>
              <a:rPr lang="it-IT" sz="7200" b="1" dirty="0" smtClean="0">
                <a:solidFill>
                  <a:schemeClr val="tx2"/>
                </a:solidFill>
              </a:rPr>
              <a:t> Procedimento di stima nel caso di esproprio per Pubblica utilità, determinazione     dell’indennità</a:t>
            </a:r>
          </a:p>
          <a:p>
            <a:pPr algn="l">
              <a:buFont typeface="Arial" pitchFamily="34" charset="0"/>
              <a:buChar char="•"/>
            </a:pPr>
            <a:endParaRPr lang="it-IT" sz="18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1772816"/>
            <a:ext cx="7776864" cy="4247317"/>
          </a:xfrm>
          <a:prstGeom prst="rect">
            <a:avLst/>
          </a:prstGeom>
        </p:spPr>
        <p:txBody>
          <a:bodyPr wrap="square">
            <a:spAutoFit/>
          </a:bodyPr>
          <a:lstStyle/>
          <a:p>
            <a:r>
              <a:rPr lang="it-IT" dirty="0" smtClean="0"/>
              <a:t>VERIFICA DESTINAZIONE ABITATIVA – ART. 560 C.P.C. (indicare per ogni immobile)</a:t>
            </a:r>
          </a:p>
          <a:p>
            <a:r>
              <a:rPr lang="it-IT" dirty="0" smtClean="0"/>
              <a:t> </a:t>
            </a:r>
          </a:p>
          <a:p>
            <a:pPr lvl="0"/>
            <a:r>
              <a:rPr lang="it-IT" dirty="0" smtClean="0"/>
              <a:t>L’immobile pignorato costituisce la residenza anagrafica del debitore e dei familiari conviventi a far data dalla notifica del pignoramento?</a:t>
            </a:r>
          </a:p>
          <a:p>
            <a:pPr lvl="0"/>
            <a:r>
              <a:rPr lang="en-US" dirty="0" smtClean="0"/>
              <a:t>NO</a:t>
            </a:r>
            <a:endParaRPr lang="it-IT" dirty="0" smtClean="0"/>
          </a:p>
          <a:p>
            <a:pPr lvl="0"/>
            <a:r>
              <a:rPr lang="en-US" dirty="0" smtClean="0"/>
              <a:t>SI</a:t>
            </a:r>
            <a:endParaRPr lang="it-IT" dirty="0" smtClean="0"/>
          </a:p>
          <a:p>
            <a:r>
              <a:rPr lang="en-US" dirty="0" smtClean="0"/>
              <a:t> </a:t>
            </a:r>
            <a:endParaRPr lang="it-IT" dirty="0" smtClean="0"/>
          </a:p>
          <a:p>
            <a:r>
              <a:rPr lang="it-IT" dirty="0" smtClean="0"/>
              <a:t>- L’immobile pignorato è di fatto abitato dal debitore e dai familiari conviventi?</a:t>
            </a:r>
          </a:p>
          <a:p>
            <a:pPr lvl="0"/>
            <a:r>
              <a:rPr lang="en-US" dirty="0" smtClean="0"/>
              <a:t>NO</a:t>
            </a:r>
            <a:endParaRPr lang="it-IT" dirty="0" smtClean="0"/>
          </a:p>
          <a:p>
            <a:pPr lvl="0"/>
            <a:r>
              <a:rPr lang="en-US" dirty="0" smtClean="0"/>
              <a:t>SI</a:t>
            </a:r>
            <a:endParaRPr lang="it-IT" dirty="0" smtClean="0"/>
          </a:p>
          <a:p>
            <a:r>
              <a:rPr lang="en-US" dirty="0" smtClean="0"/>
              <a:t> </a:t>
            </a:r>
            <a:endParaRPr lang="it-IT" dirty="0" smtClean="0"/>
          </a:p>
          <a:p>
            <a:pPr lvl="0"/>
            <a:r>
              <a:rPr lang="it-IT" dirty="0" smtClean="0"/>
              <a:t>L’immobile pignorato ha una destinazione catastale ad uso abitativo?</a:t>
            </a:r>
          </a:p>
          <a:p>
            <a:pPr lvl="0"/>
            <a:r>
              <a:rPr lang="en-US" dirty="0" smtClean="0"/>
              <a:t>NO</a:t>
            </a:r>
            <a:endParaRPr lang="it-IT" dirty="0" smtClean="0"/>
          </a:p>
          <a:p>
            <a:pPr lvl="0"/>
            <a:r>
              <a:rPr lang="en-US" dirty="0" smtClean="0"/>
              <a:t>SI</a:t>
            </a:r>
            <a:endParaRPr lang="it-IT" dirty="0" smtClean="0"/>
          </a:p>
          <a:p>
            <a:endParaRPr lang="it-IT" dirty="0"/>
          </a:p>
        </p:txBody>
      </p:sp>
      <p:sp>
        <p:nvSpPr>
          <p:cNvPr id="5"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400" b="1" dirty="0" smtClean="0">
                <a:solidFill>
                  <a:prstClr val="black"/>
                </a:solidFill>
              </a:rPr>
              <a:t> Modulo del custode e dell’esperto per il controllo iniziale della documentazione</a:t>
            </a:r>
            <a:endParaRPr lang="it-IT"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5472608"/>
          </a:xfrm>
        </p:spPr>
        <p:txBody>
          <a:bodyPr>
            <a:normAutofit fontScale="40000" lnSpcReduction="20000"/>
          </a:bodyPr>
          <a:lstStyle/>
          <a:p>
            <a:pPr>
              <a:buNone/>
            </a:pPr>
            <a:r>
              <a:rPr lang="it-IT" b="1" i="1" dirty="0" smtClean="0"/>
              <a:t>                                                                                                                                                </a:t>
            </a:r>
          </a:p>
          <a:p>
            <a:pPr>
              <a:buNone/>
            </a:pPr>
            <a:r>
              <a:rPr lang="it-IT" b="1" i="1" dirty="0" smtClean="0"/>
              <a:t>							   </a:t>
            </a:r>
            <a:r>
              <a:rPr lang="it-IT" sz="4400" b="1" i="1" dirty="0" smtClean="0"/>
              <a:t>Regolare / Irregolare</a:t>
            </a:r>
            <a:endParaRPr lang="it-IT" sz="4400" dirty="0" smtClean="0"/>
          </a:p>
          <a:p>
            <a:r>
              <a:rPr lang="it-IT" sz="4400" dirty="0" smtClean="0"/>
              <a:t>Deposito titolo esecutivo con attestazione di conformità . </a:t>
            </a:r>
            <a:r>
              <a:rPr lang="it-IT" sz="4400" dirty="0" err="1" smtClean="0"/>
              <a:t>………………………………</a:t>
            </a:r>
            <a:r>
              <a:rPr lang="it-IT" sz="4400" dirty="0" smtClean="0"/>
              <a:t> </a:t>
            </a:r>
          </a:p>
          <a:p>
            <a:r>
              <a:rPr lang="it-IT" sz="4400" dirty="0" smtClean="0"/>
              <a:t>Deposito atto di precetto con attestazione di conformità . </a:t>
            </a:r>
            <a:r>
              <a:rPr lang="it-IT" sz="4400" dirty="0" err="1" smtClean="0"/>
              <a:t>………………………………</a:t>
            </a:r>
            <a:r>
              <a:rPr lang="it-IT" sz="4400" dirty="0" smtClean="0"/>
              <a:t>.</a:t>
            </a:r>
          </a:p>
          <a:p>
            <a:r>
              <a:rPr lang="it-IT" sz="4400" dirty="0" smtClean="0"/>
              <a:t> Notifica pignoramento con attestazione di conformità . </a:t>
            </a:r>
            <a:r>
              <a:rPr lang="it-IT" sz="4400" dirty="0" err="1" smtClean="0"/>
              <a:t>…………………………………</a:t>
            </a:r>
            <a:r>
              <a:rPr lang="it-IT" sz="4400" dirty="0" smtClean="0"/>
              <a:t> </a:t>
            </a:r>
          </a:p>
          <a:p>
            <a:r>
              <a:rPr lang="it-IT" sz="4400" dirty="0" smtClean="0"/>
              <a:t>Iscrizione a ruolo                          . </a:t>
            </a:r>
            <a:r>
              <a:rPr lang="it-IT" sz="4400" dirty="0" err="1" smtClean="0"/>
              <a:t>………………………………………………………………………</a:t>
            </a:r>
            <a:r>
              <a:rPr lang="it-IT" sz="4400" dirty="0" smtClean="0"/>
              <a:t> </a:t>
            </a:r>
          </a:p>
          <a:p>
            <a:r>
              <a:rPr lang="it-IT" sz="4400" dirty="0" smtClean="0"/>
              <a:t>Deposito istanza di vendita  .                   </a:t>
            </a:r>
            <a:r>
              <a:rPr lang="it-IT" sz="4400" dirty="0" err="1" smtClean="0"/>
              <a:t>……………………………………………………………</a:t>
            </a:r>
            <a:r>
              <a:rPr lang="it-IT" sz="4400" dirty="0" smtClean="0"/>
              <a:t>. </a:t>
            </a:r>
          </a:p>
          <a:p>
            <a:r>
              <a:rPr lang="it-IT" sz="4400" dirty="0" smtClean="0"/>
              <a:t>Deposito nota di trascrizione del pignoramento .        </a:t>
            </a:r>
            <a:r>
              <a:rPr lang="it-IT" sz="4400" dirty="0" err="1" smtClean="0"/>
              <a:t>…………………………………………</a:t>
            </a:r>
            <a:r>
              <a:rPr lang="it-IT" sz="4400" dirty="0" smtClean="0"/>
              <a:t> </a:t>
            </a:r>
          </a:p>
          <a:p>
            <a:r>
              <a:rPr lang="it-IT" sz="4400" dirty="0" smtClean="0"/>
              <a:t>Deposito certificazione ipocatastale (o </a:t>
            </a:r>
            <a:r>
              <a:rPr lang="it-IT" sz="4400" dirty="0" err="1" smtClean="0"/>
              <a:t>relaz</a:t>
            </a:r>
            <a:r>
              <a:rPr lang="it-IT" sz="4400" dirty="0" smtClean="0"/>
              <a:t>. Notarile) . </a:t>
            </a:r>
            <a:r>
              <a:rPr lang="it-IT" sz="4400" dirty="0" err="1" smtClean="0"/>
              <a:t>…………………………………</a:t>
            </a:r>
            <a:r>
              <a:rPr lang="it-IT" sz="4400" dirty="0" smtClean="0"/>
              <a:t>. </a:t>
            </a:r>
          </a:p>
          <a:p>
            <a:r>
              <a:rPr lang="it-IT" sz="4400" dirty="0" smtClean="0"/>
              <a:t>Completezza della certificazione ipocatastale (o </a:t>
            </a:r>
            <a:r>
              <a:rPr lang="it-IT" sz="4400" dirty="0" err="1" smtClean="0"/>
              <a:t>relaz</a:t>
            </a:r>
            <a:r>
              <a:rPr lang="it-IT" sz="4400" dirty="0" smtClean="0"/>
              <a:t>. notarile) . </a:t>
            </a:r>
            <a:r>
              <a:rPr lang="it-IT" sz="4400" dirty="0" err="1" smtClean="0"/>
              <a:t>………………………</a:t>
            </a:r>
            <a:r>
              <a:rPr lang="it-IT" sz="4400" dirty="0" smtClean="0"/>
              <a:t>. </a:t>
            </a:r>
          </a:p>
          <a:p>
            <a:r>
              <a:rPr lang="it-IT" sz="4400" b="1" dirty="0" smtClean="0"/>
              <a:t>Continuità delle trascrizioni al ventennio anteriore al pignoramento </a:t>
            </a:r>
            <a:r>
              <a:rPr lang="it-IT" sz="4400" dirty="0" smtClean="0"/>
              <a:t>. </a:t>
            </a:r>
            <a:r>
              <a:rPr lang="it-IT" sz="4400" dirty="0" err="1" smtClean="0"/>
              <a:t>………………</a:t>
            </a:r>
            <a:r>
              <a:rPr lang="it-IT" sz="4400" dirty="0" smtClean="0"/>
              <a:t>.. </a:t>
            </a:r>
          </a:p>
          <a:p>
            <a:r>
              <a:rPr lang="it-IT" sz="4400" dirty="0" smtClean="0"/>
              <a:t>Formalità pregiudizievoli  .                         </a:t>
            </a:r>
            <a:r>
              <a:rPr lang="it-IT" sz="4400" dirty="0" err="1" smtClean="0"/>
              <a:t>……………………………………………………………</a:t>
            </a:r>
            <a:r>
              <a:rPr lang="it-IT" sz="4400" dirty="0" smtClean="0"/>
              <a:t>.. </a:t>
            </a:r>
          </a:p>
          <a:p>
            <a:r>
              <a:rPr lang="it-IT" sz="4400" dirty="0" smtClean="0"/>
              <a:t>Comunicazione all’esecutato dell’ udienza ex art. 569 </a:t>
            </a:r>
            <a:r>
              <a:rPr lang="it-IT" sz="4400" dirty="0" err="1" smtClean="0"/>
              <a:t>cpc</a:t>
            </a:r>
            <a:r>
              <a:rPr lang="it-IT" sz="4400" dirty="0" smtClean="0"/>
              <a:t> . </a:t>
            </a:r>
            <a:r>
              <a:rPr lang="it-IT" sz="4400" dirty="0" err="1" smtClean="0"/>
              <a:t>…………………………………</a:t>
            </a:r>
            <a:r>
              <a:rPr lang="it-IT" sz="4400" dirty="0" smtClean="0"/>
              <a:t>. </a:t>
            </a:r>
          </a:p>
          <a:p>
            <a:r>
              <a:rPr lang="it-IT" sz="4400" dirty="0" smtClean="0"/>
              <a:t>Presenza di altri pignoramenti . </a:t>
            </a:r>
            <a:r>
              <a:rPr lang="it-IT" sz="4400" dirty="0" err="1" smtClean="0"/>
              <a:t>………………………………………………………………</a:t>
            </a:r>
            <a:r>
              <a:rPr lang="it-IT" sz="4400" dirty="0" smtClean="0"/>
              <a:t>.. </a:t>
            </a:r>
          </a:p>
          <a:p>
            <a:r>
              <a:rPr lang="it-IT" sz="4400" dirty="0" smtClean="0"/>
              <a:t>Deposito avvisi ex artt. 498 e 599 </a:t>
            </a:r>
            <a:r>
              <a:rPr lang="it-IT" sz="4400" dirty="0" err="1" smtClean="0"/>
              <a:t>cpc</a:t>
            </a:r>
            <a:r>
              <a:rPr lang="it-IT" sz="4400" dirty="0" smtClean="0"/>
              <a:t> . </a:t>
            </a:r>
            <a:r>
              <a:rPr lang="it-IT" sz="4400" dirty="0" err="1" smtClean="0"/>
              <a:t>………………………………………………………</a:t>
            </a:r>
            <a:r>
              <a:rPr lang="it-IT" sz="4400" dirty="0" smtClean="0"/>
              <a:t>.. </a:t>
            </a:r>
          </a:p>
          <a:p>
            <a:pPr>
              <a:buNone/>
            </a:pPr>
            <a:r>
              <a:rPr lang="en-US" sz="4400" dirty="0" smtClean="0"/>
              <a:t/>
            </a:r>
            <a:br>
              <a:rPr lang="en-US" sz="4400" dirty="0" smtClean="0"/>
            </a:br>
            <a:r>
              <a:rPr lang="it-IT" sz="4400" dirty="0" smtClean="0"/>
              <a:t>Trapani, lì</a:t>
            </a:r>
            <a:br>
              <a:rPr lang="it-IT" sz="4400" dirty="0" smtClean="0"/>
            </a:br>
            <a:r>
              <a:rPr lang="it-IT" sz="4400" dirty="0" smtClean="0"/>
              <a:t>                                                                           Il Custode Giudiziario/L’esperto</a:t>
            </a:r>
          </a:p>
          <a:p>
            <a:r>
              <a:rPr lang="it-IT" sz="4400" dirty="0" smtClean="0"/>
              <a:t> </a:t>
            </a:r>
            <a:r>
              <a:rPr lang="en-US" sz="4400" dirty="0" smtClean="0"/>
              <a:t>Note:</a:t>
            </a:r>
            <a:endParaRPr lang="it-IT" dirty="0" smtClean="0"/>
          </a:p>
          <a:p>
            <a:endParaRPr lang="it-IT" dirty="0" smtClean="0"/>
          </a:p>
        </p:txBody>
      </p:sp>
      <p:sp>
        <p:nvSpPr>
          <p:cNvPr id="4"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400" b="1" dirty="0" smtClean="0">
                <a:solidFill>
                  <a:prstClr val="black"/>
                </a:solidFill>
              </a:rPr>
              <a:t> Modulo del custode e dell’esperto per il controllo iniziale della documentazione</a:t>
            </a:r>
            <a:endParaRPr lang="it-IT"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980728"/>
            <a:ext cx="6264696" cy="5688632"/>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pPr algn="r">
              <a:buNone/>
            </a:pPr>
            <a:r>
              <a:rPr lang="it-IT" dirty="0" err="1" smtClean="0"/>
              <a:t>Spett.le</a:t>
            </a:r>
            <a:endParaRPr lang="it-IT" dirty="0" smtClean="0"/>
          </a:p>
          <a:p>
            <a:pPr algn="r">
              <a:buNone/>
            </a:pPr>
            <a:r>
              <a:rPr lang="it-IT" b="1" dirty="0" smtClean="0"/>
              <a:t>Tribunale di Trapani</a:t>
            </a:r>
            <a:endParaRPr lang="it-IT" dirty="0" smtClean="0"/>
          </a:p>
          <a:p>
            <a:pPr algn="r">
              <a:buNone/>
            </a:pPr>
            <a:r>
              <a:rPr lang="it-IT" b="1" dirty="0" smtClean="0"/>
              <a:t>Cancelleria Esecuzioni Immobiliari  </a:t>
            </a:r>
            <a:endParaRPr lang="it-IT" dirty="0" smtClean="0"/>
          </a:p>
          <a:p>
            <a:pPr>
              <a:buNone/>
            </a:pPr>
            <a:endParaRPr lang="it-IT" b="1" dirty="0" smtClean="0"/>
          </a:p>
          <a:p>
            <a:pPr>
              <a:buNone/>
            </a:pPr>
            <a:r>
              <a:rPr lang="it-IT" b="1" dirty="0" smtClean="0"/>
              <a:t>Giudice dell’esecuzione : dr. _____________________</a:t>
            </a:r>
            <a:endParaRPr lang="it-IT" dirty="0" smtClean="0"/>
          </a:p>
          <a:p>
            <a:pPr>
              <a:buNone/>
            </a:pPr>
            <a:r>
              <a:rPr lang="it-IT" b="1" dirty="0" smtClean="0"/>
              <a:t> Prossima udienza : 23/02/2021</a:t>
            </a:r>
            <a:endParaRPr lang="it-IT" dirty="0" smtClean="0"/>
          </a:p>
          <a:p>
            <a:endParaRPr lang="it-IT" dirty="0" smtClean="0"/>
          </a:p>
          <a:p>
            <a:pPr>
              <a:buNone/>
            </a:pPr>
            <a:r>
              <a:rPr lang="it-IT" dirty="0" smtClean="0"/>
              <a:t> </a:t>
            </a:r>
          </a:p>
          <a:p>
            <a:pPr>
              <a:buNone/>
            </a:pPr>
            <a:r>
              <a:rPr lang="it-IT" b="1" dirty="0" smtClean="0"/>
              <a:t>OGGETTO:</a:t>
            </a:r>
            <a:r>
              <a:rPr lang="it-IT" dirty="0" smtClean="0"/>
              <a:t>	Procedimento esecutivo immobiliare </a:t>
            </a:r>
            <a:r>
              <a:rPr lang="it-IT" b="1" dirty="0" smtClean="0"/>
              <a:t>n. 000/2018 </a:t>
            </a:r>
            <a:r>
              <a:rPr lang="it-IT" b="1" dirty="0" err="1" smtClean="0"/>
              <a:t>R.G.Es.</a:t>
            </a:r>
            <a:r>
              <a:rPr lang="it-IT" dirty="0" smtClean="0"/>
              <a:t> a carico  di XXXX YYYY  :     </a:t>
            </a:r>
            <a:r>
              <a:rPr lang="it-IT" b="1" dirty="0" smtClean="0"/>
              <a:t>Accettazione incarico</a:t>
            </a:r>
            <a:endParaRPr lang="it-IT" dirty="0" smtClean="0"/>
          </a:p>
          <a:p>
            <a:endParaRPr lang="it-IT" dirty="0" smtClean="0"/>
          </a:p>
          <a:p>
            <a:pPr>
              <a:buNone/>
            </a:pPr>
            <a:r>
              <a:rPr lang="it-IT" dirty="0" smtClean="0"/>
              <a:t> </a:t>
            </a:r>
          </a:p>
          <a:p>
            <a:pPr>
              <a:buNone/>
            </a:pPr>
            <a:r>
              <a:rPr lang="it-IT" dirty="0" smtClean="0"/>
              <a:t>        Il sottoscritto ing. Marzio Ingoglia, con studio in Trapani Via A. Mario n. 95, iscritto all’Ordine degli Ingegneri della Provincia di Trapani al </a:t>
            </a:r>
            <a:r>
              <a:rPr lang="it-IT" dirty="0" err="1" smtClean="0"/>
              <a:t>n°</a:t>
            </a:r>
            <a:r>
              <a:rPr lang="it-IT" dirty="0" smtClean="0"/>
              <a:t> A574, con la presente </a:t>
            </a:r>
          </a:p>
          <a:p>
            <a:pPr algn="ctr">
              <a:buNone/>
            </a:pPr>
            <a:r>
              <a:rPr lang="it-IT" b="1" dirty="0" smtClean="0"/>
              <a:t>accetta</a:t>
            </a:r>
            <a:r>
              <a:rPr lang="it-IT" dirty="0" smtClean="0"/>
              <a:t> </a:t>
            </a:r>
          </a:p>
          <a:p>
            <a:pPr algn="ctr">
              <a:buNone/>
            </a:pPr>
            <a:endParaRPr lang="it-IT" dirty="0" smtClean="0"/>
          </a:p>
          <a:p>
            <a:pPr>
              <a:buNone/>
            </a:pPr>
            <a:r>
              <a:rPr lang="it-IT" dirty="0" smtClean="0"/>
              <a:t>       l’incarico di Esperto Stimatore nel procedimento in oggetto, conferitomi con decreto di fissazione d’udienza del </a:t>
            </a:r>
            <a:r>
              <a:rPr lang="it-IT" b="1" dirty="0" smtClean="0"/>
              <a:t>23/11/2020.</a:t>
            </a:r>
            <a:endParaRPr lang="it-IT" dirty="0" smtClean="0"/>
          </a:p>
          <a:p>
            <a:pPr>
              <a:buNone/>
            </a:pPr>
            <a:r>
              <a:rPr lang="it-IT" dirty="0" smtClean="0"/>
              <a:t>        Con osservanza,</a:t>
            </a:r>
          </a:p>
          <a:p>
            <a:endParaRPr lang="it-IT" dirty="0" smtClean="0"/>
          </a:p>
          <a:p>
            <a:pPr>
              <a:buNone/>
            </a:pPr>
            <a:endParaRPr lang="it-IT" dirty="0" smtClean="0"/>
          </a:p>
          <a:p>
            <a:pPr algn="r">
              <a:buNone/>
            </a:pPr>
            <a:r>
              <a:rPr lang="it-IT" dirty="0" smtClean="0"/>
              <a:t>L’Esperto Stimatore	</a:t>
            </a:r>
          </a:p>
          <a:p>
            <a:pPr algn="r">
              <a:buNone/>
            </a:pPr>
            <a:r>
              <a:rPr lang="it-IT" dirty="0" smtClean="0"/>
              <a:t>Ing. Marzio Ingoglia</a:t>
            </a:r>
          </a:p>
          <a:p>
            <a:endParaRPr lang="it-IT" dirty="0"/>
          </a:p>
        </p:txBody>
      </p:sp>
      <p:sp>
        <p:nvSpPr>
          <p:cNvPr id="4"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800" b="1" dirty="0" smtClean="0">
                <a:solidFill>
                  <a:schemeClr val="tx2"/>
                </a:solidFill>
              </a:rPr>
              <a:t>Accettazione telematica dell’incarico ( a seguito COVID -19)</a:t>
            </a:r>
            <a:endParaRPr lang="it-IT"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929411"/>
          </a:xfrm>
        </p:spPr>
        <p:txBody>
          <a:bodyPr>
            <a:normAutofit fontScale="55000" lnSpcReduction="20000"/>
          </a:bodyPr>
          <a:lstStyle/>
          <a:p>
            <a:pPr algn="ctr">
              <a:buNone/>
            </a:pPr>
            <a:r>
              <a:rPr lang="it-IT" b="1" dirty="0" smtClean="0"/>
              <a:t>VERBALE </a:t>
            </a:r>
            <a:r>
              <a:rPr lang="it-IT" b="1" dirty="0" err="1" smtClean="0"/>
              <a:t>DI</a:t>
            </a:r>
            <a:r>
              <a:rPr lang="it-IT" b="1" dirty="0" smtClean="0"/>
              <a:t> ACCETTAZIONE DELL'INCARICO</a:t>
            </a:r>
          </a:p>
          <a:p>
            <a:pPr algn="ctr">
              <a:buNone/>
            </a:pPr>
            <a:endParaRPr lang="it-IT" b="1" u="sng" dirty="0" smtClean="0"/>
          </a:p>
          <a:p>
            <a:pPr>
              <a:buNone/>
            </a:pPr>
            <a:r>
              <a:rPr lang="it-IT" dirty="0" smtClean="0"/>
              <a:t>Presso la Cancelleria delle Esecuzioni Immobiliari, è presente_________________</a:t>
            </a:r>
          </a:p>
          <a:p>
            <a:pPr>
              <a:buNone/>
            </a:pPr>
            <a:r>
              <a:rPr lang="it-IT" dirty="0" smtClean="0"/>
              <a:t>nominato   custode   giudiziario   con   provvedimento   del  Giudice   dell'esecuzione   reso  in  data </a:t>
            </a:r>
            <a:r>
              <a:rPr lang="it-IT" u="sng" dirty="0" smtClean="0"/>
              <a:t>_________</a:t>
            </a:r>
            <a:r>
              <a:rPr lang="it-IT" dirty="0" smtClean="0"/>
              <a:t>nella procedura esecutiva immobiliare n.	_____</a:t>
            </a:r>
            <a:r>
              <a:rPr lang="it-IT" i="1" dirty="0" smtClean="0"/>
              <a:t>	</a:t>
            </a:r>
            <a:r>
              <a:rPr lang="it-IT" dirty="0" err="1" smtClean="0"/>
              <a:t>R.G.E</a:t>
            </a:r>
            <a:r>
              <a:rPr lang="it-IT" dirty="0" smtClean="0"/>
              <a:t>.</a:t>
            </a:r>
          </a:p>
          <a:p>
            <a:pPr>
              <a:buNone/>
            </a:pPr>
            <a:endParaRPr lang="it-IT" dirty="0" smtClean="0"/>
          </a:p>
          <a:p>
            <a:pPr>
              <a:buNone/>
            </a:pPr>
            <a:r>
              <a:rPr lang="it-IT" dirty="0" smtClean="0"/>
              <a:t>Presso la Cancelleria delle Esecuzioni Immobiliari, è presente </a:t>
            </a:r>
            <a:r>
              <a:rPr lang="it-IT" u="sng" dirty="0" smtClean="0"/>
              <a:t>l’ing. Marzio Ingoglia</a:t>
            </a:r>
            <a:endParaRPr lang="it-IT" dirty="0" smtClean="0"/>
          </a:p>
          <a:p>
            <a:pPr algn="just">
              <a:buNone/>
            </a:pPr>
            <a:r>
              <a:rPr lang="it-IT" dirty="0" smtClean="0"/>
              <a:t>nominato </a:t>
            </a:r>
            <a:r>
              <a:rPr lang="it-IT" b="1" dirty="0" smtClean="0"/>
              <a:t>esperto  stimatore  </a:t>
            </a:r>
            <a:r>
              <a:rPr lang="it-IT" dirty="0" smtClean="0"/>
              <a:t>con provvedimento  del Giudice dell'esecuzione reso in data ______  nella procedura esecutiva immobiliare n.</a:t>
            </a:r>
            <a:r>
              <a:rPr lang="it-IT" i="1" u="sng" dirty="0" smtClean="0"/>
              <a:t>______     </a:t>
            </a:r>
            <a:r>
              <a:rPr lang="it-IT" dirty="0" err="1" smtClean="0"/>
              <a:t>R.G.E.</a:t>
            </a:r>
            <a:endParaRPr lang="it-IT" dirty="0" smtClean="0"/>
          </a:p>
          <a:p>
            <a:pPr>
              <a:buNone/>
            </a:pPr>
            <a:r>
              <a:rPr lang="it-IT" dirty="0" smtClean="0"/>
              <a:t>Gli ausiliari, presa visione della documentazione versata in atti, dichiarano che non sussistono cause di incompatibilità e accettano l'incarico.</a:t>
            </a:r>
          </a:p>
          <a:p>
            <a:pPr>
              <a:buNone/>
            </a:pPr>
            <a:endParaRPr lang="it-IT" dirty="0" smtClean="0"/>
          </a:p>
          <a:p>
            <a:pPr>
              <a:buNone/>
            </a:pPr>
            <a:r>
              <a:rPr lang="it-IT" dirty="0" smtClean="0"/>
              <a:t>Trapani, ____________ firma del custode</a:t>
            </a:r>
          </a:p>
          <a:p>
            <a:pPr>
              <a:buNone/>
            </a:pPr>
            <a:r>
              <a:rPr lang="it-IT" dirty="0" smtClean="0"/>
              <a:t> Trapani, ____________firma dell’esperto </a:t>
            </a:r>
            <a:r>
              <a:rPr lang="it-IT" b="1" i="1" u="sng" dirty="0" smtClean="0">
                <a:solidFill>
                  <a:srgbClr val="002060"/>
                </a:solidFill>
              </a:rPr>
              <a:t>(con nota telematica depositata)</a:t>
            </a:r>
          </a:p>
          <a:p>
            <a:pPr>
              <a:buNone/>
            </a:pPr>
            <a:endParaRPr lang="it-IT" dirty="0" smtClean="0"/>
          </a:p>
          <a:p>
            <a:pPr algn="ctr">
              <a:buNone/>
            </a:pPr>
            <a:r>
              <a:rPr lang="it-IT" dirty="0" smtClean="0"/>
              <a:t>IL GIUDICE</a:t>
            </a:r>
          </a:p>
          <a:p>
            <a:pPr>
              <a:buNone/>
            </a:pPr>
            <a:r>
              <a:rPr lang="it-IT" dirty="0" smtClean="0"/>
              <a:t>pone all'esperto  stimatore i seguenti quesiti relativamente al compendio pignorato:</a:t>
            </a:r>
          </a:p>
          <a:p>
            <a:endParaRPr lang="it-IT" dirty="0"/>
          </a:p>
        </p:txBody>
      </p:sp>
      <p:sp>
        <p:nvSpPr>
          <p:cNvPr id="4"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800" b="1" dirty="0" smtClean="0">
                <a:solidFill>
                  <a:schemeClr val="tx2"/>
                </a:solidFill>
              </a:rPr>
              <a:t>Accettazione dell’incarico</a:t>
            </a:r>
            <a:endParaRPr lang="it-IT"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616624"/>
          </a:xfrm>
        </p:spPr>
        <p:txBody>
          <a:bodyPr>
            <a:normAutofit fontScale="55000" lnSpcReduction="20000"/>
          </a:bodyPr>
          <a:lstStyle/>
          <a:p>
            <a:pPr lvl="0"/>
            <a:r>
              <a:rPr lang="it-IT" dirty="0" smtClean="0"/>
              <a:t>provveda l'esperto, esaminati gli atti del procedimento ed eseguita ogni altra operazione ritenuta necessaria, previa comunicazione scritta a mezzo raccomandata con ricevuta di ritorno, al debitore, al creditore procedente e ai comproprietari della data e del  luogo di inizio delle operazioni peritali e previo, altresì, accesso all'immobile:</a:t>
            </a:r>
          </a:p>
          <a:p>
            <a:pPr lvl="1"/>
            <a:r>
              <a:rPr lang="it-IT" dirty="0" smtClean="0"/>
              <a:t>al controllo, prima di ogni altra attività, </a:t>
            </a:r>
            <a:r>
              <a:rPr lang="it-IT" b="1" dirty="0" smtClean="0"/>
              <a:t>della completezza dei documenti di cui all'art. 567 </a:t>
            </a:r>
            <a:r>
              <a:rPr lang="it-IT" dirty="0" smtClean="0"/>
              <a:t>secondo comma </a:t>
            </a:r>
            <a:r>
              <a:rPr lang="it-IT" dirty="0" err="1" smtClean="0"/>
              <a:t>c.p.c.</a:t>
            </a:r>
            <a:r>
              <a:rPr lang="it-IT" dirty="0" smtClean="0"/>
              <a:t> segnalando immediatamente al giudice quelli mancanti o inidonei;</a:t>
            </a:r>
          </a:p>
          <a:p>
            <a:pPr lvl="1"/>
            <a:r>
              <a:rPr lang="it-IT" b="1" dirty="0" smtClean="0"/>
              <a:t>all'acquisizione di copia del titolo di provenienza </a:t>
            </a:r>
            <a:r>
              <a:rPr lang="it-IT" dirty="0" smtClean="0"/>
              <a:t>immediatamente anteriore al ventennio decorrente dalla data di trascrizione del pignoramento nonché dei certificati delle trascrizioni effettuate tra la data di trascrizione di tale titolo e la data di trascrizione del pignoramento con esclusione del periodo già coperto dalla documentazione depositata agli atti dal creditore procedente ai sensi dell'art. </a:t>
            </a:r>
            <a:r>
              <a:rPr lang="en-US" dirty="0" smtClean="0"/>
              <a:t>567 </a:t>
            </a:r>
            <a:r>
              <a:rPr lang="en-US" dirty="0" err="1" smtClean="0"/>
              <a:t>c.p.c</a:t>
            </a:r>
            <a:r>
              <a:rPr lang="en-US" dirty="0" smtClean="0"/>
              <a:t>.;</a:t>
            </a:r>
            <a:endParaRPr lang="it-IT" dirty="0" smtClean="0"/>
          </a:p>
          <a:p>
            <a:pPr lvl="1"/>
            <a:r>
              <a:rPr lang="it-IT" b="1" dirty="0" smtClean="0"/>
              <a:t>all'identificazione dei beni oggetto del pignoramento </a:t>
            </a:r>
            <a:r>
              <a:rPr lang="it-IT" dirty="0" smtClean="0"/>
              <a:t>comprensiva dei confini e dei dati catastali, previo accertamento dell'esatta rispondenza dei dati specificati nell'atto di pignoramento con le risultanze catastali, indicando, altresì, gli ulteriori elementi necessari per l'eventuale emissione del decreto di trasferimento ;</a:t>
            </a:r>
          </a:p>
          <a:p>
            <a:pPr lvl="1"/>
            <a:r>
              <a:rPr lang="it-IT" dirty="0" smtClean="0"/>
              <a:t>alla </a:t>
            </a:r>
            <a:r>
              <a:rPr lang="it-IT" b="1" dirty="0" smtClean="0"/>
              <a:t>descrizione dei beni pignorati e alla formazione, ove opportuno , di uno o più lotti </a:t>
            </a:r>
            <a:r>
              <a:rPr lang="it-IT" dirty="0" smtClean="0"/>
              <a:t>per la vendita ;</a:t>
            </a:r>
          </a:p>
          <a:p>
            <a:pPr lvl="1"/>
            <a:r>
              <a:rPr lang="it-IT" dirty="0" smtClean="0"/>
              <a:t>alla individuazione dello </a:t>
            </a:r>
            <a:r>
              <a:rPr lang="it-IT" b="1" dirty="0" smtClean="0"/>
              <a:t>stato di possesso dei beni </a:t>
            </a:r>
            <a:r>
              <a:rPr lang="it-IT" dirty="0" smtClean="0"/>
              <a:t>con l'indicazione, se occupato da terzi, del titolo in base al quale </a:t>
            </a:r>
            <a:r>
              <a:rPr lang="it-IT" sz="3200" dirty="0" smtClean="0"/>
              <a:t>è </a:t>
            </a:r>
            <a:r>
              <a:rPr lang="it-IT" dirty="0" smtClean="0"/>
              <a:t>occupato, con particolare riferimento all'esistenza di contratti registrati in data antecedente al pignoramento;</a:t>
            </a:r>
          </a:p>
          <a:p>
            <a:r>
              <a:rPr lang="it-IT" dirty="0" smtClean="0"/>
              <a:t>all'esistenza di </a:t>
            </a:r>
            <a:r>
              <a:rPr lang="it-IT" b="1" dirty="0" smtClean="0"/>
              <a:t>formalità, vincoli o oneri, anche di natura condominiale</a:t>
            </a:r>
            <a:r>
              <a:rPr lang="it-IT" dirty="0" smtClean="0"/>
              <a:t>, gravanti sui beni che resteranno a carico dell'acquirente , ivi compresi i vincoli derivanti da contratti incidenti sull'attitudine edificatoria degli stessi o i vincoli connessi con il loro carattere storico o artistico</a:t>
            </a:r>
            <a:endParaRPr lang="it-IT" dirty="0"/>
          </a:p>
        </p:txBody>
      </p:sp>
      <p:sp>
        <p:nvSpPr>
          <p:cNvPr id="4"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328592"/>
          </a:xfrm>
        </p:spPr>
        <p:txBody>
          <a:bodyPr>
            <a:normAutofit fontScale="40000" lnSpcReduction="20000"/>
          </a:bodyPr>
          <a:lstStyle/>
          <a:p>
            <a:pPr lvl="1"/>
            <a:r>
              <a:rPr lang="it-IT" sz="4000" dirty="0" smtClean="0"/>
              <a:t>alla </a:t>
            </a:r>
            <a:r>
              <a:rPr lang="it-IT" sz="4000" b="1" dirty="0" smtClean="0"/>
              <a:t>verifica della regolarità edilizia </a:t>
            </a:r>
            <a:r>
              <a:rPr lang="it-IT" sz="4000" dirty="0" smtClean="0"/>
              <a:t>e urbanistica dei beni nonché dell'esistenza della dichiarazione di </a:t>
            </a:r>
            <a:r>
              <a:rPr lang="it-IT" sz="4000" b="1" dirty="0" smtClean="0">
                <a:solidFill>
                  <a:srgbClr val="FF0000"/>
                </a:solidFill>
              </a:rPr>
              <a:t>agibilità</a:t>
            </a:r>
            <a:r>
              <a:rPr lang="it-IT" sz="4000" dirty="0" smtClean="0"/>
              <a:t> degli stessi, previa acquisizione o aggiornamento del certificato di </a:t>
            </a:r>
            <a:r>
              <a:rPr lang="it-IT" sz="4000" b="1" dirty="0" smtClean="0">
                <a:solidFill>
                  <a:srgbClr val="FF0000"/>
                </a:solidFill>
              </a:rPr>
              <a:t>destinazione urbanistica </a:t>
            </a:r>
            <a:r>
              <a:rPr lang="it-IT" sz="4000" dirty="0" smtClean="0"/>
              <a:t>previsto dalla vigente normativa;</a:t>
            </a:r>
          </a:p>
          <a:p>
            <a:pPr lvl="1"/>
            <a:r>
              <a:rPr lang="it-IT" sz="4000" dirty="0" smtClean="0"/>
              <a:t>in caso di </a:t>
            </a:r>
            <a:r>
              <a:rPr lang="it-IT" sz="4000" b="1" dirty="0" smtClean="0"/>
              <a:t>opere abusive</a:t>
            </a:r>
            <a:r>
              <a:rPr lang="it-IT" sz="4000" dirty="0" smtClean="0"/>
              <a:t>, al controllo della possibilità di sanatoria ai sensi dell'articolo 36 del decreto del Presidente della Repubblica del 6 giugno 2001 , n. 380 e degli eventuali costi della stessa; altrimenti, alla verifica sull'eventuale presentazione di istanze di condono, indicando il soggetto istante e la normativa in forza della quale l'istanza sia stata presentata, lo stato del procedimento, i costi per il conseguimento del titolo in sanatoria e le eventuali oblazioni già corrisposte o da corrispondere ; in ogni altro caso, alla verifica, ai fini della istanza di condono che l'aggiudicatario possa eventualmente presentare, che gli immobili pignorati si trovino nelle condizioni previste dall'articolo 40, comma sesto , della legge 28 febbraio 1985, n. 47 ovvero </a:t>
            </a:r>
            <a:r>
              <a:rPr lang="it-IT" sz="4000" dirty="0" err="1" smtClean="0"/>
              <a:t>·dall</a:t>
            </a:r>
            <a:r>
              <a:rPr lang="it-IT" sz="4000" dirty="0" smtClean="0"/>
              <a:t>'art. 46, comma quinto del decreto del Presidente della Repubblica del 6 giugno 2001, n. 380, specificando il costo per il </a:t>
            </a:r>
            <a:r>
              <a:rPr lang="it-IT" sz="4000" b="1" dirty="0" smtClean="0"/>
              <a:t>conseguimento del titolo in sanatoria</a:t>
            </a:r>
            <a:r>
              <a:rPr lang="it-IT" sz="4000" dirty="0" smtClean="0"/>
              <a:t>;</a:t>
            </a:r>
          </a:p>
          <a:p>
            <a:pPr lvl="1"/>
            <a:r>
              <a:rPr lang="it-IT" sz="4000" dirty="0" smtClean="0"/>
              <a:t>alla verifica che i beni pignorati siano gravati da censo, livello o uso civico e se vi sia stata affrancazione da tali pesi, ovvero che il diritto sul bene del debitore pignorato sia di proprietà ovvero derivante da alcuno dei suddetti titoli;</a:t>
            </a:r>
          </a:p>
          <a:p>
            <a:r>
              <a:rPr lang="it-IT" sz="4000" dirty="0" smtClean="0"/>
              <a:t>j. ad accertare l'importo annuo delle </a:t>
            </a:r>
            <a:r>
              <a:rPr lang="it-IT" sz="4000" b="1" dirty="0" smtClean="0"/>
              <a:t>spese fisse di gestione o di manutenzione, le eventuali spese straordinarie</a:t>
            </a:r>
            <a:r>
              <a:rPr lang="it-IT" sz="4000" dirty="0" smtClean="0"/>
              <a:t> già deliberate anche se il relativo debito non sia ancora scaduto, le eventuali spese condominiali non pagate negli ultimi due anni anteriori alla data della perizia, il corso di eventuali procedimenti giudiziari relativi al bene pignorato;</a:t>
            </a:r>
          </a:p>
          <a:p>
            <a:r>
              <a:rPr lang="it-IT" sz="4000" dirty="0" smtClean="0"/>
              <a:t>k. a verificare il possesso in capo agli immobili destinati a civile abitazione ovvero ad uso commerciale o </a:t>
            </a:r>
            <a:r>
              <a:rPr lang="it-IT" sz="4000" dirty="0" err="1" smtClean="0"/>
              <a:t>ricettizio</a:t>
            </a:r>
            <a:r>
              <a:rPr lang="it-IT" sz="4000" dirty="0" smtClean="0"/>
              <a:t> </a:t>
            </a:r>
            <a:r>
              <a:rPr lang="it-IT" sz="4000" b="1" dirty="0" smtClean="0"/>
              <a:t>dell'attestato di prestazione energetica </a:t>
            </a:r>
            <a:r>
              <a:rPr lang="it-IT" sz="4000" dirty="0" smtClean="0"/>
              <a:t>e, in mancanza, a redigerlo e comunque a provvedere alla sua acquisizione;</a:t>
            </a:r>
          </a:p>
          <a:p>
            <a:pPr>
              <a:buNone/>
            </a:pPr>
            <a:endParaRPr lang="it-IT" dirty="0"/>
          </a:p>
        </p:txBody>
      </p:sp>
      <p:sp>
        <p:nvSpPr>
          <p:cNvPr id="4"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400600"/>
          </a:xfrm>
        </p:spPr>
        <p:txBody>
          <a:bodyPr>
            <a:normAutofit fontScale="62500" lnSpcReduction="20000"/>
          </a:bodyPr>
          <a:lstStyle/>
          <a:p>
            <a:pPr lvl="0"/>
            <a:r>
              <a:rPr lang="it-IT" dirty="0" smtClean="0"/>
              <a:t>rediga quindi, </a:t>
            </a:r>
            <a:r>
              <a:rPr lang="it-IT" dirty="0" smtClean="0">
                <a:solidFill>
                  <a:srgbClr val="FF0000"/>
                </a:solidFill>
              </a:rPr>
              <a:t>in </a:t>
            </a:r>
            <a:r>
              <a:rPr lang="it-IT" i="1" dirty="0" err="1" smtClean="0">
                <a:solidFill>
                  <a:srgbClr val="FF0000"/>
                </a:solidFill>
              </a:rPr>
              <a:t>files</a:t>
            </a:r>
            <a:r>
              <a:rPr lang="it-IT" i="1" dirty="0" smtClean="0">
                <a:solidFill>
                  <a:srgbClr val="FF0000"/>
                </a:solidFill>
              </a:rPr>
              <a:t> </a:t>
            </a:r>
            <a:r>
              <a:rPr lang="it-IT" dirty="0" smtClean="0">
                <a:solidFill>
                  <a:srgbClr val="FF0000"/>
                </a:solidFill>
              </a:rPr>
              <a:t>separati, tante relazioni di stima quanti sono i lotti individuati, indicando</a:t>
            </a:r>
            <a:r>
              <a:rPr lang="it-IT" dirty="0" smtClean="0"/>
              <a:t>, in ciascuna di tali relazioni:</a:t>
            </a:r>
          </a:p>
          <a:p>
            <a:pPr lvl="2"/>
            <a:r>
              <a:rPr lang="it-IT" sz="2600" dirty="0" smtClean="0"/>
              <a:t>l'esatta </a:t>
            </a:r>
            <a:r>
              <a:rPr lang="it-IT" sz="2600" b="1" dirty="0" smtClean="0"/>
              <a:t>elencazione ed individuazione dei beni componenti il lotto</a:t>
            </a:r>
            <a:r>
              <a:rPr lang="it-IT" sz="2600" dirty="0" smtClean="0"/>
              <a:t>, mediante indicazione della tipologia di ciascun immobile, della sua ubicazione (città, via, numero civico, piano, eventuale numero interno), degli accessi, dei confini e dei dati catastali, delle eventuali pertinenze e accessori, degli eventuali millesimi di parti comuni; ciascun immobile sarà identificato, in questa parte nella relazione, da una lettera dell'alfabeto e gli accessori dalla medesima lettera con un numero progressivo;</a:t>
            </a:r>
          </a:p>
          <a:p>
            <a:pPr lvl="2"/>
            <a:r>
              <a:rPr lang="it-IT" sz="2600" dirty="0" smtClean="0"/>
              <a:t>una breve </a:t>
            </a:r>
            <a:r>
              <a:rPr lang="it-IT" sz="2600" b="1" dirty="0" smtClean="0"/>
              <a:t>descrizione complessiva e sintetica dei beni</a:t>
            </a:r>
            <a:r>
              <a:rPr lang="it-IT" sz="2600" dirty="0" smtClean="0"/>
              <a:t>, nella quale saranno indicati tra l'altro anche il contesto in cui essi si trovano (es. se facenti parte di un condominio o di altro complesso immobiliare con parti comuni ecc.) le caratteristiche e la destinazione della zona e dei servizi da essa offerti, le caratteristiche delle zone confinanti;</a:t>
            </a:r>
          </a:p>
          <a:p>
            <a:pPr lvl="2"/>
            <a:r>
              <a:rPr lang="it-IT" sz="2600" dirty="0" smtClean="0"/>
              <a:t>lo </a:t>
            </a:r>
            <a:r>
              <a:rPr lang="it-IT" sz="2600" b="1" dirty="0" smtClean="0"/>
              <a:t>stato di possesso degli immobili</a:t>
            </a:r>
            <a:r>
              <a:rPr lang="it-IT" sz="2600" dirty="0" smtClean="0"/>
              <a:t>, precisando se occupati da terzi ed a che titolo, ovvero dal debitore; ove essi siano occupati in base ad un contratto di affitto o locazione, verifichi la data di registrazione e la scadenza del contratto, la data di scadenza per l'eventuale disdetta, l'eventuale data di rilascio fissata o lo stato della causa eventualmente in corso per il rilascio;</a:t>
            </a:r>
          </a:p>
          <a:p>
            <a:pPr lvl="2"/>
            <a:r>
              <a:rPr lang="it-IT" sz="2600" dirty="0" smtClean="0"/>
              <a:t>i </a:t>
            </a:r>
            <a:r>
              <a:rPr lang="it-IT" sz="2600" b="1" dirty="0" smtClean="0"/>
              <a:t>vincoli ed oneri giuridici gravanti sul bene</a:t>
            </a:r>
            <a:r>
              <a:rPr lang="it-IT" sz="2600" dirty="0" smtClean="0"/>
              <a:t>, distinguendo e indicando in sezioni separate quelli che resteranno a carico dell'acquirente e quelli che saranno invece cancellati o regolarizzati dalla procedura, indicando, per questi ultimi, i costi a ciò necessari: il perito dovrà in particolare ed in ogni caso pronunciarsi esplicitamente, in senso affermativo o negativo, </a:t>
            </a:r>
            <a:r>
              <a:rPr lang="it-IT" sz="2600" b="1" dirty="0" smtClean="0"/>
              <a:t>sulla esistenza dei seguenti oneri e vincoli:</a:t>
            </a:r>
          </a:p>
          <a:p>
            <a:pPr>
              <a:buNone/>
            </a:pPr>
            <a:endParaRPr lang="it-IT" dirty="0"/>
          </a:p>
        </p:txBody>
      </p:sp>
      <p:sp>
        <p:nvSpPr>
          <p:cNvPr id="4"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400600"/>
          </a:xfrm>
        </p:spPr>
        <p:txBody>
          <a:bodyPr>
            <a:normAutofit fontScale="32500" lnSpcReduction="20000"/>
          </a:bodyPr>
          <a:lstStyle/>
          <a:p>
            <a:pPr>
              <a:buNone/>
            </a:pPr>
            <a:r>
              <a:rPr lang="it-IT" sz="4300" b="1" dirty="0" smtClean="0"/>
              <a:t> per i vincoli che resteranno a carico dell'acquirente:</a:t>
            </a:r>
            <a:endParaRPr lang="it-IT" sz="4300" dirty="0" smtClean="0"/>
          </a:p>
          <a:p>
            <a:r>
              <a:rPr lang="it-IT" sz="4300" dirty="0" smtClean="0"/>
              <a:t>domande giudiziali (precisando se la causa sia ancora in corso ed in che stato) ed altre trascrizioni;</a:t>
            </a:r>
          </a:p>
          <a:p>
            <a:r>
              <a:rPr lang="it-IT" sz="4300" dirty="0" smtClean="0"/>
              <a:t>atti di asservimento urbanistici e cessioni di cubatura ;</a:t>
            </a:r>
          </a:p>
          <a:p>
            <a:r>
              <a:rPr lang="it-IT" sz="4300" dirty="0" smtClean="0"/>
              <a:t>convenzioni matrimoniali e provvedimenti di assegnazione della casa coniugale al coniuge;</a:t>
            </a:r>
          </a:p>
          <a:p>
            <a:r>
              <a:rPr lang="it-IT" sz="4300" dirty="0" smtClean="0"/>
              <a:t>altri pesi o limitazioni d'uso (es. oneri reali, obbligazioni  </a:t>
            </a:r>
            <a:r>
              <a:rPr lang="it-IT" sz="4300" dirty="0" err="1" smtClean="0"/>
              <a:t>propter</a:t>
            </a:r>
            <a:r>
              <a:rPr lang="it-IT" sz="4300" dirty="0" smtClean="0"/>
              <a:t> rem, servitù, uso, abitazione , assegnazione al coniuge, ecc.) </a:t>
            </a:r>
          </a:p>
          <a:p>
            <a:r>
              <a:rPr lang="it-IT" sz="4300" dirty="0" smtClean="0"/>
              <a:t> </a:t>
            </a:r>
          </a:p>
          <a:p>
            <a:pPr>
              <a:buNone/>
            </a:pPr>
            <a:r>
              <a:rPr lang="it-IT" sz="4300" b="1" dirty="0" smtClean="0"/>
              <a:t>per i vincoli ed oneri giuridici che saranno cancellati o regolarizzati al momento del decreto di trasferimento a cura e spese della procedura</a:t>
            </a:r>
            <a:endParaRPr lang="it-IT" sz="4300" b="1" u="sng" dirty="0" smtClean="0"/>
          </a:p>
          <a:p>
            <a:r>
              <a:rPr lang="it-IT" sz="4300" dirty="0" smtClean="0"/>
              <a:t>iscrizioni ipotecarie;</a:t>
            </a:r>
          </a:p>
          <a:p>
            <a:r>
              <a:rPr lang="it-IT" sz="4300" dirty="0" smtClean="0"/>
              <a:t>pignoramenti, sequestri ed altre trascrizioni pregiudizievoli;</a:t>
            </a:r>
          </a:p>
          <a:p>
            <a:r>
              <a:rPr lang="it-IT" sz="4300" b="1" dirty="0" smtClean="0"/>
              <a:t> </a:t>
            </a:r>
            <a:endParaRPr lang="it-IT" sz="4300" b="1" u="sng" dirty="0" smtClean="0"/>
          </a:p>
          <a:p>
            <a:pPr>
              <a:buNone/>
            </a:pPr>
            <a:r>
              <a:rPr lang="it-IT" sz="4300" b="1" dirty="0" smtClean="0"/>
              <a:t>altre informazioni per l'acquirente, concernenti:</a:t>
            </a:r>
            <a:endParaRPr lang="it-IT" sz="4300" b="1" u="sng" dirty="0" smtClean="0"/>
          </a:p>
          <a:p>
            <a:r>
              <a:rPr lang="it-IT" sz="4300" dirty="0" smtClean="0"/>
              <a:t>l'importo annuo delle spese fisse di gestione o manutenzione (es. spese condominiali ordinarie);</a:t>
            </a:r>
          </a:p>
          <a:p>
            <a:r>
              <a:rPr lang="it-IT" sz="4300" dirty="0" smtClean="0"/>
              <a:t>eventuali spese straordinarie già deliberate ma non ancora scadute;</a:t>
            </a:r>
          </a:p>
          <a:p>
            <a:r>
              <a:rPr lang="it-IT" sz="4300" dirty="0" smtClean="0"/>
              <a:t>eventuali spese condominiali scadute non pagate negli ultimi due anni anteriori alla data della perizia;</a:t>
            </a:r>
          </a:p>
          <a:p>
            <a:r>
              <a:rPr lang="it-IT" sz="4300" dirty="0" smtClean="0"/>
              <a:t>eventuali cause in corso;</a:t>
            </a:r>
          </a:p>
          <a:p>
            <a:r>
              <a:rPr lang="it-IT" sz="4300" dirty="0" smtClean="0">
                <a:solidFill>
                  <a:srgbClr val="FF0000"/>
                </a:solidFill>
              </a:rPr>
              <a:t>la </a:t>
            </a:r>
            <a:r>
              <a:rPr lang="it-IT" sz="4300" b="1" dirty="0" smtClean="0">
                <a:solidFill>
                  <a:srgbClr val="FF0000"/>
                </a:solidFill>
              </a:rPr>
              <a:t>individuazione dei precedenti proprietari nel ventennio e l'elencazione di ciascun atto di acquisto</a:t>
            </a:r>
            <a:r>
              <a:rPr lang="it-IT" sz="4300" dirty="0" smtClean="0"/>
              <a:t>, con indicazione dei suoi estremi (data, notaio, data e numero di registrazione e trascrizione), e ciò anche sulla scorta della eventuale relazione notarile;</a:t>
            </a:r>
          </a:p>
          <a:p>
            <a:r>
              <a:rPr lang="it-IT" sz="4300" dirty="0" smtClean="0"/>
              <a:t>l'indicazione di </a:t>
            </a:r>
            <a:r>
              <a:rPr lang="it-IT" sz="4300" b="1" dirty="0" smtClean="0">
                <a:solidFill>
                  <a:srgbClr val="FF0000"/>
                </a:solidFill>
              </a:rPr>
              <a:t>eventuali comproprietari dei beni </a:t>
            </a:r>
            <a:r>
              <a:rPr lang="it-IT" sz="4300" dirty="0" smtClean="0"/>
              <a:t>come risultante dai pubblici registri immobiliari;</a:t>
            </a:r>
          </a:p>
          <a:p>
            <a:r>
              <a:rPr lang="it-IT" sz="4300" dirty="0" smtClean="0"/>
              <a:t>la elencazione delle </a:t>
            </a:r>
            <a:r>
              <a:rPr lang="it-IT" sz="4300" b="1" dirty="0" smtClean="0">
                <a:solidFill>
                  <a:srgbClr val="FF0000"/>
                </a:solidFill>
              </a:rPr>
              <a:t>pratiche edilizie svolte relative all'immobile</a:t>
            </a:r>
            <a:r>
              <a:rPr lang="it-IT" sz="4300" dirty="0" smtClean="0"/>
              <a:t>, la regolarità dello stesso sotto il profilo urbanistico e, in caso di esistenza di opere abusive, l'indicazione dell'eventuale sanabilità ai sensi della legge n. 47/85 e successive e dei relativi costi, assumendo le opportune informazioni presso gli Uffici Comunali competenti;</a:t>
            </a:r>
          </a:p>
          <a:p>
            <a:pPr>
              <a:buNone/>
            </a:pPr>
            <a:endParaRPr lang="it-IT" dirty="0"/>
          </a:p>
        </p:txBody>
      </p:sp>
      <p:sp>
        <p:nvSpPr>
          <p:cNvPr id="4" name="Titolo 1"/>
          <p:cNvSpPr>
            <a:spLocks noGrp="1"/>
          </p:cNvSpPr>
          <p:nvPr>
            <p:ph type="title"/>
          </p:nvPr>
        </p:nvSpPr>
        <p:spPr>
          <a:xfrm>
            <a:off x="457200" y="274638"/>
            <a:ext cx="8229600" cy="778098"/>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544616"/>
          </a:xfrm>
        </p:spPr>
        <p:txBody>
          <a:bodyPr>
            <a:normAutofit fontScale="40000" lnSpcReduction="20000"/>
          </a:bodyPr>
          <a:lstStyle/>
          <a:p>
            <a:endParaRPr lang="it-IT" sz="3500" dirty="0" smtClean="0"/>
          </a:p>
          <a:p>
            <a:pPr algn="just"/>
            <a:r>
              <a:rPr lang="it-IT" sz="3500" dirty="0" smtClean="0"/>
              <a:t>la descrizione analitica di ciascuno dei beni compresi nel lotto (un paragrafo per ciascun immobile, ciascuno di essi intitolato </a:t>
            </a:r>
            <a:r>
              <a:rPr lang="it-IT" sz="3500" b="1" dirty="0" smtClean="0"/>
              <a:t>"DESCRIZIONE ANALITICA DEL </a:t>
            </a:r>
            <a:r>
              <a:rPr lang="it-IT" sz="3500" b="1" dirty="0" smtClean="0"/>
              <a:t> BENE </a:t>
            </a:r>
            <a:r>
              <a:rPr lang="it-IT" sz="3500" dirty="0" smtClean="0"/>
              <a:t>(appartamento</a:t>
            </a:r>
            <a:r>
              <a:rPr lang="it-IT" sz="3500" dirty="0" smtClean="0"/>
              <a:t>, capannone ecc.) e la lettera che contraddistingue l'immobile nel paragrafo "Identificazione dei beni oggetto della stima"), indicando la tipologia del bene, l'altezza interna utile, la composizione interna; ed indicando poi in formato tabellare , per ciascun locale, la superficie netta, il coefficiente utilizzato ai fini della determinazione della superficie commerciale, la superficie commerciale medesima, l'esposizione, le condizioni di manutenzione; nei medesimi paragrafi il perito indicherà, altresì, le caratteristiche strutturali del bene (tipo di fondazioni, strutture verticali , solai, copertura , manto di copertura, scale e pareti esterne dell'edificio ; nonché le caratteristiche interne di ciascun immobile (infissi esterni, infissi interni, tramezzature interne, pavimentazione; plafoni, porta d'ingresso, scale interne, impianto elettrico, impianto idrico, impianto termico) precisando per ciascun elemento l'attuale stato di manutenzione e per gli </a:t>
            </a:r>
            <a:r>
              <a:rPr lang="it-IT" sz="3500" b="1" dirty="0" smtClean="0"/>
              <a:t>impianti, la loro rispondenza alla vigente normativa e in caso contrario, i costi necessari al loro adeguamento</a:t>
            </a:r>
            <a:r>
              <a:rPr lang="it-IT" sz="3500" dirty="0" smtClean="0"/>
              <a:t>;</a:t>
            </a:r>
          </a:p>
          <a:p>
            <a:r>
              <a:rPr lang="it-IT" sz="3500" dirty="0" smtClean="0"/>
              <a:t>il perito indicherà, altresì, le eventuali </a:t>
            </a:r>
            <a:r>
              <a:rPr lang="it-IT" sz="3500" b="1" dirty="0" smtClean="0"/>
              <a:t>dotazioni condominiali </a:t>
            </a:r>
            <a:r>
              <a:rPr lang="it-IT" sz="3500" dirty="0" smtClean="0"/>
              <a:t>(es. posti auto comuni, giardino ecc.);</a:t>
            </a:r>
          </a:p>
          <a:p>
            <a:r>
              <a:rPr lang="it-IT" sz="3500" dirty="0" smtClean="0"/>
              <a:t>la </a:t>
            </a:r>
            <a:r>
              <a:rPr lang="it-IT" sz="3500" b="1" dirty="0" smtClean="0"/>
              <a:t>valutazione  complessiva </a:t>
            </a:r>
            <a:r>
              <a:rPr lang="it-IT" sz="3500" dirty="0" smtClean="0"/>
              <a:t>dei beni, indicando distintamente  e in separati  paragrafi i</a:t>
            </a:r>
          </a:p>
          <a:p>
            <a:pPr algn="just"/>
            <a:r>
              <a:rPr lang="it-IT" sz="3500" b="1" dirty="0" smtClean="0"/>
              <a:t>criteri di stima utilizzati</a:t>
            </a:r>
            <a:r>
              <a:rPr lang="it-IT" sz="3500" dirty="0" smtClean="0"/>
              <a:t>, le fonti delle informazioni utilizzate per la stima, esponendo poi in forma tabellare il calcolo delle superfici per ciascun immobile, con indicazione dell'immobile, della superficie commerciale del valore al mq, del valore totale; esponendo, altresì, analiticamente gli adeguamenti e correzioni della stima, precisando tali adeguamenti in maniera distinta per lo stato d'uso e manutenzione, lo stato di possesso, i vincoli ed oneri giuridici non eliminabili dalla procedura, </a:t>
            </a:r>
            <a:r>
              <a:rPr lang="it-IT" sz="3500" b="1" dirty="0" smtClean="0"/>
              <a:t>l</a:t>
            </a:r>
            <a:r>
              <a:rPr lang="it-IT" sz="3500" b="1" dirty="0" smtClean="0"/>
              <a:t>'abbattimento </a:t>
            </a:r>
            <a:r>
              <a:rPr lang="it-IT" sz="3500" b="1" dirty="0" smtClean="0"/>
              <a:t>forfettario per la differenza tra oneri tributari calcolati sui prezzo pieno anziché sui valori catastali e l'assenza di garanzia per vizi occulti nonché per eventuali spese condominiali insolute (15% del valore) </a:t>
            </a:r>
            <a:r>
              <a:rPr lang="it-IT" sz="3500" dirty="0" smtClean="0"/>
              <a:t>, la necessità di bonifica da eventuali rifiuti anche tossici o nocivi; altri oneri o pesi; il valore finale del bene, al netto di tali </a:t>
            </a:r>
            <a:r>
              <a:rPr lang="it-IT" sz="3500" b="1" dirty="0" smtClean="0"/>
              <a:t>decurtazioni e correzioni e prefigurando le tre diverse ipotesi in cui eventuali oneri di regolarizzazione urbanistica o catastale o per la bonifica</a:t>
            </a:r>
            <a:r>
              <a:rPr lang="it-IT" sz="3500" dirty="0" smtClean="0"/>
              <a:t> da eventuali rifiuti siano assunti dalla procedura ovvero siano assunti dalla procedura limitatamente agli oneri di regolarizzazione urbanistico - catastale, ovvero siano lasciati interamente a carico dell'acquirente ;</a:t>
            </a:r>
          </a:p>
          <a:p>
            <a:pPr algn="just"/>
            <a:r>
              <a:rPr lang="it-IT" sz="3500" dirty="0" smtClean="0"/>
              <a:t>nel caso si tratti di </a:t>
            </a:r>
            <a:r>
              <a:rPr lang="it-IT" sz="3500" b="1" dirty="0" smtClean="0"/>
              <a:t>quota indivisa</a:t>
            </a:r>
            <a:r>
              <a:rPr lang="it-IT" sz="3500" dirty="0" smtClean="0"/>
              <a:t>, fornisca altresì la valutazione della sola quota, tenendo conto della </a:t>
            </a:r>
            <a:r>
              <a:rPr lang="it-IT" sz="3500" b="1" dirty="0" smtClean="0"/>
              <a:t>maggior difficoltà di vendita </a:t>
            </a:r>
            <a:r>
              <a:rPr lang="it-IT" sz="3500" dirty="0" smtClean="0"/>
              <a:t>per le quote indivise; precisi, infine, se il bene risulti comodamente divisibile , identificando, in caso affermativo, le parti che potrebbero essere separate in favore della procedura</a:t>
            </a:r>
            <a:r>
              <a:rPr lang="it-IT" dirty="0" smtClean="0"/>
              <a:t>;</a:t>
            </a:r>
          </a:p>
          <a:p>
            <a:pPr>
              <a:buNone/>
            </a:pPr>
            <a:endParaRPr lang="it-IT" dirty="0"/>
          </a:p>
        </p:txBody>
      </p:sp>
      <p:sp>
        <p:nvSpPr>
          <p:cNvPr id="4"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616624"/>
          </a:xfrm>
        </p:spPr>
        <p:txBody>
          <a:bodyPr>
            <a:normAutofit fontScale="25000" lnSpcReduction="20000"/>
          </a:bodyPr>
          <a:lstStyle/>
          <a:p>
            <a:pPr lvl="0" algn="just"/>
            <a:r>
              <a:rPr lang="it-IT" sz="5600" dirty="0" smtClean="0"/>
              <a:t>alleghi il perito a ciascuna </a:t>
            </a:r>
            <a:r>
              <a:rPr lang="it-IT" sz="5600" b="1" dirty="0" smtClean="0"/>
              <a:t>relazione fotografie interne ed esterne </a:t>
            </a:r>
            <a:r>
              <a:rPr lang="it-IT" sz="5600" dirty="0" smtClean="0"/>
              <a:t>del bene, nonché la planimetria del bene, visura catastale attuale, copia della concessione o licenza edilizia e atti di sanatoria, il certificato di definita valutazione , la dichiarazione di agibilità  e la restante documentazione necessaria, integrando, se del caso, quella predisposta dal creditore; depositi in particolare, ove non in atti, copia dell'atto di provenienza del bene e copia dell'eventuale contratto di locazione e verbale delle dichiarazioni del terzo occupante; </a:t>
            </a:r>
            <a:r>
              <a:rPr lang="it-IT" sz="5600" b="1" dirty="0" smtClean="0"/>
              <a:t>alleghi, altresì, gli avvisi di ricevimento delle raccomandate di cui al punto 1 (avvisi di inizio operazioni peritali) e la prova </a:t>
            </a:r>
            <a:r>
              <a:rPr lang="it-IT" sz="5600" b="1" dirty="0" smtClean="0"/>
              <a:t>dell'avvenuto </a:t>
            </a:r>
            <a:r>
              <a:rPr lang="it-IT" sz="5600" b="1" dirty="0" smtClean="0"/>
              <a:t>invio alle parti, ai sensi dell'art. 173 </a:t>
            </a:r>
            <a:r>
              <a:rPr lang="it-IT" sz="5600" b="1" i="1" dirty="0" smtClean="0"/>
              <a:t>bis </a:t>
            </a:r>
            <a:r>
              <a:rPr lang="it-IT" sz="5600" b="1" dirty="0" err="1" smtClean="0"/>
              <a:t>disp</a:t>
            </a:r>
            <a:r>
              <a:rPr lang="it-IT" sz="5600" b="1" dirty="0" smtClean="0"/>
              <a:t>. att. </a:t>
            </a:r>
            <a:r>
              <a:rPr lang="it-IT" sz="5600" b="1" dirty="0" err="1" smtClean="0"/>
              <a:t>c.p.c.</a:t>
            </a:r>
            <a:r>
              <a:rPr lang="it-IT" sz="5600" b="1" dirty="0" smtClean="0"/>
              <a:t>, di copia della perizia;</a:t>
            </a:r>
            <a:endParaRPr lang="it-IT" sz="5600" dirty="0" smtClean="0"/>
          </a:p>
          <a:p>
            <a:pPr lvl="0" algn="just"/>
            <a:r>
              <a:rPr lang="it-IT" sz="5600" dirty="0" smtClean="0"/>
              <a:t>alleghi il perito file contenente il </a:t>
            </a:r>
            <a:r>
              <a:rPr lang="it-IT" sz="5600" b="1" dirty="0" smtClean="0"/>
              <a:t>piano di  vendita </a:t>
            </a:r>
            <a:r>
              <a:rPr lang="it-IT" sz="5600" dirty="0" smtClean="0"/>
              <a:t>;</a:t>
            </a:r>
          </a:p>
          <a:p>
            <a:pPr lvl="0" algn="just"/>
            <a:r>
              <a:rPr lang="it-IT" sz="5600" dirty="0" smtClean="0"/>
              <a:t>depositi, altresì, file contenente la perizia relativa al singolo lotto (</a:t>
            </a:r>
            <a:r>
              <a:rPr lang="it-IT" sz="5600" dirty="0" err="1" smtClean="0"/>
              <a:t>indicaz</a:t>
            </a:r>
            <a:r>
              <a:rPr lang="it-IT" sz="5600" dirty="0" smtClean="0"/>
              <a:t>.: Perizia);</a:t>
            </a:r>
          </a:p>
          <a:p>
            <a:pPr lvl="0" algn="just"/>
            <a:r>
              <a:rPr lang="it-IT" sz="5600" dirty="0" smtClean="0"/>
              <a:t>invii, contestualmente al deposito telematico della perizia, a mezzo posta ordinaria ovvero posta elettronica - nel rispetto della normativa anche regolamentare concernente la sottoscrizione e la </a:t>
            </a:r>
            <a:r>
              <a:rPr lang="it-IT" sz="5600" b="1" dirty="0" smtClean="0"/>
              <a:t>trasmissione</a:t>
            </a:r>
            <a:r>
              <a:rPr lang="it-IT" sz="5600" dirty="0" smtClean="0"/>
              <a:t> e la ricezione dei documenti informatici teletrasmessi - </a:t>
            </a:r>
            <a:r>
              <a:rPr lang="it-IT" sz="5600" b="1" dirty="0" smtClean="0"/>
              <a:t>copia della perizia ai creditori procedenti ed intervenuti nonché al debitore</a:t>
            </a:r>
            <a:r>
              <a:rPr lang="it-IT" sz="5600" dirty="0" smtClean="0"/>
              <a:t>, anche se non costituito, e alleghi all'originale della perizia la prova dell'avvenuto invio alle parti, ai sensi dell'art . </a:t>
            </a:r>
            <a:r>
              <a:rPr lang="en-US" sz="5600" dirty="0" smtClean="0"/>
              <a:t>173 </a:t>
            </a:r>
            <a:r>
              <a:rPr lang="en-US" sz="5600" i="1" dirty="0" err="1" smtClean="0"/>
              <a:t>bis</a:t>
            </a:r>
            <a:r>
              <a:rPr lang="en-US" sz="5600" i="1" dirty="0" smtClean="0"/>
              <a:t> </a:t>
            </a:r>
            <a:r>
              <a:rPr lang="en-US" sz="5600" dirty="0" smtClean="0"/>
              <a:t>disp. att. </a:t>
            </a:r>
            <a:r>
              <a:rPr lang="en-US" sz="5600" dirty="0" err="1" smtClean="0"/>
              <a:t>c.p.c</a:t>
            </a:r>
            <a:r>
              <a:rPr lang="en-US" sz="5600" dirty="0" smtClean="0"/>
              <a:t>.;</a:t>
            </a:r>
            <a:endParaRPr lang="it-IT" sz="5600" dirty="0" smtClean="0"/>
          </a:p>
          <a:p>
            <a:pPr lvl="0" algn="just"/>
            <a:r>
              <a:rPr lang="it-IT" sz="5600" dirty="0" smtClean="0"/>
              <a:t>acquisisca direttamente presso i rispettivi uffici i documenti mancanti che si profilino necessari o utili per l'espletamento dell'incarico, anche in copia semplice, con particolare riferimento </a:t>
            </a:r>
            <a:r>
              <a:rPr lang="it-IT" sz="5600" b="1" dirty="0" smtClean="0"/>
              <a:t>all'atto di provenienza</a:t>
            </a:r>
            <a:r>
              <a:rPr lang="it-IT" sz="5600" dirty="0" smtClean="0"/>
              <a:t>;</a:t>
            </a:r>
          </a:p>
          <a:p>
            <a:pPr lvl="0" algn="just"/>
            <a:r>
              <a:rPr lang="it-IT" sz="6400" b="1" dirty="0" smtClean="0">
                <a:solidFill>
                  <a:srgbClr val="FF0000"/>
                </a:solidFill>
              </a:rPr>
              <a:t>riferisca immediatamente al giudice di ogni richiesta di sospensione del corso delle operazioni peritali, informando contestualmente la parte che l'esecuzione potrà essere sospesa solo con provvedimento del giudice su ricorso della medesima parte, cui aderiscano tutti gli altri creditori</a:t>
            </a:r>
            <a:r>
              <a:rPr lang="it-IT" sz="5600" b="1" dirty="0" smtClean="0">
                <a:solidFill>
                  <a:srgbClr val="FF0000"/>
                </a:solidFill>
              </a:rPr>
              <a:t>;</a:t>
            </a:r>
            <a:endParaRPr lang="it-IT" sz="5600" dirty="0" smtClean="0"/>
          </a:p>
          <a:p>
            <a:pPr lvl="0" algn="just"/>
            <a:r>
              <a:rPr lang="it-IT" sz="5600" dirty="0" smtClean="0"/>
              <a:t>formuli tempestiva istanza di </a:t>
            </a:r>
            <a:r>
              <a:rPr lang="it-IT" sz="5600" b="1" dirty="0" smtClean="0"/>
              <a:t>proroga</a:t>
            </a:r>
            <a:r>
              <a:rPr lang="it-IT" sz="5600" dirty="0" smtClean="0"/>
              <a:t> del termine di deposito della perizia in caso di impossibilità di osservanza del medesimo.</a:t>
            </a:r>
          </a:p>
          <a:p>
            <a:pPr algn="just">
              <a:buNone/>
            </a:pPr>
            <a:r>
              <a:rPr lang="it-IT" sz="5600" dirty="0" smtClean="0"/>
              <a:t>         Il deposito della documentazione di cui sopra dovrà avvenire </a:t>
            </a:r>
            <a:r>
              <a:rPr lang="it-IT" sz="5600" b="1" dirty="0" smtClean="0"/>
              <a:t>esclusivamente </a:t>
            </a:r>
            <a:r>
              <a:rPr lang="it-IT" sz="5600" dirty="0" smtClean="0"/>
              <a:t>in via telematica mediante il </a:t>
            </a:r>
            <a:r>
              <a:rPr lang="it-IT" sz="5600" b="1" dirty="0" smtClean="0"/>
              <a:t>software </a:t>
            </a:r>
            <a:r>
              <a:rPr lang="it-IT" sz="5600" b="1" dirty="0" err="1" smtClean="0"/>
              <a:t>procedure.it</a:t>
            </a:r>
            <a:r>
              <a:rPr lang="it-IT" sz="5600" b="1" dirty="0" smtClean="0"/>
              <a:t> </a:t>
            </a:r>
            <a:r>
              <a:rPr lang="it-IT" sz="5600" dirty="0" smtClean="0"/>
              <a:t>creando un'apposita busta di deposito, selezionando il tracciato "perizia immobiliare" all'interno della quale inserire l'elaborato peritale come atto principale e, tutti gli allegati, in </a:t>
            </a:r>
            <a:r>
              <a:rPr lang="it-IT" sz="5600" dirty="0" err="1" smtClean="0"/>
              <a:t>files</a:t>
            </a:r>
            <a:r>
              <a:rPr lang="it-IT" sz="5600" dirty="0" smtClean="0"/>
              <a:t> formato PFD in file separati e ordinati secondo un indice numerato e denominati in conformità al contenuto degli stessi.</a:t>
            </a:r>
          </a:p>
          <a:p>
            <a:pPr algn="just">
              <a:buNone/>
            </a:pPr>
            <a:r>
              <a:rPr lang="it-IT" sz="5600" b="1" dirty="0" smtClean="0">
                <a:solidFill>
                  <a:srgbClr val="FF0000"/>
                </a:solidFill>
              </a:rPr>
              <a:t>        </a:t>
            </a:r>
          </a:p>
          <a:p>
            <a:pPr algn="just">
              <a:buNone/>
            </a:pPr>
            <a:r>
              <a:rPr lang="it-IT" sz="5600" b="1" dirty="0" smtClean="0">
                <a:solidFill>
                  <a:srgbClr val="FF0000"/>
                </a:solidFill>
              </a:rPr>
              <a:t>         L'istanza di liquidazione dovrà essere inviata con busta a parte, selezionando il tracciato "altri atti".</a:t>
            </a:r>
          </a:p>
          <a:p>
            <a:pPr algn="just"/>
            <a:endParaRPr lang="it-IT" dirty="0"/>
          </a:p>
        </p:txBody>
      </p:sp>
      <p:sp>
        <p:nvSpPr>
          <p:cNvPr id="5"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endParaRPr lang="it-IT" sz="2800" dirty="0"/>
          </a:p>
        </p:txBody>
      </p:sp>
      <p:sp>
        <p:nvSpPr>
          <p:cNvPr id="3" name="Segnaposto contenuto 2"/>
          <p:cNvSpPr>
            <a:spLocks noGrp="1"/>
          </p:cNvSpPr>
          <p:nvPr>
            <p:ph idx="1"/>
          </p:nvPr>
        </p:nvSpPr>
        <p:spPr>
          <a:xfrm>
            <a:off x="457200" y="1124744"/>
            <a:ext cx="8229600" cy="5256584"/>
          </a:xfrm>
        </p:spPr>
        <p:style>
          <a:lnRef idx="1">
            <a:schemeClr val="dk1"/>
          </a:lnRef>
          <a:fillRef idx="2">
            <a:schemeClr val="dk1"/>
          </a:fillRef>
          <a:effectRef idx="1">
            <a:schemeClr val="dk1"/>
          </a:effectRef>
          <a:fontRef idx="minor">
            <a:schemeClr val="dk1"/>
          </a:fontRef>
        </p:style>
        <p:txBody>
          <a:bodyPr>
            <a:normAutofit/>
          </a:bodyPr>
          <a:lstStyle/>
          <a:p>
            <a:endParaRPr lang="it-IT" sz="2800" dirty="0" smtClean="0"/>
          </a:p>
          <a:p>
            <a:pPr algn="just"/>
            <a:r>
              <a:rPr lang="it-IT" sz="2800" i="1" dirty="0" smtClean="0"/>
              <a:t>“ Considerato il </a:t>
            </a:r>
            <a:r>
              <a:rPr lang="it-IT" sz="2800" b="1" i="1" dirty="0" smtClean="0"/>
              <a:t>ruolo centrale </a:t>
            </a:r>
            <a:r>
              <a:rPr lang="it-IT" sz="2800" i="1" dirty="0" smtClean="0"/>
              <a:t>svolto dalla </a:t>
            </a:r>
            <a:r>
              <a:rPr lang="it-IT" sz="2800" b="1" i="1" dirty="0" smtClean="0"/>
              <a:t>relazione di stima dell’esperto</a:t>
            </a:r>
            <a:r>
              <a:rPr lang="it-IT" sz="2800" i="1" dirty="0" smtClean="0"/>
              <a:t>, si è ritenuto importante dettagliare ulteriormente i dati che dalla stessa devono risultare, con particolare riferimento al caso di </a:t>
            </a:r>
            <a:r>
              <a:rPr lang="it-IT" sz="2800" b="1" i="1" dirty="0" smtClean="0"/>
              <a:t>opere abusive</a:t>
            </a:r>
            <a:r>
              <a:rPr lang="it-IT" sz="2800" i="1" dirty="0" smtClean="0"/>
              <a:t>, ovvero </a:t>
            </a:r>
            <a:r>
              <a:rPr lang="it-IT" sz="2800" dirty="0" smtClean="0"/>
              <a:t>  gravate da censo, livello e uso civico . Inoltre , si richiedono dati precisi in ordine alle </a:t>
            </a:r>
            <a:r>
              <a:rPr lang="it-IT" sz="2800" b="1" dirty="0" smtClean="0"/>
              <a:t>spese ordinarie e straordinarie </a:t>
            </a:r>
            <a:r>
              <a:rPr lang="it-IT" sz="2800" dirty="0" smtClean="0"/>
              <a:t>relative all’immobile “</a:t>
            </a:r>
          </a:p>
          <a:p>
            <a:pPr algn="just"/>
            <a:endParaRPr lang="it-IT" sz="2800" dirty="0" smtClean="0"/>
          </a:p>
          <a:p>
            <a:pPr algn="just">
              <a:buNone/>
            </a:pPr>
            <a:r>
              <a:rPr lang="it-IT" sz="1400" b="1" dirty="0" smtClean="0">
                <a:solidFill>
                  <a:srgbClr val="FF0000"/>
                </a:solidFill>
              </a:rPr>
              <a:t>        Dalla relazione di accompagnamento per la conversione in legge del </a:t>
            </a:r>
            <a:r>
              <a:rPr lang="it-IT" sz="1400" b="1" dirty="0" err="1" smtClean="0">
                <a:solidFill>
                  <a:srgbClr val="FF0000"/>
                </a:solidFill>
              </a:rPr>
              <a:t>DL</a:t>
            </a:r>
            <a:r>
              <a:rPr lang="it-IT" sz="1400" b="1" dirty="0" smtClean="0">
                <a:solidFill>
                  <a:srgbClr val="FF0000"/>
                </a:solidFill>
              </a:rPr>
              <a:t> 83/2015 – Misure urgenti in materia fallimentare , civile e processuale </a:t>
            </a:r>
            <a:endParaRPr lang="it-IT" sz="12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algn="just"/>
            <a:r>
              <a:rPr lang="it-IT" dirty="0" smtClean="0"/>
              <a:t>Si riconosce al custode giudiziario e all'esperto stimatore un acconto sul compenso e sulle spese per le attività da svolgere pari ad </a:t>
            </a:r>
            <a:r>
              <a:rPr lang="it-IT" b="1" dirty="0" smtClean="0"/>
              <a:t>euro 300,00 </a:t>
            </a:r>
            <a:r>
              <a:rPr lang="it-IT" dirty="0" smtClean="0"/>
              <a:t>ciascuno, ponendo il relativo onere a carico del creditore procedente. </a:t>
            </a:r>
            <a:r>
              <a:rPr lang="it-IT" sz="1900" i="1" dirty="0" smtClean="0">
                <a:solidFill>
                  <a:srgbClr val="FF0000"/>
                </a:solidFill>
              </a:rPr>
              <a:t>(mandare pec al procuratore del creditore procedente per acquisire dati anagrafici e fiscali del creditorie procedente ed indirizzo mail/pec cui inviare la fattura)</a:t>
            </a:r>
          </a:p>
          <a:p>
            <a:pPr>
              <a:buNone/>
            </a:pPr>
            <a:endParaRPr lang="it-IT" i="1" dirty="0" smtClean="0">
              <a:solidFill>
                <a:srgbClr val="FF0000"/>
              </a:solidFill>
            </a:endParaRPr>
          </a:p>
          <a:p>
            <a:pPr algn="just"/>
            <a:r>
              <a:rPr lang="it-IT" dirty="0" smtClean="0"/>
              <a:t>Concede all'esperto stimatore termine sino a </a:t>
            </a:r>
            <a:r>
              <a:rPr lang="it-IT" b="1" dirty="0" smtClean="0"/>
              <a:t>trenta giorni prima dell'udienza </a:t>
            </a:r>
            <a:r>
              <a:rPr lang="it-IT" dirty="0" smtClean="0"/>
              <a:t>per il deposito della relazione e per l'invio delle copie alle parti, </a:t>
            </a:r>
            <a:r>
              <a:rPr lang="it-IT" b="1" dirty="0" smtClean="0"/>
              <a:t>autorizzandolo al ritiro in Cancelleria di copia dei documenti necessari per l'espletamento dell'incarico</a:t>
            </a:r>
            <a:r>
              <a:rPr lang="it-IT" dirty="0" smtClean="0"/>
              <a:t>.</a:t>
            </a:r>
          </a:p>
          <a:p>
            <a:pPr>
              <a:buNone/>
            </a:pPr>
            <a:endParaRPr lang="it-IT" dirty="0"/>
          </a:p>
        </p:txBody>
      </p:sp>
      <p:sp>
        <p:nvSpPr>
          <p:cNvPr id="4"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algn="just"/>
            <a:endParaRPr lang="it-IT" dirty="0" smtClean="0"/>
          </a:p>
          <a:p>
            <a:pPr algn="just"/>
            <a:r>
              <a:rPr lang="it-IT" dirty="0" smtClean="0"/>
              <a:t>L’ESPERTO STIMATORE NON E’ OBBLIGATO A PARTECIPARE ALLE UDIENZE FISSATE DAL G. ES. PER LA VERIFICA E LA VENDITA DEGLI </a:t>
            </a:r>
            <a:r>
              <a:rPr lang="it-IT" dirty="0" err="1" smtClean="0"/>
              <a:t>IMMOBILI…</a:t>
            </a:r>
            <a:r>
              <a:rPr lang="it-IT" dirty="0" smtClean="0"/>
              <a:t>. A MENO CHE NON SIA ESPLICITAMENTE RICHIESTO DAL G. ES. MEDESIMO.</a:t>
            </a:r>
            <a:endParaRPr lang="it-IT" dirty="0" smtClean="0"/>
          </a:p>
          <a:p>
            <a:pPr>
              <a:buNone/>
            </a:pPr>
            <a:endParaRPr lang="it-IT" dirty="0"/>
          </a:p>
        </p:txBody>
      </p:sp>
      <p:sp>
        <p:nvSpPr>
          <p:cNvPr id="4"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br>
              <a:rPr lang="it-IT" sz="2800" b="1" dirty="0" smtClean="0">
                <a:solidFill>
                  <a:schemeClr val="tx2"/>
                </a:solidFill>
              </a:rPr>
            </a:br>
            <a:r>
              <a:rPr lang="it-IT" sz="1600" b="1" dirty="0" smtClean="0">
                <a:solidFill>
                  <a:schemeClr val="tx2"/>
                </a:solidFill>
              </a:rPr>
              <a:t> Accettazione dell’incarico</a:t>
            </a:r>
            <a:endParaRPr lang="it-IT"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idx="1"/>
          </p:nvPr>
        </p:nvPicPr>
        <p:blipFill>
          <a:blip r:embed="rId2" cstate="print"/>
          <a:srcRect l="30722" t="10925" r="31625" b="43227"/>
          <a:stretch>
            <a:fillRect/>
          </a:stretch>
        </p:blipFill>
        <p:spPr bwMode="auto">
          <a:xfrm>
            <a:off x="467544" y="980728"/>
            <a:ext cx="7992888" cy="5688632"/>
          </a:xfrm>
          <a:prstGeom prst="rect">
            <a:avLst/>
          </a:prstGeom>
          <a:noFill/>
          <a:ln w="9525">
            <a:solidFill>
              <a:schemeClr val="accent1"/>
            </a:solidFill>
            <a:miter lim="800000"/>
            <a:headEnd/>
            <a:tailEnd/>
          </a:ln>
        </p:spPr>
      </p:pic>
      <p:sp>
        <p:nvSpPr>
          <p:cNvPr id="6" name="Rettangolo 5"/>
          <p:cNvSpPr/>
          <p:nvPr/>
        </p:nvSpPr>
        <p:spPr>
          <a:xfrm>
            <a:off x="539552" y="188640"/>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Accesso al portale per acquisizione documentazione </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idx="1"/>
          </p:nvPr>
        </p:nvPicPr>
        <p:blipFill>
          <a:blip r:embed="rId2" cstate="print"/>
          <a:srcRect l="5376" t="11889" r="52625" b="36779"/>
          <a:stretch>
            <a:fillRect/>
          </a:stretch>
        </p:blipFill>
        <p:spPr bwMode="auto">
          <a:xfrm>
            <a:off x="395536" y="1124744"/>
            <a:ext cx="8280920" cy="5472608"/>
          </a:xfrm>
          <a:prstGeom prst="rect">
            <a:avLst/>
          </a:prstGeom>
          <a:noFill/>
          <a:ln w="9525">
            <a:solidFill>
              <a:schemeClr val="accent1"/>
            </a:solidFill>
            <a:miter lim="800000"/>
            <a:headEnd/>
            <a:tailEnd/>
          </a:ln>
        </p:spPr>
      </p:pic>
      <p:sp>
        <p:nvSpPr>
          <p:cNvPr id="4" name="Rettangolo 3"/>
          <p:cNvSpPr/>
          <p:nvPr/>
        </p:nvSpPr>
        <p:spPr>
          <a:xfrm>
            <a:off x="539552" y="116632"/>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Accesso al portale per acquisizione documentazione </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idx="1"/>
          </p:nvPr>
        </p:nvPicPr>
        <p:blipFill>
          <a:blip r:embed="rId2" cstate="print"/>
          <a:srcRect l="1876" t="10333" r="64775" b="29436"/>
          <a:stretch>
            <a:fillRect/>
          </a:stretch>
        </p:blipFill>
        <p:spPr bwMode="auto">
          <a:xfrm>
            <a:off x="539552" y="1052736"/>
            <a:ext cx="7920880" cy="5805264"/>
          </a:xfrm>
          <a:prstGeom prst="rect">
            <a:avLst/>
          </a:prstGeom>
          <a:noFill/>
          <a:ln w="9525">
            <a:solidFill>
              <a:schemeClr val="accent1"/>
            </a:solidFill>
            <a:miter lim="800000"/>
            <a:headEnd/>
            <a:tailEnd/>
          </a:ln>
        </p:spPr>
      </p:pic>
      <p:sp>
        <p:nvSpPr>
          <p:cNvPr id="4" name="Rettangolo 3"/>
          <p:cNvSpPr/>
          <p:nvPr/>
        </p:nvSpPr>
        <p:spPr>
          <a:xfrm>
            <a:off x="539552" y="188640"/>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Accesso al portale per acquisizione documentazione </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idx="1"/>
          </p:nvPr>
        </p:nvPicPr>
        <p:blipFill>
          <a:blip r:embed="rId2" cstate="print"/>
          <a:srcRect t="8778" r="44001" b="12409"/>
          <a:stretch>
            <a:fillRect/>
          </a:stretch>
        </p:blipFill>
        <p:spPr bwMode="auto">
          <a:xfrm>
            <a:off x="755576" y="1196752"/>
            <a:ext cx="7344816" cy="5472608"/>
          </a:xfrm>
          <a:prstGeom prst="rect">
            <a:avLst/>
          </a:prstGeom>
          <a:noFill/>
          <a:ln w="9525">
            <a:solidFill>
              <a:schemeClr val="accent1"/>
            </a:solidFill>
            <a:miter lim="800000"/>
            <a:headEnd/>
            <a:tailEnd/>
          </a:ln>
        </p:spPr>
      </p:pic>
      <p:sp>
        <p:nvSpPr>
          <p:cNvPr id="4" name="Rettangolo 3"/>
          <p:cNvSpPr/>
          <p:nvPr/>
        </p:nvSpPr>
        <p:spPr>
          <a:xfrm>
            <a:off x="539552" y="332656"/>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Accesso al portale per acquisizione documentazione </a:t>
            </a:r>
            <a:endParaRPr lang="it-IT" dirty="0"/>
          </a:p>
        </p:txBody>
      </p:sp>
      <p:sp>
        <p:nvSpPr>
          <p:cNvPr id="7" name="Rettangolo 6"/>
          <p:cNvSpPr/>
          <p:nvPr/>
        </p:nvSpPr>
        <p:spPr>
          <a:xfrm>
            <a:off x="899592" y="6165304"/>
            <a:ext cx="2304256" cy="288032"/>
          </a:xfrm>
          <a:prstGeom prst="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043608" y="1772816"/>
            <a:ext cx="2304256" cy="216024"/>
          </a:xfrm>
          <a:prstGeom prst="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87824" y="2132856"/>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835696" y="2348880"/>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2699792" y="3501008"/>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619672" y="5589240"/>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4139952" y="1844824"/>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123728" y="4293096"/>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pPr>
              <a:buNone/>
            </a:pPr>
            <a:r>
              <a:rPr lang="it-IT" dirty="0" smtClean="0"/>
              <a:t>Si consiglia di accedere tramite portale al fascicolo anche prima dell’accettazione per tre ragioni :</a:t>
            </a:r>
          </a:p>
          <a:p>
            <a:pPr marL="514350" indent="-514350">
              <a:buAutoNum type="arabicPeriod"/>
            </a:pPr>
            <a:r>
              <a:rPr lang="it-IT" dirty="0" smtClean="0"/>
              <a:t>Potrebbero sussistere incompatibilità con l’esecutato ;</a:t>
            </a:r>
          </a:p>
          <a:p>
            <a:pPr marL="514350" indent="-514350">
              <a:buAutoNum type="arabicPeriod"/>
            </a:pPr>
            <a:r>
              <a:rPr lang="it-IT" dirty="0" smtClean="0"/>
              <a:t>I beni oggetto di pignoramento potrebbero non essere all’altezza della VS disponibilità;</a:t>
            </a:r>
          </a:p>
          <a:p>
            <a:pPr marL="514350" indent="-514350">
              <a:buAutoNum type="arabicPeriod"/>
            </a:pPr>
            <a:r>
              <a:rPr lang="it-IT" dirty="0" smtClean="0"/>
              <a:t>Il creditore procedente potrebbe essere stato ammesso al gratuito patrocinio ( riduzione del 50% dell’onorario ex art. 130) </a:t>
            </a:r>
            <a:endParaRPr lang="it-IT" dirty="0"/>
          </a:p>
        </p:txBody>
      </p:sp>
      <p:sp>
        <p:nvSpPr>
          <p:cNvPr id="4" name="Titolo 3"/>
          <p:cNvSpPr>
            <a:spLocks noGrp="1"/>
          </p:cNvSpPr>
          <p:nvPr>
            <p:ph type="title"/>
          </p:nvPr>
        </p:nvSpPr>
        <p:spPr>
          <a:xfrm>
            <a:off x="457200" y="259699"/>
            <a:ext cx="82296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sz="2000" b="1" dirty="0" smtClean="0">
                <a:solidFill>
                  <a:schemeClr val="tx2"/>
                </a:solidFill>
              </a:rPr>
              <a:t>La Relazione di Stima immobiliare e la modalità di esecuzione tramite portale</a:t>
            </a:r>
          </a:p>
          <a:p>
            <a:pPr algn="ctr"/>
            <a:r>
              <a:rPr lang="it-IT" sz="2000" b="1" dirty="0" smtClean="0">
                <a:solidFill>
                  <a:schemeClr val="tx2"/>
                </a:solidFill>
              </a:rPr>
              <a:t>Accesso al portale per acquisizione documentazione </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idx="1"/>
          </p:nvPr>
        </p:nvPicPr>
        <p:blipFill>
          <a:blip r:embed="rId2" cstate="print"/>
          <a:srcRect t="8778" r="71000" b="52334"/>
          <a:stretch>
            <a:fillRect/>
          </a:stretch>
        </p:blipFill>
        <p:spPr bwMode="auto">
          <a:xfrm>
            <a:off x="611560" y="1268760"/>
            <a:ext cx="7272808" cy="4824536"/>
          </a:xfrm>
          <a:prstGeom prst="rect">
            <a:avLst/>
          </a:prstGeom>
          <a:noFill/>
          <a:ln w="9525">
            <a:noFill/>
            <a:miter lim="800000"/>
            <a:headEnd/>
            <a:tailEnd/>
          </a:ln>
        </p:spPr>
      </p:pic>
      <p:sp>
        <p:nvSpPr>
          <p:cNvPr id="4" name="Rettangolo 3"/>
          <p:cNvSpPr/>
          <p:nvPr/>
        </p:nvSpPr>
        <p:spPr>
          <a:xfrm>
            <a:off x="539552" y="332656"/>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La perizia Immobiliare</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srcRect l="1001" b="25890"/>
          <a:stretch>
            <a:fillRect/>
          </a:stretch>
        </p:blipFill>
        <p:spPr bwMode="auto">
          <a:xfrm>
            <a:off x="539552" y="1268760"/>
            <a:ext cx="8147248" cy="4896544"/>
          </a:xfrm>
          <a:prstGeom prst="rect">
            <a:avLst/>
          </a:prstGeom>
          <a:noFill/>
          <a:ln w="9525">
            <a:noFill/>
            <a:miter lim="800000"/>
            <a:headEnd/>
            <a:tailEnd/>
          </a:ln>
        </p:spPr>
      </p:pic>
      <p:sp>
        <p:nvSpPr>
          <p:cNvPr id="4" name="Ovale 3"/>
          <p:cNvSpPr/>
          <p:nvPr/>
        </p:nvSpPr>
        <p:spPr>
          <a:xfrm>
            <a:off x="7956376" y="4149080"/>
            <a:ext cx="720080" cy="792088"/>
          </a:xfrm>
          <a:prstGeom prst="ellipse">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39552" y="332656"/>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La perizia Immobiliare</a:t>
            </a:r>
            <a:endParaRPr lang="it-IT" dirty="0"/>
          </a:p>
        </p:txBody>
      </p:sp>
      <p:sp>
        <p:nvSpPr>
          <p:cNvPr id="5" name="Rettangolo 4"/>
          <p:cNvSpPr/>
          <p:nvPr/>
        </p:nvSpPr>
        <p:spPr>
          <a:xfrm>
            <a:off x="4283968" y="3501008"/>
            <a:ext cx="792088"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195736" y="4869160"/>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123728" y="5085184"/>
            <a:ext cx="1224136" cy="72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l="1876" t="8778" r="3626" b="1001"/>
          <a:stretch>
            <a:fillRect/>
          </a:stretch>
        </p:blipFill>
        <p:spPr bwMode="auto">
          <a:xfrm>
            <a:off x="611560" y="1412776"/>
            <a:ext cx="7776864" cy="4680520"/>
          </a:xfrm>
          <a:prstGeom prst="rect">
            <a:avLst/>
          </a:prstGeom>
          <a:noFill/>
          <a:ln w="9525">
            <a:noFill/>
            <a:miter lim="800000"/>
            <a:headEnd/>
            <a:tailEnd/>
          </a:ln>
        </p:spPr>
      </p:pic>
      <p:sp>
        <p:nvSpPr>
          <p:cNvPr id="4" name="Rettangolo 3"/>
          <p:cNvSpPr/>
          <p:nvPr/>
        </p:nvSpPr>
        <p:spPr>
          <a:xfrm>
            <a:off x="539552" y="332656"/>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La perizia Immobiliare</a:t>
            </a:r>
            <a:endParaRPr lang="it-IT" dirty="0"/>
          </a:p>
        </p:txBody>
      </p:sp>
      <p:sp>
        <p:nvSpPr>
          <p:cNvPr id="5" name="Rettangolo 4"/>
          <p:cNvSpPr/>
          <p:nvPr/>
        </p:nvSpPr>
        <p:spPr>
          <a:xfrm>
            <a:off x="1259632" y="2276872"/>
            <a:ext cx="1224136"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355976" y="1556792"/>
            <a:ext cx="1152128"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62500" lnSpcReduction="20000"/>
          </a:bodyPr>
          <a:lstStyle/>
          <a:p>
            <a:pPr>
              <a:buNone/>
            </a:pPr>
            <a:r>
              <a:rPr lang="it-IT" b="1" dirty="0" smtClean="0"/>
              <a:t>Art 568 </a:t>
            </a:r>
            <a:r>
              <a:rPr lang="it-IT" b="1" dirty="0" err="1" smtClean="0"/>
              <a:t>cpc</a:t>
            </a:r>
            <a:endParaRPr lang="it-IT" b="1" dirty="0" smtClean="0"/>
          </a:p>
          <a:p>
            <a:endParaRPr lang="it-IT" dirty="0" smtClean="0"/>
          </a:p>
          <a:p>
            <a:pPr algn="just"/>
            <a:r>
              <a:rPr lang="it-IT" dirty="0" smtClean="0"/>
              <a:t>1. Agli effetti dell'espropriazione il valore dell'immobile è determinato dal giudice avuto riguardo al valore di mercato sulla base degli elementi forniti dalle parti </a:t>
            </a:r>
            <a:r>
              <a:rPr lang="it-IT" b="1" dirty="0" smtClean="0"/>
              <a:t>e dall'esperto nominato ai sensi dell'articolo 569, primo comma. </a:t>
            </a:r>
          </a:p>
          <a:p>
            <a:pPr>
              <a:buNone/>
            </a:pPr>
            <a:endParaRPr lang="it-IT" b="1" dirty="0" smtClean="0"/>
          </a:p>
          <a:p>
            <a:pPr algn="just"/>
            <a:r>
              <a:rPr lang="it-IT" dirty="0" smtClean="0"/>
              <a:t>2. Nella determinazione del valore di mercato l'esperto procede al calcolo della </a:t>
            </a:r>
            <a:r>
              <a:rPr lang="it-IT" b="1" dirty="0" smtClean="0"/>
              <a:t>superficie</a:t>
            </a:r>
            <a:r>
              <a:rPr lang="it-IT" dirty="0" smtClean="0"/>
              <a:t> dell'immobile, specificando quella commerciale, del </a:t>
            </a:r>
            <a:r>
              <a:rPr lang="it-IT" b="1" dirty="0" smtClean="0"/>
              <a:t>valore</a:t>
            </a:r>
            <a:r>
              <a:rPr lang="it-IT" dirty="0" smtClean="0"/>
              <a:t> per metro quadro e del valore complessivo, esponendo analiticamente gli </a:t>
            </a:r>
            <a:r>
              <a:rPr lang="it-IT" b="1" dirty="0" smtClean="0"/>
              <a:t>adeguamenti</a:t>
            </a:r>
            <a:r>
              <a:rPr lang="it-IT" dirty="0" smtClean="0"/>
              <a:t> e le </a:t>
            </a:r>
            <a:r>
              <a:rPr lang="it-IT" b="1" dirty="0" smtClean="0"/>
              <a:t>correzioni</a:t>
            </a:r>
            <a:r>
              <a:rPr lang="it-IT" dirty="0" smtClean="0"/>
              <a:t> della stima, ivi compresa la </a:t>
            </a:r>
            <a:r>
              <a:rPr lang="it-IT" b="1" dirty="0" smtClean="0"/>
              <a:t>riduzione</a:t>
            </a:r>
            <a:r>
              <a:rPr lang="it-IT" dirty="0" smtClean="0"/>
              <a:t> del valore di mercato praticata per </a:t>
            </a:r>
            <a:r>
              <a:rPr lang="it-IT" b="1" dirty="0" smtClean="0"/>
              <a:t>l'assenza della garanzia </a:t>
            </a:r>
            <a:r>
              <a:rPr lang="it-IT" dirty="0" smtClean="0"/>
              <a:t>per vizi del bene venduto, e precisando tali adeguamenti in maniera distinta per gli </a:t>
            </a:r>
            <a:r>
              <a:rPr lang="it-IT" b="1" dirty="0" smtClean="0"/>
              <a:t>oneri di regolarizzazione urbanistica</a:t>
            </a:r>
            <a:r>
              <a:rPr lang="it-IT" dirty="0" smtClean="0"/>
              <a:t>, lo </a:t>
            </a:r>
            <a:r>
              <a:rPr lang="it-IT" b="1" dirty="0" smtClean="0"/>
              <a:t>stato d'uso e di manutenzione</a:t>
            </a:r>
            <a:r>
              <a:rPr lang="it-IT" dirty="0" smtClean="0"/>
              <a:t>, lo </a:t>
            </a:r>
            <a:r>
              <a:rPr lang="it-IT" b="1" dirty="0" smtClean="0"/>
              <a:t>stato di possesso</a:t>
            </a:r>
            <a:r>
              <a:rPr lang="it-IT" dirty="0" smtClean="0"/>
              <a:t>, i </a:t>
            </a:r>
            <a:r>
              <a:rPr lang="it-IT" b="1" dirty="0" smtClean="0"/>
              <a:t>vincoli e gli oneri giuridici </a:t>
            </a:r>
            <a:r>
              <a:rPr lang="it-IT" dirty="0" smtClean="0"/>
              <a:t>non eliminabili nel corso del procedimento esecutivo, nonché per le eventuali </a:t>
            </a:r>
            <a:r>
              <a:rPr lang="it-IT" b="1" dirty="0" smtClean="0"/>
              <a:t>spese condominiali </a:t>
            </a:r>
            <a:r>
              <a:rPr lang="it-IT" dirty="0" smtClean="0"/>
              <a:t>insolute.</a:t>
            </a:r>
            <a:endParaRPr lang="it-IT" dirty="0"/>
          </a:p>
        </p:txBody>
      </p:sp>
      <p:sp>
        <p:nvSpPr>
          <p:cNvPr id="4"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endParaRPr lang="it-IT"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l="1876" t="33762" r="63336" b="19881"/>
          <a:stretch>
            <a:fillRect/>
          </a:stretch>
        </p:blipFill>
        <p:spPr bwMode="auto">
          <a:xfrm>
            <a:off x="1763688" y="1196752"/>
            <a:ext cx="5904656" cy="4959911"/>
          </a:xfrm>
          <a:prstGeom prst="rect">
            <a:avLst/>
          </a:prstGeom>
          <a:noFill/>
          <a:ln w="9525">
            <a:solidFill>
              <a:schemeClr val="accent1"/>
            </a:solidFill>
            <a:miter lim="800000"/>
            <a:headEnd/>
            <a:tailEnd/>
          </a:ln>
        </p:spPr>
      </p:pic>
      <p:sp>
        <p:nvSpPr>
          <p:cNvPr id="4" name="Rettangolo 3"/>
          <p:cNvSpPr/>
          <p:nvPr/>
        </p:nvSpPr>
        <p:spPr>
          <a:xfrm>
            <a:off x="539552" y="332656"/>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La perizia Immobiliare</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l="778" t="14951" r="55370" b="3908"/>
          <a:stretch>
            <a:fillRect/>
          </a:stretch>
        </p:blipFill>
        <p:spPr bwMode="auto">
          <a:xfrm>
            <a:off x="1475656" y="750008"/>
            <a:ext cx="5756404" cy="5991360"/>
          </a:xfrm>
          <a:prstGeom prst="rect">
            <a:avLst/>
          </a:prstGeom>
          <a:ln w="25400">
            <a:headEnd/>
            <a:tailEnd/>
          </a:ln>
        </p:spPr>
        <p:style>
          <a:lnRef idx="1">
            <a:schemeClr val="dk1"/>
          </a:lnRef>
          <a:fillRef idx="2">
            <a:schemeClr val="dk1"/>
          </a:fillRef>
          <a:effectRef idx="1">
            <a:schemeClr val="dk1"/>
          </a:effectRef>
          <a:fontRef idx="minor">
            <a:schemeClr val="dk1"/>
          </a:fontRef>
        </p:style>
      </p:pic>
      <p:sp>
        <p:nvSpPr>
          <p:cNvPr id="4" name="Rettangolo 3"/>
          <p:cNvSpPr/>
          <p:nvPr/>
        </p:nvSpPr>
        <p:spPr>
          <a:xfrm>
            <a:off x="539552" y="116632"/>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La perizia Immobiliare</a:t>
            </a:r>
            <a:endParaRPr lang="it-IT" dirty="0"/>
          </a:p>
        </p:txBody>
      </p:sp>
      <p:cxnSp>
        <p:nvCxnSpPr>
          <p:cNvPr id="6" name="Connettore 1 5"/>
          <p:cNvCxnSpPr/>
          <p:nvPr/>
        </p:nvCxnSpPr>
        <p:spPr>
          <a:xfrm>
            <a:off x="2843808" y="1556792"/>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2555776" y="4581128"/>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211960" y="5733256"/>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p:cNvPicPr>
          <p:nvPr>
            <p:ph idx="1"/>
          </p:nvPr>
        </p:nvPicPr>
        <p:blipFill>
          <a:blip r:embed="rId2" cstate="print"/>
          <a:srcRect l="25454" t="18241" r="27338" b="5661"/>
          <a:stretch>
            <a:fillRect/>
          </a:stretch>
        </p:blipFill>
        <p:spPr bwMode="auto">
          <a:xfrm>
            <a:off x="1187624" y="836712"/>
            <a:ext cx="6264696" cy="5904656"/>
          </a:xfrm>
          <a:prstGeom prst="rect">
            <a:avLst/>
          </a:prstGeom>
          <a:noFill/>
          <a:ln w="9525">
            <a:solidFill>
              <a:schemeClr val="accent1"/>
            </a:solidFill>
            <a:miter lim="800000"/>
            <a:headEnd/>
            <a:tailEnd/>
          </a:ln>
        </p:spPr>
      </p:pic>
      <p:sp>
        <p:nvSpPr>
          <p:cNvPr id="4" name="Rettangolo 3"/>
          <p:cNvSpPr/>
          <p:nvPr/>
        </p:nvSpPr>
        <p:spPr>
          <a:xfrm>
            <a:off x="467544" y="116632"/>
            <a:ext cx="8064896" cy="6771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smtClean="0">
                <a:solidFill>
                  <a:schemeClr val="tx2"/>
                </a:solidFill>
              </a:rPr>
              <a:t>La Relazione di Stima immobiliare e la modalità di esecuzione tramite portale</a:t>
            </a:r>
          </a:p>
          <a:p>
            <a:pPr algn="ctr"/>
            <a:r>
              <a:rPr lang="it-IT" sz="2000" b="1" dirty="0" smtClean="0">
                <a:solidFill>
                  <a:schemeClr val="tx2"/>
                </a:solidFill>
              </a:rPr>
              <a:t>La perizia Immobiliare</a:t>
            </a:r>
            <a:endParaRPr lang="it-IT" dirty="0"/>
          </a:p>
        </p:txBody>
      </p:sp>
      <p:cxnSp>
        <p:nvCxnSpPr>
          <p:cNvPr id="5" name="Connettore 1 4"/>
          <p:cNvCxnSpPr/>
          <p:nvPr/>
        </p:nvCxnSpPr>
        <p:spPr>
          <a:xfrm>
            <a:off x="3851920" y="2924944"/>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851920" y="3356992"/>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5292080" y="5013176"/>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3851920" y="5301208"/>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012160" y="6525344"/>
            <a:ext cx="1152128"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116632"/>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400" b="1" dirty="0" smtClean="0">
                <a:solidFill>
                  <a:schemeClr val="tx2"/>
                </a:solidFill>
                <a:latin typeface="+mj-lt"/>
                <a:ea typeface="+mj-ea"/>
                <a:cs typeface="+mj-cs"/>
              </a:rPr>
              <a:t>Esempio di Relazione Illustrativa della perizia di stima</a:t>
            </a:r>
            <a:r>
              <a:rPr kumimoji="0" lang="it-IT" sz="2400" b="1" i="0"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Grp="1" noChangeAspect="1" noChangeArrowheads="1"/>
          </p:cNvPicPr>
          <p:nvPr>
            <p:ph idx="1"/>
          </p:nvPr>
        </p:nvPicPr>
        <p:blipFill>
          <a:blip r:embed="rId2" cstate="print"/>
          <a:srcRect l="32690" t="10817" r="31226" b="3129"/>
          <a:stretch>
            <a:fillRect/>
          </a:stretch>
        </p:blipFill>
        <p:spPr bwMode="auto">
          <a:xfrm>
            <a:off x="1674660" y="908720"/>
            <a:ext cx="4409508" cy="5915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116632"/>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dirty="0" smtClean="0">
                <a:solidFill>
                  <a:schemeClr val="tx2"/>
                </a:solidFill>
                <a:latin typeface="+mj-lt"/>
                <a:ea typeface="+mj-ea"/>
                <a:cs typeface="+mj-cs"/>
              </a:rPr>
              <a:t>Esempio di Relazione Illustrativa</a:t>
            </a:r>
            <a:r>
              <a:rPr kumimoji="0" lang="it-IT" sz="2400" b="1" i="0" u="none" strike="noStrike" kern="1200" cap="none" spc="0" normalizeH="0" noProof="0" dirty="0" smtClean="0">
                <a:ln>
                  <a:noFill/>
                </a:ln>
                <a:solidFill>
                  <a:schemeClr val="tx2"/>
                </a:solidFill>
                <a:effectLst/>
                <a:uLnTx/>
                <a:uFillTx/>
                <a:latin typeface="+mj-lt"/>
                <a:ea typeface="+mj-ea"/>
                <a:cs typeface="+mj-cs"/>
              </a:rPr>
              <a:t> della Perizia di Stima</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Grp="1" noChangeAspect="1" noChangeArrowheads="1"/>
          </p:cNvPicPr>
          <p:nvPr>
            <p:ph idx="1"/>
          </p:nvPr>
        </p:nvPicPr>
        <p:blipFill>
          <a:blip r:embed="rId2" cstate="print"/>
          <a:srcRect l="32101" t="11769" r="31206" b="3908"/>
          <a:stretch>
            <a:fillRect/>
          </a:stretch>
        </p:blipFill>
        <p:spPr bwMode="auto">
          <a:xfrm>
            <a:off x="1907704" y="980728"/>
            <a:ext cx="4752528" cy="5729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260648"/>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dirty="0" smtClean="0">
                <a:solidFill>
                  <a:schemeClr val="tx2"/>
                </a:solidFill>
                <a:latin typeface="+mj-lt"/>
                <a:ea typeface="+mj-ea"/>
                <a:cs typeface="+mj-cs"/>
              </a:rPr>
              <a:t>Esempio di Relazione Illustrativa della Perizia di Stima</a:t>
            </a:r>
            <a:r>
              <a:rPr kumimoji="0" lang="it-IT" sz="2400" b="1" i="0"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4" name="Picture 2"/>
          <p:cNvPicPr>
            <a:picLocks noGrp="1" noChangeAspect="1" noChangeArrowheads="1"/>
          </p:cNvPicPr>
          <p:nvPr>
            <p:ph idx="1"/>
          </p:nvPr>
        </p:nvPicPr>
        <p:blipFill>
          <a:blip r:embed="rId2" cstate="print"/>
          <a:srcRect l="32101" t="10178" r="31206" b="3908"/>
          <a:stretch>
            <a:fillRect/>
          </a:stretch>
        </p:blipFill>
        <p:spPr bwMode="auto">
          <a:xfrm>
            <a:off x="1763688" y="1052736"/>
            <a:ext cx="4320480" cy="569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260648"/>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dirty="0" smtClean="0">
                <a:solidFill>
                  <a:schemeClr val="tx2"/>
                </a:solidFill>
                <a:latin typeface="+mj-lt"/>
                <a:ea typeface="+mj-ea"/>
                <a:cs typeface="+mj-cs"/>
              </a:rPr>
              <a:t>Esempio di Relazione Illustrativa della Perizia di Stima</a:t>
            </a:r>
            <a:r>
              <a:rPr kumimoji="0" lang="it-IT" sz="2400" b="1" i="0"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Grp="1" noChangeAspect="1" noChangeArrowheads="1"/>
          </p:cNvPicPr>
          <p:nvPr>
            <p:ph idx="1"/>
          </p:nvPr>
        </p:nvPicPr>
        <p:blipFill>
          <a:blip r:embed="rId2" cstate="print"/>
          <a:srcRect l="32101" t="11769" r="31206" b="2317"/>
          <a:stretch>
            <a:fillRect/>
          </a:stretch>
        </p:blipFill>
        <p:spPr bwMode="auto">
          <a:xfrm>
            <a:off x="2195736" y="1052736"/>
            <a:ext cx="4248472" cy="5595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116632"/>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dirty="0" smtClean="0">
                <a:solidFill>
                  <a:schemeClr val="tx2"/>
                </a:solidFill>
                <a:latin typeface="+mj-lt"/>
                <a:ea typeface="+mj-ea"/>
                <a:cs typeface="+mj-cs"/>
              </a:rPr>
              <a:t>Esempio di Relazione Illustrativa della Perizia di Stima</a:t>
            </a:r>
            <a:r>
              <a:rPr kumimoji="0" lang="it-IT" sz="2400" b="1" i="0"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p:cNvPicPr>
            <a:picLocks noGrp="1" noChangeAspect="1" noChangeArrowheads="1"/>
          </p:cNvPicPr>
          <p:nvPr>
            <p:ph idx="1"/>
          </p:nvPr>
        </p:nvPicPr>
        <p:blipFill>
          <a:blip r:embed="rId2" cstate="print"/>
          <a:srcRect l="19375" t="23970" r="52625" b="7586"/>
          <a:stretch>
            <a:fillRect/>
          </a:stretch>
        </p:blipFill>
        <p:spPr bwMode="auto">
          <a:xfrm>
            <a:off x="1403478" y="908720"/>
            <a:ext cx="5956304" cy="594928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57200" y="1124744"/>
            <a:ext cx="8229600" cy="5472608"/>
          </a:xfrm>
        </p:spPr>
        <p:txBody>
          <a:bodyPr>
            <a:noAutofit/>
          </a:bodyPr>
          <a:lstStyle/>
          <a:p>
            <a:pPr>
              <a:lnSpc>
                <a:spcPts val="1400"/>
              </a:lnSpc>
              <a:spcBef>
                <a:spcPts val="0"/>
              </a:spcBef>
              <a:buNone/>
            </a:pPr>
            <a:r>
              <a:rPr lang="it-IT" sz="2000" b="1" dirty="0" smtClean="0">
                <a:solidFill>
                  <a:schemeClr val="accent6">
                    <a:lumMod val="50000"/>
                  </a:schemeClr>
                </a:solidFill>
              </a:rPr>
              <a:t>ALLEGATI alla perizia di Stima </a:t>
            </a:r>
            <a:r>
              <a:rPr lang="it-IT" sz="2000" b="1" dirty="0" smtClean="0"/>
              <a:t>:</a:t>
            </a:r>
          </a:p>
          <a:p>
            <a:pPr>
              <a:lnSpc>
                <a:spcPts val="1400"/>
              </a:lnSpc>
              <a:spcBef>
                <a:spcPts val="0"/>
              </a:spcBef>
              <a:buNone/>
            </a:pPr>
            <a:r>
              <a:rPr lang="it-IT" sz="2000" dirty="0" smtClean="0"/>
              <a:t> </a:t>
            </a:r>
          </a:p>
          <a:p>
            <a:pPr lvl="0">
              <a:lnSpc>
                <a:spcPts val="1400"/>
              </a:lnSpc>
              <a:spcBef>
                <a:spcPts val="0"/>
              </a:spcBef>
            </a:pPr>
            <a:r>
              <a:rPr lang="it-IT" sz="2000" b="1" dirty="0" smtClean="0"/>
              <a:t>Relazione Illustrativa della Perizia</a:t>
            </a:r>
            <a:endParaRPr lang="it-IT" sz="2000" dirty="0" smtClean="0"/>
          </a:p>
          <a:p>
            <a:pPr>
              <a:lnSpc>
                <a:spcPts val="1400"/>
              </a:lnSpc>
              <a:spcBef>
                <a:spcPts val="0"/>
              </a:spcBef>
              <a:buNone/>
            </a:pPr>
            <a:endParaRPr lang="it-IT" sz="2000" dirty="0" smtClean="0"/>
          </a:p>
          <a:p>
            <a:pPr lvl="0">
              <a:lnSpc>
                <a:spcPts val="1400"/>
              </a:lnSpc>
              <a:spcBef>
                <a:spcPts val="0"/>
              </a:spcBef>
            </a:pPr>
            <a:r>
              <a:rPr lang="it-IT" sz="2000" b="1" dirty="0" smtClean="0"/>
              <a:t>Elenco Allegati</a:t>
            </a:r>
          </a:p>
          <a:p>
            <a:pPr lvl="0">
              <a:lnSpc>
                <a:spcPts val="1400"/>
              </a:lnSpc>
              <a:spcBef>
                <a:spcPts val="0"/>
              </a:spcBef>
            </a:pPr>
            <a:endParaRPr lang="it-IT" sz="2000" b="1" dirty="0" smtClean="0"/>
          </a:p>
          <a:p>
            <a:pPr lvl="0">
              <a:lnSpc>
                <a:spcPts val="1400"/>
              </a:lnSpc>
              <a:spcBef>
                <a:spcPts val="0"/>
              </a:spcBef>
              <a:buNone/>
            </a:pPr>
            <a:r>
              <a:rPr lang="it-IT" sz="2000" b="1" dirty="0" smtClean="0">
                <a:solidFill>
                  <a:schemeClr val="accent6">
                    <a:lumMod val="50000"/>
                  </a:schemeClr>
                </a:solidFill>
              </a:rPr>
              <a:t>Inoltre, per ogni immobile : </a:t>
            </a:r>
          </a:p>
          <a:p>
            <a:pPr lvl="0">
              <a:lnSpc>
                <a:spcPts val="1400"/>
              </a:lnSpc>
              <a:spcBef>
                <a:spcPts val="0"/>
              </a:spcBef>
              <a:buNone/>
            </a:pPr>
            <a:endParaRPr lang="it-IT" sz="2000" b="1" dirty="0" smtClean="0"/>
          </a:p>
          <a:p>
            <a:pPr lvl="0">
              <a:lnSpc>
                <a:spcPts val="1400"/>
              </a:lnSpc>
              <a:spcBef>
                <a:spcPts val="0"/>
              </a:spcBef>
            </a:pPr>
            <a:r>
              <a:rPr lang="it-IT" sz="2000" b="1" dirty="0" err="1" smtClean="0"/>
              <a:t>all.to</a:t>
            </a:r>
            <a:r>
              <a:rPr lang="it-IT" sz="2000" b="1" dirty="0" smtClean="0"/>
              <a:t> A</a:t>
            </a:r>
            <a:r>
              <a:rPr lang="it-IT" sz="2000" dirty="0" smtClean="0"/>
              <a:t>      - avvisi di sopralluogo</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B</a:t>
            </a:r>
            <a:r>
              <a:rPr lang="it-IT" sz="2000" dirty="0" smtClean="0"/>
              <a:t>      - verbale di sopralluogo</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C</a:t>
            </a:r>
            <a:r>
              <a:rPr lang="it-IT" sz="2000" dirty="0" smtClean="0"/>
              <a:t>      - documentazione fotografica</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D</a:t>
            </a:r>
            <a:r>
              <a:rPr lang="it-IT" sz="2000" dirty="0" smtClean="0"/>
              <a:t>      -  elaborato grafico di rilievo</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E1</a:t>
            </a:r>
            <a:r>
              <a:rPr lang="it-IT" sz="2000" dirty="0" smtClean="0"/>
              <a:t>     - documentazione catastale</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E2</a:t>
            </a:r>
            <a:r>
              <a:rPr lang="it-IT" sz="2000" dirty="0" smtClean="0"/>
              <a:t>     - visura storica catastale</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F       </a:t>
            </a:r>
            <a:r>
              <a:rPr lang="it-IT" sz="2000" dirty="0" smtClean="0"/>
              <a:t>- titolo di provenienza</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G</a:t>
            </a:r>
            <a:r>
              <a:rPr lang="it-IT" sz="2000" dirty="0" smtClean="0"/>
              <a:t>      - visura ipotecaria aggiornata</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H</a:t>
            </a:r>
            <a:r>
              <a:rPr lang="it-IT" sz="2000" dirty="0" smtClean="0"/>
              <a:t>      - verifiche legittimità urbanistica </a:t>
            </a:r>
            <a:r>
              <a:rPr lang="it-IT" sz="1600" dirty="0" smtClean="0"/>
              <a:t>(</a:t>
            </a:r>
            <a:r>
              <a:rPr lang="it-IT" sz="1400" dirty="0" smtClean="0"/>
              <a:t>progetti , autorizzazioni, sanatorie , ecc.)</a:t>
            </a:r>
            <a:endParaRPr lang="it-IT" sz="2000" dirty="0" smtClean="0"/>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I       </a:t>
            </a:r>
            <a:r>
              <a:rPr lang="it-IT" sz="2000" dirty="0" smtClean="0"/>
              <a:t>-  nomina curatore dell’eredità giacente</a:t>
            </a:r>
          </a:p>
          <a:p>
            <a:pPr>
              <a:lnSpc>
                <a:spcPts val="1400"/>
              </a:lnSpc>
              <a:spcBef>
                <a:spcPts val="0"/>
              </a:spcBef>
            </a:pPr>
            <a:r>
              <a:rPr lang="it-IT" sz="2000" dirty="0" smtClean="0"/>
              <a:t> </a:t>
            </a:r>
          </a:p>
          <a:p>
            <a:pPr lvl="0">
              <a:lnSpc>
                <a:spcPts val="1400"/>
              </a:lnSpc>
              <a:spcBef>
                <a:spcPts val="0"/>
              </a:spcBef>
            </a:pPr>
            <a:r>
              <a:rPr lang="it-IT" sz="2000" b="1" dirty="0" err="1" smtClean="0"/>
              <a:t>all.to</a:t>
            </a:r>
            <a:r>
              <a:rPr lang="it-IT" sz="2000" b="1" dirty="0" smtClean="0"/>
              <a:t> L</a:t>
            </a:r>
            <a:r>
              <a:rPr lang="it-IT" sz="2000" dirty="0" smtClean="0"/>
              <a:t>       - ricevute di trasmissione della perizia agli interessati</a:t>
            </a:r>
            <a:endParaRPr lang="it-IT" sz="1100" dirty="0" smtClean="0"/>
          </a:p>
          <a:p>
            <a:pPr>
              <a:lnSpc>
                <a:spcPts val="1400"/>
              </a:lnSpc>
              <a:spcBef>
                <a:spcPts val="0"/>
              </a:spcBef>
            </a:pPr>
            <a:endParaRPr lang="it-IT" sz="900" dirty="0"/>
          </a:p>
        </p:txBody>
      </p:sp>
      <p:sp>
        <p:nvSpPr>
          <p:cNvPr id="6" name="Titolo 1"/>
          <p:cNvSpPr txBox="1">
            <a:spLocks/>
          </p:cNvSpPr>
          <p:nvPr/>
        </p:nvSpPr>
        <p:spPr>
          <a:xfrm>
            <a:off x="467544" y="260648"/>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normAutofit fontScale="70000" lnSpcReduction="20000"/>
          </a:bodyPr>
          <a:lstStyle/>
          <a:p>
            <a:pPr>
              <a:buNone/>
            </a:pPr>
            <a:r>
              <a:rPr lang="it-IT" b="1" dirty="0" smtClean="0">
                <a:solidFill>
                  <a:schemeClr val="accent6">
                    <a:lumMod val="50000"/>
                  </a:schemeClr>
                </a:solidFill>
              </a:rPr>
              <a:t>ALTRI ALLEGATI </a:t>
            </a:r>
            <a:r>
              <a:rPr lang="it-IT" b="1" dirty="0" err="1" smtClean="0">
                <a:solidFill>
                  <a:schemeClr val="accent6">
                    <a:lumMod val="50000"/>
                  </a:schemeClr>
                </a:solidFill>
              </a:rPr>
              <a:t>DI</a:t>
            </a:r>
            <a:r>
              <a:rPr lang="it-IT" b="1" dirty="0" smtClean="0">
                <a:solidFill>
                  <a:schemeClr val="accent6">
                    <a:lumMod val="50000"/>
                  </a:schemeClr>
                </a:solidFill>
              </a:rPr>
              <a:t> RITO</a:t>
            </a:r>
          </a:p>
          <a:p>
            <a:endParaRPr lang="it-IT" dirty="0" smtClean="0"/>
          </a:p>
          <a:p>
            <a:pPr lvl="0"/>
            <a:r>
              <a:rPr lang="it-IT" b="1" dirty="0" smtClean="0"/>
              <a:t>Riepilogo Bando </a:t>
            </a:r>
            <a:r>
              <a:rPr lang="it-IT" b="1" dirty="0" err="1" smtClean="0"/>
              <a:t>D’Asta</a:t>
            </a:r>
            <a:endParaRPr lang="it-IT" dirty="0" smtClean="0"/>
          </a:p>
          <a:p>
            <a:pPr lvl="0"/>
            <a:r>
              <a:rPr lang="it-IT" b="1" dirty="0" smtClean="0"/>
              <a:t>Schema Riassuntivo</a:t>
            </a:r>
            <a:endParaRPr lang="it-IT" dirty="0" smtClean="0"/>
          </a:p>
          <a:p>
            <a:pPr lvl="0"/>
            <a:r>
              <a:rPr lang="it-IT" b="1" dirty="0" smtClean="0"/>
              <a:t>Formalità da Cancellare con il trasferimento</a:t>
            </a:r>
            <a:endParaRPr lang="it-IT" dirty="0" smtClean="0"/>
          </a:p>
          <a:p>
            <a:pPr lvl="0"/>
            <a:r>
              <a:rPr lang="it-IT" b="1" dirty="0" smtClean="0"/>
              <a:t>Relazione Privacy</a:t>
            </a:r>
          </a:p>
          <a:p>
            <a:pPr lvl="0"/>
            <a:endParaRPr lang="it-IT" dirty="0" smtClean="0"/>
          </a:p>
          <a:p>
            <a:pPr>
              <a:buNone/>
            </a:pPr>
            <a:r>
              <a:rPr lang="it-IT" b="1" dirty="0" smtClean="0">
                <a:solidFill>
                  <a:schemeClr val="accent6">
                    <a:lumMod val="50000"/>
                  </a:schemeClr>
                </a:solidFill>
              </a:rPr>
              <a:t>DOCUMENTI DA FIRMARE</a:t>
            </a:r>
          </a:p>
          <a:p>
            <a:pPr>
              <a:buNone/>
            </a:pPr>
            <a:endParaRPr lang="it-IT" b="1" dirty="0" smtClean="0"/>
          </a:p>
          <a:p>
            <a:pPr lvl="0"/>
            <a:r>
              <a:rPr lang="it-IT" b="1" dirty="0" smtClean="0"/>
              <a:t>Perizia di Stima</a:t>
            </a:r>
            <a:endParaRPr lang="it-IT" dirty="0" smtClean="0"/>
          </a:p>
          <a:p>
            <a:pPr lvl="0"/>
            <a:r>
              <a:rPr lang="it-IT" b="1" dirty="0" smtClean="0"/>
              <a:t>Attestato di prestazione Energetica (APE)</a:t>
            </a:r>
            <a:endParaRPr lang="it-IT" dirty="0" smtClean="0"/>
          </a:p>
          <a:p>
            <a:pPr lvl="0"/>
            <a:r>
              <a:rPr lang="it-IT" b="1" dirty="0" smtClean="0"/>
              <a:t>Istanza di Liquidazione con ricevute di spesa</a:t>
            </a:r>
            <a:endParaRPr lang="it-IT" dirty="0"/>
          </a:p>
        </p:txBody>
      </p:sp>
      <p:sp>
        <p:nvSpPr>
          <p:cNvPr id="6" name="Titolo 1"/>
          <p:cNvSpPr txBox="1">
            <a:spLocks/>
          </p:cNvSpPr>
          <p:nvPr/>
        </p:nvSpPr>
        <p:spPr>
          <a:xfrm>
            <a:off x="467544" y="260648"/>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pPr>
              <a:buNone/>
            </a:pPr>
            <a:r>
              <a:rPr lang="it-IT" b="1" dirty="0" smtClean="0"/>
              <a:t>Art. 569 </a:t>
            </a:r>
            <a:r>
              <a:rPr lang="it-IT" b="1" dirty="0" err="1" smtClean="0"/>
              <a:t>cpc</a:t>
            </a:r>
            <a:endParaRPr lang="it-IT" b="1" dirty="0" smtClean="0"/>
          </a:p>
          <a:p>
            <a:pPr algn="just"/>
            <a:r>
              <a:rPr lang="it-IT" dirty="0" smtClean="0"/>
              <a:t>1. A seguito dell'istanza di cui all'articolo 567 il giudice dell'esecuzione, entro </a:t>
            </a:r>
            <a:r>
              <a:rPr lang="it-IT" b="1" dirty="0" smtClean="0"/>
              <a:t>quindici giorni </a:t>
            </a:r>
            <a:r>
              <a:rPr lang="it-IT" dirty="0" smtClean="0"/>
              <a:t>dal deposito della documentazione di cui al secondo comma dell'articolo 567, nomina l'esperto che presta giuramento in cancelleria mediante sottoscrizione del verbale di accettazione e fissa l'udienza per la comparizione delle parti e dei creditori di cui all'articolo 498 che non siano intervenuti. Tra la data del provvedimento e la data fissata per l'udienza non possono decorrere più di </a:t>
            </a:r>
            <a:r>
              <a:rPr lang="it-IT" b="1" dirty="0" smtClean="0"/>
              <a:t>novanta giorni</a:t>
            </a:r>
            <a:r>
              <a:rPr lang="it-IT" dirty="0" smtClean="0"/>
              <a:t>. </a:t>
            </a:r>
            <a:endParaRPr lang="it-IT" dirty="0"/>
          </a:p>
        </p:txBody>
      </p:sp>
      <p:sp>
        <p:nvSpPr>
          <p:cNvPr id="4" name="Titolo 1"/>
          <p:cNvSpPr>
            <a:spLocks noGrp="1"/>
          </p:cNvSpPr>
          <p:nvPr>
            <p:ph type="title"/>
          </p:nvPr>
        </p:nvSpPr>
        <p:spPr>
          <a:xfrm>
            <a:off x="457200" y="274638"/>
            <a:ext cx="8229600" cy="634082"/>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endParaRPr lang="it-IT"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116632"/>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i="1" dirty="0" smtClean="0">
                <a:solidFill>
                  <a:schemeClr val="tx2"/>
                </a:solidFill>
                <a:latin typeface="+mj-lt"/>
                <a:ea typeface="+mj-ea"/>
                <a:cs typeface="+mj-cs"/>
              </a:rPr>
              <a:t>trasmissione tramite portale</a:t>
            </a:r>
            <a:r>
              <a:rPr kumimoji="0" lang="it-IT" sz="2000" b="1" i="1"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Grp="1" noChangeAspect="1" noChangeArrowheads="1"/>
          </p:cNvPicPr>
          <p:nvPr>
            <p:ph idx="1"/>
          </p:nvPr>
        </p:nvPicPr>
        <p:blipFill>
          <a:blip r:embed="rId2" cstate="print"/>
          <a:srcRect l="1790" t="9546" r="61518" b="39542"/>
          <a:stretch>
            <a:fillRect/>
          </a:stretch>
        </p:blipFill>
        <p:spPr bwMode="auto">
          <a:xfrm>
            <a:off x="870338" y="980728"/>
            <a:ext cx="7196300" cy="561662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5992" t="11769" r="26923" b="32091"/>
          <a:stretch>
            <a:fillRect/>
          </a:stretch>
        </p:blipFill>
        <p:spPr bwMode="auto">
          <a:xfrm>
            <a:off x="467544" y="1052736"/>
            <a:ext cx="8122502" cy="5616624"/>
          </a:xfrm>
          <a:prstGeom prst="rect">
            <a:avLst/>
          </a:prstGeom>
          <a:noFill/>
          <a:ln w="9525">
            <a:solidFill>
              <a:schemeClr val="accent1"/>
            </a:solidFill>
            <a:miter lim="800000"/>
            <a:headEnd/>
            <a:tailEnd/>
          </a:ln>
        </p:spPr>
      </p:pic>
      <p:sp>
        <p:nvSpPr>
          <p:cNvPr id="7" name="Titolo 1"/>
          <p:cNvSpPr txBox="1">
            <a:spLocks/>
          </p:cNvSpPr>
          <p:nvPr/>
        </p:nvSpPr>
        <p:spPr>
          <a:xfrm>
            <a:off x="467544" y="260648"/>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i="1" dirty="0" smtClean="0">
                <a:solidFill>
                  <a:schemeClr val="tx2"/>
                </a:solidFill>
                <a:latin typeface="+mj-lt"/>
                <a:ea typeface="+mj-ea"/>
                <a:cs typeface="+mj-cs"/>
              </a:rPr>
              <a:t>trasmissione tramite portale</a:t>
            </a:r>
            <a:r>
              <a:rPr kumimoji="0" lang="it-IT" sz="2000" b="1" i="1"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5097" t="14951" r="34786" b="13128"/>
          <a:stretch>
            <a:fillRect/>
          </a:stretch>
        </p:blipFill>
        <p:spPr bwMode="auto">
          <a:xfrm>
            <a:off x="1115616" y="980727"/>
            <a:ext cx="6998748" cy="5649591"/>
          </a:xfrm>
          <a:prstGeom prst="rect">
            <a:avLst/>
          </a:prstGeom>
          <a:noFill/>
          <a:ln w="9525">
            <a:solidFill>
              <a:schemeClr val="accent1"/>
            </a:solidFill>
            <a:miter lim="800000"/>
            <a:headEnd/>
            <a:tailEnd/>
          </a:ln>
        </p:spPr>
      </p:pic>
      <p:sp>
        <p:nvSpPr>
          <p:cNvPr id="7" name="Titolo 1"/>
          <p:cNvSpPr txBox="1">
            <a:spLocks/>
          </p:cNvSpPr>
          <p:nvPr/>
        </p:nvSpPr>
        <p:spPr>
          <a:xfrm>
            <a:off x="611560" y="188640"/>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i="1" dirty="0" smtClean="0">
                <a:solidFill>
                  <a:schemeClr val="tx2"/>
                </a:solidFill>
                <a:latin typeface="+mj-lt"/>
                <a:ea typeface="+mj-ea"/>
                <a:cs typeface="+mj-cs"/>
              </a:rPr>
              <a:t>trasmissione tramite portale</a:t>
            </a:r>
            <a:r>
              <a:rPr kumimoji="0" lang="it-IT" sz="2000" b="1" i="1"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4" name="Connettore 1 3"/>
          <p:cNvCxnSpPr/>
          <p:nvPr/>
        </p:nvCxnSpPr>
        <p:spPr>
          <a:xfrm>
            <a:off x="5508104" y="2348880"/>
            <a:ext cx="1944216"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15097" t="11769" r="41946" b="16636"/>
          <a:stretch>
            <a:fillRect/>
          </a:stretch>
        </p:blipFill>
        <p:spPr bwMode="auto">
          <a:xfrm>
            <a:off x="1187624" y="1052736"/>
            <a:ext cx="5832648" cy="5468108"/>
          </a:xfrm>
          <a:prstGeom prst="rect">
            <a:avLst/>
          </a:prstGeom>
          <a:noFill/>
          <a:ln w="9525">
            <a:solidFill>
              <a:schemeClr val="accent1"/>
            </a:solidFill>
            <a:miter lim="800000"/>
            <a:headEnd/>
            <a:tailEnd/>
          </a:ln>
        </p:spPr>
      </p:pic>
      <p:sp>
        <p:nvSpPr>
          <p:cNvPr id="7" name="Titolo 1"/>
          <p:cNvSpPr txBox="1">
            <a:spLocks/>
          </p:cNvSpPr>
          <p:nvPr/>
        </p:nvSpPr>
        <p:spPr>
          <a:xfrm>
            <a:off x="467544" y="188640"/>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a:t>
            </a:r>
          </a:p>
          <a:p>
            <a:pPr lvl="0" algn="ctr">
              <a:spcBef>
                <a:spcPct val="0"/>
              </a:spcBef>
              <a:defRPr/>
            </a:pPr>
            <a:r>
              <a:rPr lang="it-IT" sz="2000" b="1" i="1" dirty="0" smtClean="0">
                <a:solidFill>
                  <a:schemeClr val="tx2"/>
                </a:solidFill>
                <a:latin typeface="+mj-lt"/>
                <a:ea typeface="+mj-ea"/>
                <a:cs typeface="+mj-cs"/>
              </a:rPr>
              <a:t>trasmissione tramite portale</a:t>
            </a:r>
            <a:r>
              <a:rPr kumimoji="0" lang="it-IT" sz="2000" b="1" i="1" u="none" strike="noStrike" kern="1200" cap="none" spc="0" normalizeH="0" noProof="0" dirty="0" smtClean="0">
                <a:ln>
                  <a:noFill/>
                </a:ln>
                <a:solidFill>
                  <a:schemeClr val="tx2"/>
                </a:solidFill>
                <a:effectLst/>
                <a:uLnTx/>
                <a:uFillTx/>
                <a:latin typeface="+mj-lt"/>
                <a:ea typeface="+mj-ea"/>
                <a:cs typeface="+mj-cs"/>
              </a:rPr>
              <a:t>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260648"/>
            <a:ext cx="8229600" cy="70609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endParaRPr kumimoji="0" lang="it-IT" sz="2800" b="1" i="0" u="none" strike="noStrike" kern="1200" cap="none" spc="0" normalizeH="0" baseline="0" noProof="0" dirty="0" smtClean="0">
              <a:ln>
                <a:noFill/>
              </a:ln>
              <a:solidFill>
                <a:schemeClr val="tx2"/>
              </a:solidFill>
              <a:effectLst/>
              <a:uLnTx/>
              <a:uFillTx/>
              <a:latin typeface="+mj-lt"/>
              <a:ea typeface="+mj-ea"/>
              <a:cs typeface="+mj-cs"/>
            </a:endParaRPr>
          </a:p>
          <a:p>
            <a:pPr lvl="0" algn="ctr">
              <a:spcBef>
                <a:spcPct val="0"/>
              </a:spcBef>
              <a:defRPr/>
            </a:pPr>
            <a:r>
              <a:rPr kumimoji="0" lang="it-IT" sz="2400" b="1" i="0" u="none" strike="noStrike" kern="1200" cap="none" spc="0" normalizeH="0" baseline="0" noProof="0" dirty="0" smtClean="0">
                <a:ln>
                  <a:noFill/>
                </a:ln>
                <a:solidFill>
                  <a:schemeClr val="tx2"/>
                </a:solidFill>
                <a:effectLst/>
                <a:uLnTx/>
                <a:uFillTx/>
                <a:latin typeface="+mj-lt"/>
                <a:ea typeface="+mj-ea"/>
                <a:cs typeface="+mj-cs"/>
              </a:rPr>
              <a:t>La</a:t>
            </a:r>
            <a:r>
              <a:rPr kumimoji="0" lang="it-IT" sz="2400" b="1" i="0" u="none" strike="noStrike" kern="1200" cap="none" spc="0" normalizeH="0" noProof="0" dirty="0" smtClean="0">
                <a:ln>
                  <a:noFill/>
                </a:ln>
                <a:solidFill>
                  <a:schemeClr val="tx2"/>
                </a:solidFill>
                <a:effectLst/>
                <a:uLnTx/>
                <a:uFillTx/>
                <a:latin typeface="+mj-lt"/>
                <a:ea typeface="+mj-ea"/>
                <a:cs typeface="+mj-cs"/>
              </a:rPr>
              <a:t> Relazione di Stima immobiliare </a:t>
            </a:r>
            <a:r>
              <a:rPr kumimoji="0" lang="it-IT" sz="2800" b="1" i="0" u="none" strike="noStrike" kern="1200" cap="none" spc="0" normalizeH="0" baseline="0" noProof="0" dirty="0" smtClean="0">
                <a:ln>
                  <a:noFill/>
                </a:ln>
                <a:solidFill>
                  <a:schemeClr val="tx2"/>
                </a:solidFill>
                <a:effectLst/>
                <a:uLnTx/>
                <a:uFillTx/>
                <a:latin typeface="+mj-lt"/>
                <a:ea typeface="+mj-ea"/>
                <a:cs typeface="+mj-cs"/>
              </a:rPr>
              <a:t/>
            </a:r>
            <a:br>
              <a:rPr kumimoji="0" lang="it-IT" sz="2800" b="1" i="0" u="none" strike="noStrike" kern="1200" cap="none" spc="0" normalizeH="0" baseline="0" noProof="0" dirty="0" smtClean="0">
                <a:ln>
                  <a:noFill/>
                </a:ln>
                <a:solidFill>
                  <a:schemeClr val="tx2"/>
                </a:solidFill>
                <a:effectLst/>
                <a:uLnTx/>
                <a:uFillTx/>
                <a:latin typeface="+mj-lt"/>
                <a:ea typeface="+mj-ea"/>
                <a:cs typeface="+mj-cs"/>
              </a:rPr>
            </a:b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egnaposto contenuto 3"/>
          <p:cNvSpPr>
            <a:spLocks noGrp="1"/>
          </p:cNvSpPr>
          <p:nvPr>
            <p:ph idx="1"/>
          </p:nvPr>
        </p:nvSpPr>
        <p:spPr/>
        <p:txBody>
          <a:bodyPr>
            <a:normAutofit fontScale="85000" lnSpcReduction="20000"/>
          </a:bodyPr>
          <a:lstStyle/>
          <a:p>
            <a:pPr>
              <a:buNone/>
            </a:pPr>
            <a:r>
              <a:rPr lang="it-IT" dirty="0" smtClean="0"/>
              <a:t> Ricordarsi di inviare la perizia di stima a tutte le parti interessate , ovvero :</a:t>
            </a:r>
          </a:p>
          <a:p>
            <a:pPr>
              <a:buFontTx/>
              <a:buChar char="-"/>
            </a:pPr>
            <a:r>
              <a:rPr lang="it-IT" dirty="0" smtClean="0"/>
              <a:t>Creditore procedente;</a:t>
            </a:r>
          </a:p>
          <a:p>
            <a:pPr>
              <a:buFontTx/>
              <a:buChar char="-"/>
            </a:pPr>
            <a:r>
              <a:rPr lang="it-IT" dirty="0" smtClean="0"/>
              <a:t>Creditori intervenuti;</a:t>
            </a:r>
          </a:p>
          <a:p>
            <a:pPr>
              <a:buFontTx/>
              <a:buChar char="-"/>
            </a:pPr>
            <a:r>
              <a:rPr lang="it-IT" dirty="0" smtClean="0"/>
              <a:t>Comproprietari</a:t>
            </a:r>
          </a:p>
          <a:p>
            <a:pPr>
              <a:buFontTx/>
              <a:buChar char="-"/>
            </a:pPr>
            <a:r>
              <a:rPr lang="it-IT" dirty="0" smtClean="0"/>
              <a:t>Custode giudiziario</a:t>
            </a:r>
          </a:p>
          <a:p>
            <a:pPr>
              <a:buFontTx/>
              <a:buChar char="-"/>
            </a:pPr>
            <a:r>
              <a:rPr lang="it-IT" dirty="0" smtClean="0"/>
              <a:t>Eventuale curatore dell’eredità giacente     </a:t>
            </a:r>
          </a:p>
          <a:p>
            <a:pPr>
              <a:buNone/>
            </a:pPr>
            <a:endParaRPr lang="it-IT" dirty="0" smtClean="0"/>
          </a:p>
          <a:p>
            <a:pPr>
              <a:buNone/>
            </a:pPr>
            <a:r>
              <a:rPr lang="it-IT" dirty="0" smtClean="0"/>
              <a:t>Nello stesso modo, ovvero con firma digitale, inviare :</a:t>
            </a:r>
          </a:p>
          <a:p>
            <a:r>
              <a:rPr lang="it-IT" dirty="0" smtClean="0"/>
              <a:t>APE</a:t>
            </a:r>
          </a:p>
          <a:p>
            <a:r>
              <a:rPr lang="it-IT" dirty="0" smtClean="0"/>
              <a:t>Istanza di Liquidazione (Altri Atti)</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it-IT" dirty="0" smtClean="0"/>
              <a:t>L’Abuso nei beni pignorati</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b="1" dirty="0" smtClean="0"/>
              <a:t>Occorre verificare con molta precisione la presenza di </a:t>
            </a:r>
            <a:r>
              <a:rPr lang="it-IT" b="1" dirty="0" smtClean="0">
                <a:solidFill>
                  <a:srgbClr val="FF0000"/>
                </a:solidFill>
              </a:rPr>
              <a:t>difformità </a:t>
            </a:r>
            <a:r>
              <a:rPr lang="it-IT" b="1" dirty="0" smtClean="0"/>
              <a:t>nell’immobile, sia urbanistiche che catastali, sia ai fini della possibilità </a:t>
            </a:r>
            <a:r>
              <a:rPr lang="it-IT" b="1" dirty="0" smtClean="0"/>
              <a:t>del </a:t>
            </a:r>
            <a:r>
              <a:rPr lang="it-IT" b="1" dirty="0" smtClean="0"/>
              <a:t>trasferimento forzato del bene pignorato che della eventuale successiva sanabilità </a:t>
            </a:r>
            <a:r>
              <a:rPr lang="it-IT" b="1" dirty="0" smtClean="0"/>
              <a:t>(o </a:t>
            </a:r>
            <a:r>
              <a:rPr lang="it-IT" b="1" dirty="0" smtClean="0"/>
              <a:t>demolizione) da parte dell’acquirente.</a:t>
            </a:r>
          </a:p>
          <a:p>
            <a:pPr algn="just"/>
            <a:endParaRPr lang="it-IT" dirty="0" smtClean="0"/>
          </a:p>
          <a:p>
            <a:pPr algn="just"/>
            <a:r>
              <a:rPr lang="it-IT" b="1" dirty="0" smtClean="0"/>
              <a:t>Una vendita immobiliare forzata ( procedura esecutiva o fallimentare) è diversa da una vendita di diritto privato.</a:t>
            </a:r>
            <a:endParaRPr lang="it-IT" dirty="0" smtClean="0"/>
          </a:p>
          <a:p>
            <a:pPr>
              <a:buNone/>
            </a:pPr>
            <a:endParaRPr lang="it-IT" dirty="0" smtClean="0"/>
          </a:p>
          <a:p>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it-IT" dirty="0" smtClean="0"/>
              <a:t>L’Abuso nei beni pignorati</a:t>
            </a:r>
            <a:endParaRPr lang="it-IT" dirty="0"/>
          </a:p>
        </p:txBody>
      </p:sp>
      <p:sp>
        <p:nvSpPr>
          <p:cNvPr id="3" name="Segnaposto contenuto 2"/>
          <p:cNvSpPr>
            <a:spLocks noGrp="1"/>
          </p:cNvSpPr>
          <p:nvPr>
            <p:ph idx="1"/>
          </p:nvPr>
        </p:nvSpPr>
        <p:spPr/>
        <p:txBody>
          <a:bodyPr>
            <a:normAutofit fontScale="85000" lnSpcReduction="10000"/>
          </a:bodyPr>
          <a:lstStyle/>
          <a:p>
            <a:pPr algn="just"/>
            <a:r>
              <a:rPr lang="it-IT" dirty="0" smtClean="0"/>
              <a:t>Per l’individuazione degli abusi o non conformità occorre </a:t>
            </a:r>
            <a:r>
              <a:rPr lang="it-IT" dirty="0" smtClean="0"/>
              <a:t>confrontarsi con il decreto semplificazioni ( </a:t>
            </a:r>
            <a:r>
              <a:rPr lang="it-IT" dirty="0" err="1" smtClean="0"/>
              <a:t>DL</a:t>
            </a:r>
            <a:r>
              <a:rPr lang="it-IT" dirty="0" smtClean="0"/>
              <a:t> 76/2020) che ha modificato alcuni articoli del DPR 380/2001 ed in particolare ha introdotto :</a:t>
            </a:r>
          </a:p>
          <a:p>
            <a:pPr lvl="1" algn="just"/>
            <a:r>
              <a:rPr lang="it-IT" dirty="0" smtClean="0"/>
              <a:t>Stato legittimo dell’immobile (art. 9 bis)</a:t>
            </a:r>
          </a:p>
          <a:p>
            <a:pPr lvl="1" algn="just"/>
            <a:r>
              <a:rPr lang="it-IT" dirty="0" smtClean="0"/>
              <a:t>Tolleranze costruttive (art. 34 bis) </a:t>
            </a:r>
          </a:p>
          <a:p>
            <a:pPr lvl="1" algn="just"/>
            <a:endParaRPr lang="it-IT" dirty="0" smtClean="0"/>
          </a:p>
          <a:p>
            <a:pPr algn="just"/>
            <a:r>
              <a:rPr lang="it-IT" dirty="0" smtClean="0"/>
              <a:t>Quando un immobile od una sua porzione non rispettano la condizione di stato legittimo , ovvero non sono conformi, esso allora è abusivo , in parte o in tutto ed occorre verificarne la </a:t>
            </a:r>
            <a:r>
              <a:rPr lang="it-IT" dirty="0" err="1" smtClean="0"/>
              <a:t>condonabilità</a:t>
            </a:r>
            <a:r>
              <a:rPr lang="it-IT" dirty="0" smtClean="0"/>
              <a:t>.</a:t>
            </a:r>
          </a:p>
          <a:p>
            <a:pPr>
              <a:buNone/>
            </a:pPr>
            <a:endParaRPr lang="it-IT" dirty="0" smtClean="0"/>
          </a:p>
          <a:p>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it-IT" b="1" dirty="0" smtClean="0"/>
              <a:t>La sanabilità degli abusi edilizi nella legislazione italiana</a:t>
            </a:r>
            <a:endParaRPr lang="it-IT" dirty="0"/>
          </a:p>
        </p:txBody>
      </p:sp>
      <p:sp>
        <p:nvSpPr>
          <p:cNvPr id="3" name="Segnaposto contenuto 2"/>
          <p:cNvSpPr>
            <a:spLocks noGrp="1"/>
          </p:cNvSpPr>
          <p:nvPr>
            <p:ph idx="1"/>
          </p:nvPr>
        </p:nvSpPr>
        <p:spPr>
          <a:xfrm>
            <a:off x="457200" y="1600200"/>
            <a:ext cx="8229600" cy="5141168"/>
          </a:xfrm>
        </p:spPr>
        <p:txBody>
          <a:bodyPr>
            <a:noAutofit/>
          </a:bodyPr>
          <a:lstStyle/>
          <a:p>
            <a:pPr algn="just">
              <a:buNone/>
            </a:pPr>
            <a:r>
              <a:rPr lang="it-IT" sz="1400" dirty="0" smtClean="0"/>
              <a:t>In Italia, il condono edilizio è contenuto nelle seguenti leggi speciali aventi durata temporale definita:</a:t>
            </a:r>
          </a:p>
          <a:p>
            <a:pPr lvl="0" algn="just"/>
            <a:r>
              <a:rPr lang="it-IT" sz="1400" dirty="0" smtClean="0"/>
              <a:t>la Legge n. 47/1985;	</a:t>
            </a:r>
          </a:p>
          <a:p>
            <a:pPr lvl="0" algn="just"/>
            <a:r>
              <a:rPr lang="it-IT" sz="1400" dirty="0" smtClean="0"/>
              <a:t>la Legge n. 724/1994;</a:t>
            </a:r>
          </a:p>
          <a:p>
            <a:pPr lvl="0" algn="just"/>
            <a:r>
              <a:rPr lang="it-IT" sz="1400" dirty="0" smtClean="0"/>
              <a:t>la Legge n. 326/2003.</a:t>
            </a:r>
          </a:p>
          <a:p>
            <a:pPr algn="just">
              <a:buNone/>
            </a:pPr>
            <a:r>
              <a:rPr lang="it-IT" sz="1600" b="1" dirty="0" smtClean="0"/>
              <a:t>	L. 47/85 </a:t>
            </a:r>
            <a:endParaRPr lang="it-IT" sz="1600" dirty="0" smtClean="0"/>
          </a:p>
          <a:p>
            <a:pPr algn="just">
              <a:buNone/>
            </a:pPr>
            <a:r>
              <a:rPr lang="it-IT" sz="1400" b="1" dirty="0" smtClean="0"/>
              <a:t>art. 40. Mancata presentazione dell'istanza</a:t>
            </a:r>
            <a:endParaRPr lang="it-IT" sz="1400" dirty="0" smtClean="0"/>
          </a:p>
          <a:p>
            <a:pPr algn="just"/>
            <a:r>
              <a:rPr lang="it-IT" sz="1400" dirty="0" err="1" smtClean="0"/>
              <a:t>……</a:t>
            </a:r>
            <a:endParaRPr lang="it-IT" sz="1400" dirty="0" smtClean="0"/>
          </a:p>
          <a:p>
            <a:pPr algn="just"/>
            <a:r>
              <a:rPr lang="it-IT" sz="1400" dirty="0" smtClean="0"/>
              <a:t>6. Nella ipotesi in cui l'immobile rientri nelle previsioni di sanabilità di cui al capo IV della presente legge e sia oggetto di </a:t>
            </a:r>
            <a:r>
              <a:rPr lang="it-IT" sz="1400" b="1" dirty="0" smtClean="0">
                <a:solidFill>
                  <a:srgbClr val="FF0000"/>
                </a:solidFill>
              </a:rPr>
              <a:t>trasferimento derivante da procedure esecutive</a:t>
            </a:r>
            <a:r>
              <a:rPr lang="it-IT" sz="1400" dirty="0" smtClean="0"/>
              <a:t>, </a:t>
            </a:r>
            <a:r>
              <a:rPr lang="it-IT" sz="1400" b="1" dirty="0" smtClean="0"/>
              <a:t>la domanda di sanatoria può essere presentata entro centoventi giorni dall'atto di trasferimento dell'immobile </a:t>
            </a:r>
            <a:r>
              <a:rPr lang="it-IT" sz="1400" dirty="0" smtClean="0"/>
              <a:t>purché le ragioni di credito per cui si interviene o procede siano di data anteriore all'entrata in vigore della presente legge.</a:t>
            </a:r>
          </a:p>
          <a:p>
            <a:pPr algn="just">
              <a:buNone/>
            </a:pPr>
            <a:r>
              <a:rPr lang="it-IT" sz="1600" b="1" dirty="0" smtClean="0"/>
              <a:t>	TU per l’edilizia – DPR 380/2001</a:t>
            </a:r>
            <a:endParaRPr lang="it-IT" sz="1600" dirty="0" smtClean="0"/>
          </a:p>
          <a:p>
            <a:pPr algn="just">
              <a:buNone/>
            </a:pPr>
            <a:r>
              <a:rPr lang="it-IT" sz="1400" b="1" dirty="0" smtClean="0"/>
              <a:t>art. 46</a:t>
            </a:r>
            <a:endParaRPr lang="it-IT" sz="1400" dirty="0" smtClean="0"/>
          </a:p>
          <a:p>
            <a:pPr algn="just"/>
            <a:r>
              <a:rPr lang="it-IT" sz="1400" dirty="0" smtClean="0"/>
              <a:t>5. Le nullità di cui al presente articolo non si applicano agli atti derivanti da procedure esecutive immobiliari, individuali o concorsuali. L'aggiudicatario, qualora l'immobile si trovi nelle condizioni previste per il rilascio del permesso di costruire in sanatoria, dovrà presentare domanda di permesso in sanatoria entro </a:t>
            </a:r>
            <a:r>
              <a:rPr lang="it-IT" sz="1400" b="1" dirty="0" smtClean="0"/>
              <a:t>centoventi giorni </a:t>
            </a:r>
            <a:r>
              <a:rPr lang="it-IT" sz="1400" dirty="0" smtClean="0"/>
              <a:t>dalla notifica del decreto emesso dalla autorità giudiziaria.</a:t>
            </a:r>
          </a:p>
          <a:p>
            <a:pPr marL="0" algn="just">
              <a:buNone/>
            </a:pPr>
            <a:r>
              <a:rPr lang="it-IT" sz="1400" dirty="0" smtClean="0"/>
              <a:t>Ne consegue che per gli immobili non condonati, la disciplina applicabile è quella normativamente descritta nel </a:t>
            </a:r>
            <a:r>
              <a:rPr lang="it-IT" sz="1400" b="1" dirty="0" smtClean="0"/>
              <a:t>D.P.R. n. 380/2001</a:t>
            </a:r>
            <a:r>
              <a:rPr lang="it-IT" sz="1400" dirty="0" smtClean="0"/>
              <a:t> (c.d. </a:t>
            </a:r>
            <a:r>
              <a:rPr lang="it-IT" sz="1400" b="1" i="1" dirty="0" smtClean="0"/>
              <a:t>Testo Unico Edilizia</a:t>
            </a:r>
            <a:r>
              <a:rPr lang="it-IT" sz="1400" dirty="0" smtClean="0"/>
              <a:t>), al titolo IV, rubricato vigilanza sull’attività </a:t>
            </a:r>
            <a:r>
              <a:rPr lang="it-IT" sz="1400" dirty="0" err="1" smtClean="0"/>
              <a:t>urbanistico-edilizia</a:t>
            </a:r>
            <a:r>
              <a:rPr lang="it-IT" sz="1400" dirty="0" smtClean="0"/>
              <a:t> e responsabilità, la quale prevede la sola possibilità di sanatoria attraverso una procedura definita «accertamento di conformità», ovvero, qualora ne ricorrano i presupposti, la c.d. fiscalizzazione dell’abuso.</a:t>
            </a:r>
            <a:endParaRPr lang="it-IT"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it-IT" b="1" dirty="0" smtClean="0"/>
              <a:t>La sanabilità degli abusi edilizi nella legislazione italiana</a:t>
            </a:r>
            <a:endParaRPr lang="it-IT" dirty="0"/>
          </a:p>
        </p:txBody>
      </p:sp>
      <p:sp>
        <p:nvSpPr>
          <p:cNvPr id="3" name="Segnaposto contenuto 2"/>
          <p:cNvSpPr>
            <a:spLocks noGrp="1"/>
          </p:cNvSpPr>
          <p:nvPr>
            <p:ph idx="1"/>
          </p:nvPr>
        </p:nvSpPr>
        <p:spPr>
          <a:xfrm>
            <a:off x="457200" y="1600200"/>
            <a:ext cx="8229600" cy="5141168"/>
          </a:xfrm>
        </p:spPr>
        <p:txBody>
          <a:bodyPr>
            <a:noAutofit/>
          </a:bodyPr>
          <a:lstStyle/>
          <a:p>
            <a:pPr algn="just">
              <a:buNone/>
            </a:pPr>
            <a:endParaRPr lang="it-IT" sz="3600" dirty="0" smtClean="0"/>
          </a:p>
          <a:p>
            <a:pPr algn="just">
              <a:buNone/>
            </a:pPr>
            <a:r>
              <a:rPr lang="it-IT" sz="3600" dirty="0" smtClean="0"/>
              <a:t>Ma un immobile abusivo , in tutto o in parte , può essere pignorato e quindi successivamente venduto all’asta ?</a:t>
            </a:r>
            <a:endParaRPr lang="it-IT"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style>
          <a:lnRef idx="1">
            <a:schemeClr val="accent2"/>
          </a:lnRef>
          <a:fillRef idx="3">
            <a:schemeClr val="accent2"/>
          </a:fillRef>
          <a:effectRef idx="2">
            <a:schemeClr val="accent2"/>
          </a:effectRef>
          <a:fontRef idx="minor">
            <a:schemeClr val="lt1"/>
          </a:fontRef>
        </p:style>
        <p:txBody>
          <a:bodyPr>
            <a:noAutofit/>
          </a:bodyPr>
          <a:lstStyle/>
          <a:p>
            <a:r>
              <a:rPr lang="it-IT" sz="3200" dirty="0" smtClean="0"/>
              <a:t>La commerciabilità dei beni pignorati abusivi  - Massima</a:t>
            </a:r>
            <a:endParaRPr lang="it-IT" sz="3200" dirty="0"/>
          </a:p>
        </p:txBody>
      </p:sp>
      <p:sp>
        <p:nvSpPr>
          <p:cNvPr id="3" name="Segnaposto contenuto 2"/>
          <p:cNvSpPr>
            <a:spLocks noGrp="1"/>
          </p:cNvSpPr>
          <p:nvPr>
            <p:ph idx="1"/>
          </p:nvPr>
        </p:nvSpPr>
        <p:spPr>
          <a:xfrm>
            <a:off x="457200" y="1268760"/>
            <a:ext cx="8229600" cy="5589240"/>
          </a:xfrm>
        </p:spPr>
        <p:txBody>
          <a:bodyPr>
            <a:normAutofit fontScale="40000" lnSpcReduction="20000"/>
          </a:bodyPr>
          <a:lstStyle/>
          <a:p>
            <a:pPr algn="ctr">
              <a:buNone/>
            </a:pPr>
            <a:r>
              <a:rPr lang="it-IT" sz="4500" b="1" dirty="0" smtClean="0"/>
              <a:t>Principio ribadito di recente dal Tribunale di Napoli, giudice Mario Ciccarelli, con l’ordinanza del 26/02/2020</a:t>
            </a:r>
          </a:p>
          <a:p>
            <a:pPr algn="just"/>
            <a:r>
              <a:rPr lang="it-IT" sz="4800" dirty="0" smtClean="0"/>
              <a:t>La natura abusiva del bene, se limita la commerciabilità del cespite nei negozi di trasferimento di diritto privato, </a:t>
            </a:r>
            <a:r>
              <a:rPr lang="it-IT" sz="4800" b="1" dirty="0" smtClean="0"/>
              <a:t>non inficia in alcun modo la pignorabilità dello stesso, né la vendita forzata</a:t>
            </a:r>
            <a:r>
              <a:rPr lang="it-IT" sz="4800" dirty="0" smtClean="0"/>
              <a:t>. Le vicende legate ai profili urbanistici dell’immobile, infatti, non hanno incidenza alcuna sulla apposizione del vincolo pignoratizio e sulla delega delle operazioni di vendita. In altri termini, l’abusività del bene deve emergere ai meri fini di </a:t>
            </a:r>
            <a:r>
              <a:rPr lang="it-IT" sz="4800" b="1" dirty="0" smtClean="0"/>
              <a:t>rendere noto lo status dell’immobile ai potenziali offerenti </a:t>
            </a:r>
            <a:r>
              <a:rPr lang="it-IT" sz="4800" dirty="0" smtClean="0"/>
              <a:t>in sede di vendita e, a fortori, all’aggiudicatario, ma non incide diversamente sulla assoggettabilità del bene al pignoramento.</a:t>
            </a:r>
          </a:p>
          <a:p>
            <a:pPr algn="just"/>
            <a:r>
              <a:rPr lang="it-IT" sz="4800" dirty="0" smtClean="0"/>
              <a:t>In questo caso il Giudice dell’esecuzione si è uniformato ad un orientamento ben consolidato in giurisprudenza, secondo cui “</a:t>
            </a:r>
            <a:r>
              <a:rPr lang="it-IT" sz="4800" i="1" dirty="0" smtClean="0"/>
              <a:t>le nullità previste dall’art. 40 L. 47/85 non si estendono ai trasferimenti derivanti da procedure esecutive immobiliari individuali, di </a:t>
            </a:r>
            <a:r>
              <a:rPr lang="it-IT" sz="4800" i="1" dirty="0" err="1" smtClean="0"/>
              <a:t>talchè</a:t>
            </a:r>
            <a:r>
              <a:rPr lang="it-IT" sz="4800" i="1" dirty="0" smtClean="0"/>
              <a:t> anche l’immobile abusivo non sanabile può costituire oggetto di vendita forzata , </a:t>
            </a:r>
            <a:r>
              <a:rPr lang="it-IT" sz="4800" i="1" dirty="0" err="1" smtClean="0"/>
              <a:t>purchè</a:t>
            </a:r>
            <a:r>
              <a:rPr lang="it-IT" sz="4800" i="1" dirty="0" smtClean="0"/>
              <a:t> ciò sia dichiarato nel bando di vendita /Cassazione civile n. 23140 dell’11/10/2013).”</a:t>
            </a:r>
            <a:endParaRPr lang="it-IT" sz="4800" dirty="0" smtClean="0"/>
          </a:p>
          <a:p>
            <a:pPr algn="just"/>
            <a:r>
              <a:rPr lang="it-IT" sz="4800" dirty="0" smtClean="0"/>
              <a:t>Ciò perché , una comminatoria di nullità che si estendesse agli atti di trasferimento effettuati nell’ambito delle procedure esecutive individuali o concorsuali, </a:t>
            </a:r>
            <a:r>
              <a:rPr lang="it-IT" sz="4800" b="1" dirty="0" smtClean="0"/>
              <a:t>piuttosto che rappresentare una sanzione nei confronti del proprietario dell’edificio abusivo, finirebbe – al contrario – per favorirlo , in pregiudizio dei creditori.</a:t>
            </a:r>
          </a:p>
          <a:p>
            <a:endParaRPr lang="it-IT" sz="3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pPr>
              <a:buNone/>
            </a:pPr>
            <a:r>
              <a:rPr lang="it-IT" b="1" dirty="0" smtClean="0"/>
              <a:t>Art 161 </a:t>
            </a:r>
            <a:r>
              <a:rPr lang="it-IT" b="1" dirty="0" err="1" smtClean="0"/>
              <a:t>cpc</a:t>
            </a:r>
            <a:r>
              <a:rPr lang="it-IT" b="1" dirty="0" smtClean="0"/>
              <a:t> – </a:t>
            </a:r>
            <a:r>
              <a:rPr lang="it-IT" b="1" dirty="0" err="1" smtClean="0"/>
              <a:t>disp</a:t>
            </a:r>
            <a:r>
              <a:rPr lang="it-IT" b="1" dirty="0" smtClean="0"/>
              <a:t> att. Cod. proc. civ.</a:t>
            </a:r>
          </a:p>
          <a:p>
            <a:pPr algn="just"/>
            <a:r>
              <a:rPr lang="it-IT" dirty="0" smtClean="0"/>
              <a:t>1. L'esperto nominato dal giudice a norma dell'articolo 568 ultimo comma del codice presta giuramento di bene e fedelmente procedere alle operazioni affidategli. </a:t>
            </a:r>
          </a:p>
          <a:p>
            <a:pPr>
              <a:buNone/>
            </a:pPr>
            <a:endParaRPr lang="it-IT" dirty="0" smtClean="0"/>
          </a:p>
          <a:p>
            <a:pPr algn="just"/>
            <a:r>
              <a:rPr lang="it-IT" dirty="0" smtClean="0"/>
              <a:t>2. L'ufficiale giudiziario che per la stima delle cose da pignorare si avvale dell'opera di uno stimatore, prima che questi incominci le sue operazioni, deve raccoglierne il giuramento di bene e fedelmente procedere alla stima. </a:t>
            </a:r>
          </a:p>
          <a:p>
            <a:pPr>
              <a:buNone/>
            </a:pPr>
            <a:endParaRPr lang="it-IT" dirty="0" smtClean="0"/>
          </a:p>
          <a:p>
            <a:pPr algn="just"/>
            <a:r>
              <a:rPr lang="it-IT" dirty="0" smtClean="0">
                <a:solidFill>
                  <a:srgbClr val="FF0000"/>
                </a:solidFill>
              </a:rPr>
              <a:t>3. Il compenso dell'esperto o dello stimatore nominato dal giudice o dall'ufficiale giudiziario è calcolato sulla base del prezzo ricavato dalla </a:t>
            </a:r>
            <a:r>
              <a:rPr lang="it-IT" b="1" u="sng" dirty="0" smtClean="0">
                <a:solidFill>
                  <a:srgbClr val="FF0000"/>
                </a:solidFill>
              </a:rPr>
              <a:t>vendita</a:t>
            </a:r>
            <a:r>
              <a:rPr lang="it-IT" dirty="0" smtClean="0">
                <a:solidFill>
                  <a:srgbClr val="FF0000"/>
                </a:solidFill>
              </a:rPr>
              <a:t>. Prima della vendita non possono essere liquidati acconti in misura superiore al cinquanta per cento del compenso calcolato sulla base del valore di </a:t>
            </a:r>
            <a:r>
              <a:rPr lang="it-IT" b="1" u="sng" dirty="0" smtClean="0">
                <a:solidFill>
                  <a:srgbClr val="FF0000"/>
                </a:solidFill>
              </a:rPr>
              <a:t>stima </a:t>
            </a:r>
            <a:endParaRPr lang="it-IT" b="1" u="sng" dirty="0">
              <a:solidFill>
                <a:srgbClr val="FF0000"/>
              </a:solidFill>
            </a:endParaRPr>
          </a:p>
        </p:txBody>
      </p:sp>
      <p:sp>
        <p:nvSpPr>
          <p:cNvPr id="4"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endParaRPr lang="it-IT"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style>
          <a:lnRef idx="1">
            <a:schemeClr val="accent2"/>
          </a:lnRef>
          <a:fillRef idx="3">
            <a:schemeClr val="accent2"/>
          </a:fillRef>
          <a:effectRef idx="2">
            <a:schemeClr val="accent2"/>
          </a:effectRef>
          <a:fontRef idx="minor">
            <a:schemeClr val="lt1"/>
          </a:fontRef>
        </p:style>
        <p:txBody>
          <a:bodyPr>
            <a:noAutofit/>
          </a:bodyPr>
          <a:lstStyle/>
          <a:p>
            <a:r>
              <a:rPr lang="it-IT" sz="2800" dirty="0" smtClean="0"/>
              <a:t>La liquidazione delle perizia esecutive /fallimentari con opere abusive </a:t>
            </a:r>
            <a:endParaRPr lang="it-IT" sz="2800" dirty="0"/>
          </a:p>
        </p:txBody>
      </p:sp>
      <p:sp>
        <p:nvSpPr>
          <p:cNvPr id="3" name="Segnaposto contenuto 2"/>
          <p:cNvSpPr>
            <a:spLocks noGrp="1"/>
          </p:cNvSpPr>
          <p:nvPr>
            <p:ph idx="1"/>
          </p:nvPr>
        </p:nvSpPr>
        <p:spPr>
          <a:xfrm>
            <a:off x="457200" y="1196752"/>
            <a:ext cx="8229600" cy="5472608"/>
          </a:xfrm>
        </p:spPr>
        <p:txBody>
          <a:bodyPr>
            <a:normAutofit fontScale="55000" lnSpcReduction="20000"/>
          </a:bodyPr>
          <a:lstStyle/>
          <a:p>
            <a:pPr>
              <a:buNone/>
            </a:pPr>
            <a:endParaRPr lang="it-IT" dirty="0" smtClean="0"/>
          </a:p>
          <a:p>
            <a:pPr algn="just"/>
            <a:r>
              <a:rPr lang="it-IT" sz="3800" dirty="0" smtClean="0"/>
              <a:t>Di conseguenza occorre eseguire un </a:t>
            </a:r>
            <a:r>
              <a:rPr lang="it-IT" sz="3800" b="1" dirty="0" smtClean="0"/>
              <a:t>esame dettagliatissimo </a:t>
            </a:r>
            <a:r>
              <a:rPr lang="it-IT" sz="3800" dirty="0" smtClean="0"/>
              <a:t>delle opere abusive del bene pignorato descrivendone le eventuali possibilità di sanatoria - tenuto conto delle leggi su condono edilizio e  quantificandone i costi – e le parti non sanabili – quantificandone i costi di messa in pristino..</a:t>
            </a:r>
          </a:p>
          <a:p>
            <a:pPr algn="just"/>
            <a:r>
              <a:rPr lang="it-IT" sz="3800" dirty="0" smtClean="0"/>
              <a:t>In generale,  laddove in una perizia esecutiva o fallimentare si rinviene la presenza di un abuso edilizio in un bene immobile pignorato , parziale o totale , occorre procedere con una vera e propria simulazione di sanatoria , cioè con un </a:t>
            </a:r>
            <a:r>
              <a:rPr lang="it-IT" sz="3800" b="1" dirty="0" smtClean="0"/>
              <a:t>progetto di sanatoria edilizia </a:t>
            </a:r>
            <a:r>
              <a:rPr lang="it-IT" sz="3800" dirty="0" smtClean="0"/>
              <a:t>, così da fornire all’acquirente ogni notizia utile a formulare l’offerta in maniera cosciente : </a:t>
            </a:r>
            <a:r>
              <a:rPr lang="it-IT" sz="3800" dirty="0" smtClean="0">
                <a:solidFill>
                  <a:srgbClr val="FF0000"/>
                </a:solidFill>
              </a:rPr>
              <a:t>tale attività che è propedeutica alla stima , generalmente è più importante della stima stessa </a:t>
            </a:r>
            <a:r>
              <a:rPr lang="it-IT" sz="3800" b="1" dirty="0" err="1" smtClean="0">
                <a:solidFill>
                  <a:srgbClr val="FF0000"/>
                </a:solidFill>
              </a:rPr>
              <a:t>cosicchè</a:t>
            </a:r>
            <a:r>
              <a:rPr lang="it-IT" sz="3800" b="1" dirty="0" smtClean="0">
                <a:solidFill>
                  <a:srgbClr val="FF0000"/>
                </a:solidFill>
              </a:rPr>
              <a:t> dovrebbe essere liquidata a parte </a:t>
            </a:r>
            <a:r>
              <a:rPr lang="it-IT" sz="3800" dirty="0" smtClean="0">
                <a:solidFill>
                  <a:srgbClr val="FF0000"/>
                </a:solidFill>
              </a:rPr>
              <a:t>, ovvero in aggiunta all’art. 13 del dpr  30.05.2002 ed utilizzando l’art. 11 relativo alle costruzioni edilizie sulla base dell’importo di tutti i lavori per rendere conforme l’immobile , sia dal punto di vista catastale che urbanistico che impiantistico.</a:t>
            </a:r>
          </a:p>
          <a:p>
            <a:pPr algn="just"/>
            <a:r>
              <a:rPr lang="it-IT" sz="3800" dirty="0" smtClean="0"/>
              <a:t>In tale ottica ci sovviene in aiuto la Sentenza della Corte Costituzionale </a:t>
            </a:r>
            <a:r>
              <a:rPr lang="it-IT" sz="3800" b="1" dirty="0" smtClean="0"/>
              <a:t>N. 90 , 7 marzo - 17 aprile 2019 sotto riportata,   sistematicamente disattesa da tutti i giudici dell’esecuzione di mia conoscenza.</a:t>
            </a:r>
            <a:endParaRPr lang="it-IT" sz="3800" dirty="0" smtClean="0"/>
          </a:p>
          <a:p>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a:buNone/>
            </a:pPr>
            <a:r>
              <a:rPr lang="it-IT" b="1" dirty="0" smtClean="0"/>
              <a:t>Art 161 </a:t>
            </a:r>
            <a:r>
              <a:rPr lang="it-IT" b="1" dirty="0" err="1" smtClean="0"/>
              <a:t>cpc</a:t>
            </a:r>
            <a:r>
              <a:rPr lang="it-IT" b="1" dirty="0" smtClean="0"/>
              <a:t> – </a:t>
            </a:r>
            <a:r>
              <a:rPr lang="it-IT" b="1" dirty="0" err="1" smtClean="0"/>
              <a:t>disp</a:t>
            </a:r>
            <a:r>
              <a:rPr lang="it-IT" b="1" dirty="0" smtClean="0"/>
              <a:t> att. Cod. proc. civ.</a:t>
            </a:r>
          </a:p>
          <a:p>
            <a:pPr algn="just"/>
            <a:r>
              <a:rPr lang="it-IT" dirty="0" smtClean="0"/>
              <a:t>1. </a:t>
            </a:r>
            <a:r>
              <a:rPr lang="it-IT" dirty="0" err="1" smtClean="0"/>
              <a:t>……</a:t>
            </a:r>
            <a:r>
              <a:rPr lang="it-IT" dirty="0" smtClean="0"/>
              <a:t>... </a:t>
            </a:r>
          </a:p>
          <a:p>
            <a:pPr>
              <a:buNone/>
            </a:pPr>
            <a:endParaRPr lang="it-IT" dirty="0" smtClean="0"/>
          </a:p>
          <a:p>
            <a:pPr algn="just"/>
            <a:r>
              <a:rPr lang="it-IT" dirty="0" smtClean="0"/>
              <a:t>2. </a:t>
            </a:r>
            <a:r>
              <a:rPr lang="it-IT" dirty="0" err="1" smtClean="0"/>
              <a:t>……</a:t>
            </a:r>
            <a:r>
              <a:rPr lang="it-IT" dirty="0" smtClean="0"/>
              <a:t>.. </a:t>
            </a:r>
          </a:p>
          <a:p>
            <a:pPr>
              <a:buNone/>
            </a:pPr>
            <a:endParaRPr lang="it-IT" dirty="0" smtClean="0"/>
          </a:p>
          <a:p>
            <a:pPr algn="just"/>
            <a:r>
              <a:rPr lang="it-IT" dirty="0" smtClean="0">
                <a:solidFill>
                  <a:srgbClr val="FF0000"/>
                </a:solidFill>
              </a:rPr>
              <a:t>3. Il compenso dell'esperto o dello stimatore nominato dal giudice o dall'ufficiale giudiziario è calcolato sulla base del prezzo ricavato dalla </a:t>
            </a:r>
            <a:r>
              <a:rPr lang="it-IT" b="1" u="sng" dirty="0" smtClean="0">
                <a:solidFill>
                  <a:srgbClr val="FF0000"/>
                </a:solidFill>
              </a:rPr>
              <a:t>vendita</a:t>
            </a:r>
            <a:r>
              <a:rPr lang="it-IT" dirty="0" smtClean="0">
                <a:solidFill>
                  <a:srgbClr val="FF0000"/>
                </a:solidFill>
              </a:rPr>
              <a:t>. Prima della vendita non possono essere liquidati acconti in misura superiore al cinquanta per cento del compenso calcolato sulla base del valore di </a:t>
            </a:r>
            <a:r>
              <a:rPr lang="it-IT" b="1" u="sng" dirty="0" smtClean="0">
                <a:solidFill>
                  <a:srgbClr val="FF0000"/>
                </a:solidFill>
              </a:rPr>
              <a:t>stima </a:t>
            </a:r>
            <a:endParaRPr lang="it-IT" b="1" u="sng" dirty="0">
              <a:solidFill>
                <a:srgbClr val="FF0000"/>
              </a:solidFill>
            </a:endParaRPr>
          </a:p>
        </p:txBody>
      </p:sp>
      <p:sp>
        <p:nvSpPr>
          <p:cNvPr id="4" name="Titolo 1"/>
          <p:cNvSpPr>
            <a:spLocks noGrp="1"/>
          </p:cNvSpPr>
          <p:nvPr>
            <p:ph type="title"/>
          </p:nvPr>
        </p:nvSpPr>
        <p:spPr>
          <a:xfrm>
            <a:off x="457200" y="274638"/>
            <a:ext cx="8229600" cy="706090"/>
          </a:xfrm>
          <a:ln/>
        </p:spPr>
        <p:style>
          <a:lnRef idx="1">
            <a:schemeClr val="accent2"/>
          </a:lnRef>
          <a:fillRef idx="3">
            <a:schemeClr val="accent2"/>
          </a:fillRef>
          <a:effectRef idx="2">
            <a:schemeClr val="accent2"/>
          </a:effectRef>
          <a:fontRef idx="minor">
            <a:schemeClr val="lt1"/>
          </a:fontRef>
        </p:style>
        <p:txBody>
          <a:bodyPr>
            <a:noAutofit/>
          </a:bodyPr>
          <a:lstStyle/>
          <a:p>
            <a:r>
              <a:rPr lang="it-IT" sz="2800" dirty="0" smtClean="0"/>
              <a:t>La liquidazione delle perizia esecutive /fallimentari con opere abusive </a:t>
            </a:r>
            <a:endParaRPr lang="it-IT"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style>
          <a:lnRef idx="1">
            <a:schemeClr val="accent6"/>
          </a:lnRef>
          <a:fillRef idx="2">
            <a:schemeClr val="accent6"/>
          </a:fillRef>
          <a:effectRef idx="1">
            <a:schemeClr val="accent6"/>
          </a:effectRef>
          <a:fontRef idx="minor">
            <a:schemeClr val="dk1"/>
          </a:fontRef>
        </p:style>
        <p:txBody>
          <a:bodyPr>
            <a:noAutofit/>
          </a:bodyPr>
          <a:lstStyle/>
          <a:p>
            <a:r>
              <a:rPr lang="it-IT" sz="2800" dirty="0" smtClean="0"/>
              <a:t>Sulle liquidazioni degli onorari per le Perizie di stima</a:t>
            </a:r>
            <a:endParaRPr lang="it-IT" sz="2800" dirty="0"/>
          </a:p>
        </p:txBody>
      </p:sp>
      <p:sp>
        <p:nvSpPr>
          <p:cNvPr id="3" name="Segnaposto contenuto 2"/>
          <p:cNvSpPr>
            <a:spLocks noGrp="1"/>
          </p:cNvSpPr>
          <p:nvPr>
            <p:ph idx="1"/>
          </p:nvPr>
        </p:nvSpPr>
        <p:spPr>
          <a:xfrm>
            <a:off x="457200" y="908720"/>
            <a:ext cx="8229600" cy="5832648"/>
          </a:xfrm>
        </p:spPr>
        <p:txBody>
          <a:bodyPr>
            <a:normAutofit fontScale="55000" lnSpcReduction="20000"/>
          </a:bodyPr>
          <a:lstStyle/>
          <a:p>
            <a:pPr algn="ctr">
              <a:buNone/>
            </a:pPr>
            <a:r>
              <a:rPr lang="it-IT" b="1" dirty="0" smtClean="0"/>
              <a:t>Stralcio dalla  </a:t>
            </a:r>
            <a:r>
              <a:rPr lang="it-IT" sz="3400" b="1" dirty="0" smtClean="0"/>
              <a:t>Sentenza  CC - N. 90 , 7 marzo - 17 aprile 2019</a:t>
            </a:r>
            <a:endParaRPr lang="it-IT" sz="3400" dirty="0" smtClean="0"/>
          </a:p>
          <a:p>
            <a:pPr>
              <a:buNone/>
            </a:pPr>
            <a:r>
              <a:rPr lang="it-IT" sz="3400" b="1" i="1" dirty="0" smtClean="0"/>
              <a:t>        Giudizio di legittimità costituzionale in via incidentale.      Procedimento civile - Esecuzioni immobiliari - Spese per ausiliari del magistrato, con specifico riferimento al compenso dell’esperto o dello stimatore.  </a:t>
            </a:r>
            <a:endParaRPr lang="it-IT" sz="3400" dirty="0" smtClean="0"/>
          </a:p>
          <a:p>
            <a:pPr>
              <a:buNone/>
            </a:pPr>
            <a:r>
              <a:rPr lang="it-IT" sz="3400" i="1" dirty="0" smtClean="0"/>
              <a:t>        …. Stralcio</a:t>
            </a:r>
            <a:endParaRPr lang="it-IT" sz="3400" dirty="0" smtClean="0"/>
          </a:p>
          <a:p>
            <a:pPr algn="just"/>
            <a:r>
              <a:rPr lang="it-IT" sz="4700" b="1" dirty="0" smtClean="0"/>
              <a:t>5.2.3.</a:t>
            </a:r>
            <a:r>
              <a:rPr lang="it-IT" sz="4700" dirty="0" smtClean="0"/>
              <a:t>- </a:t>
            </a:r>
            <a:r>
              <a:rPr lang="it-IT" sz="4700" i="1" dirty="0" smtClean="0"/>
              <a:t>…..(omissis)</a:t>
            </a:r>
            <a:r>
              <a:rPr lang="it-IT" sz="4700" dirty="0" smtClean="0"/>
              <a:t> Nella valutazione dell’opera dell’esperto, il giudice ricorrerà ai parametri del DM 30 maggio 2002 (Adeguamento dei compensi spettanti ai periti, </a:t>
            </a:r>
            <a:r>
              <a:rPr lang="it-IT" sz="4700" dirty="0" smtClean="0"/>
              <a:t>…..), </a:t>
            </a:r>
            <a:r>
              <a:rPr lang="it-IT" sz="4700" dirty="0" smtClean="0"/>
              <a:t>che consentono di ponderare i variegati compiti attribuiti all’esperto.  Tali compiti, difatti, non si esauriscono nella </a:t>
            </a:r>
            <a:r>
              <a:rPr lang="it-IT" sz="4700" b="1" dirty="0" smtClean="0"/>
              <a:t>mera stima dell’immobile</a:t>
            </a:r>
            <a:r>
              <a:rPr lang="it-IT" sz="4700" dirty="0" smtClean="0"/>
              <a:t>, considerata dall’</a:t>
            </a:r>
            <a:r>
              <a:rPr lang="it-IT" sz="4700" b="1" dirty="0" smtClean="0"/>
              <a:t>art. 13</a:t>
            </a:r>
            <a:r>
              <a:rPr lang="it-IT" sz="4700" dirty="0" smtClean="0"/>
              <a:t> del decreto ministeriale 30 maggio 2002 con riguardo alla eterogenea peculiarità dei singoli cespiti, ma comprendono anche le</a:t>
            </a:r>
            <a:r>
              <a:rPr lang="it-IT" sz="4700" b="1" dirty="0" smtClean="0"/>
              <a:t> verifiche </a:t>
            </a:r>
            <a:r>
              <a:rPr lang="it-IT" sz="4700" b="1" dirty="0" err="1" smtClean="0"/>
              <a:t>urbanistico-edilizie</a:t>
            </a:r>
            <a:r>
              <a:rPr lang="it-IT" sz="4700" b="1" dirty="0" smtClean="0"/>
              <a:t> (art. 11)</a:t>
            </a:r>
            <a:r>
              <a:rPr lang="it-IT" sz="4700" dirty="0" smtClean="0"/>
              <a:t>, la verifica di rispondenza tecnica alle norme e gli accertamenti in materia di</a:t>
            </a:r>
            <a:r>
              <a:rPr lang="it-IT" sz="4700" b="1" dirty="0" smtClean="0"/>
              <a:t> rilievi topografici e planimetrici (art. 12)</a:t>
            </a:r>
            <a:r>
              <a:rPr lang="it-IT" sz="4700" dirty="0" smtClean="0"/>
              <a:t>, la verifica della </a:t>
            </a:r>
            <a:r>
              <a:rPr lang="it-IT" sz="4700" b="1" dirty="0" smtClean="0"/>
              <a:t>congruità del canone di locazione (art. 16)</a:t>
            </a:r>
            <a:r>
              <a:rPr lang="it-IT" sz="4700" dirty="0" smtClean="0"/>
              <a:t>.  </a:t>
            </a:r>
          </a:p>
          <a:p>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style>
          <a:lnRef idx="1">
            <a:schemeClr val="accent6"/>
          </a:lnRef>
          <a:fillRef idx="2">
            <a:schemeClr val="accent6"/>
          </a:fillRef>
          <a:effectRef idx="1">
            <a:schemeClr val="accent6"/>
          </a:effectRef>
          <a:fontRef idx="minor">
            <a:schemeClr val="dk1"/>
          </a:fontRef>
        </p:style>
        <p:txBody>
          <a:bodyPr>
            <a:noAutofit/>
          </a:bodyPr>
          <a:lstStyle/>
          <a:p>
            <a:r>
              <a:rPr lang="it-IT" sz="2800" dirty="0" smtClean="0"/>
              <a:t>Sulle liquidazioni degli onorari per le Perizie di stima</a:t>
            </a:r>
            <a:endParaRPr lang="it-IT" sz="2800" dirty="0"/>
          </a:p>
        </p:txBody>
      </p:sp>
      <p:sp>
        <p:nvSpPr>
          <p:cNvPr id="3" name="Segnaposto contenuto 2"/>
          <p:cNvSpPr>
            <a:spLocks noGrp="1"/>
          </p:cNvSpPr>
          <p:nvPr>
            <p:ph idx="1"/>
          </p:nvPr>
        </p:nvSpPr>
        <p:spPr>
          <a:xfrm>
            <a:off x="457200" y="908720"/>
            <a:ext cx="8229600" cy="5832648"/>
          </a:xfrm>
        </p:spPr>
        <p:txBody>
          <a:bodyPr>
            <a:normAutofit fontScale="62500" lnSpcReduction="20000"/>
          </a:bodyPr>
          <a:lstStyle/>
          <a:p>
            <a:pPr algn="just"/>
            <a:r>
              <a:rPr lang="it-IT" sz="4500" dirty="0" smtClean="0"/>
              <a:t>Il giudice potrà applicare il </a:t>
            </a:r>
            <a:r>
              <a:rPr lang="it-IT" sz="4500" b="1" dirty="0" smtClean="0"/>
              <a:t>criterio residuale delle vacazioni (art. 4 della legge 8 luglio 1980, n. 319</a:t>
            </a:r>
            <a:r>
              <a:rPr lang="it-IT" sz="4500" dirty="0" smtClean="0"/>
              <a:t>, recante «Compensi spettanti ai periti, ai consulenti tecnici, interpreti e traduttori per le operazioni eseguite a richiesta dell’autorità giudiziaria»), allo scopo di tenere nel debito conto il tempo impiegato dall’esperto per adempiere all’incarico anche con riguardo alle attività che non trovino un puntuale riscontro nei parametri tabellari.  L’ordinamento offre dunque al prudente apprezzamento del giudice, anche mediante l’</a:t>
            </a:r>
            <a:r>
              <a:rPr lang="it-IT" sz="4500" b="1" u="sng" dirty="0" smtClean="0"/>
              <a:t>applicazione congiunta dei diversi criteri di liquidazione</a:t>
            </a:r>
            <a:r>
              <a:rPr lang="it-IT" sz="4500" dirty="0" smtClean="0"/>
              <a:t>, gli strumenti più efficaci per proporzionare il compenso alla difficoltà dell’incarico e alla più vasta gamma dei compiti, senza dar luogo a duplicazioni di sorta e senza svilire l’impegno assicurato dall’ausiliario.</a:t>
            </a:r>
          </a:p>
          <a:p>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style>
          <a:lnRef idx="1">
            <a:schemeClr val="accent6"/>
          </a:lnRef>
          <a:fillRef idx="2">
            <a:schemeClr val="accent6"/>
          </a:fillRef>
          <a:effectRef idx="1">
            <a:schemeClr val="accent6"/>
          </a:effectRef>
          <a:fontRef idx="minor">
            <a:schemeClr val="dk1"/>
          </a:fontRef>
        </p:style>
        <p:txBody>
          <a:bodyPr>
            <a:noAutofit/>
          </a:bodyPr>
          <a:lstStyle/>
          <a:p>
            <a:r>
              <a:rPr lang="it-IT" sz="2800" dirty="0" smtClean="0"/>
              <a:t>Sulle liquidazioni degli onorari per le Perizie di stima</a:t>
            </a:r>
            <a:endParaRPr lang="it-IT" sz="2800" dirty="0"/>
          </a:p>
        </p:txBody>
      </p:sp>
      <p:sp>
        <p:nvSpPr>
          <p:cNvPr id="3" name="Segnaposto contenuto 2"/>
          <p:cNvSpPr>
            <a:spLocks noGrp="1"/>
          </p:cNvSpPr>
          <p:nvPr>
            <p:ph idx="1"/>
          </p:nvPr>
        </p:nvSpPr>
        <p:spPr>
          <a:xfrm>
            <a:off x="457200" y="908720"/>
            <a:ext cx="8229600" cy="5832648"/>
          </a:xfrm>
        </p:spPr>
        <p:txBody>
          <a:bodyPr>
            <a:normAutofit fontScale="92500" lnSpcReduction="10000"/>
          </a:bodyPr>
          <a:lstStyle/>
          <a:p>
            <a:pPr algn="ctr">
              <a:buNone/>
            </a:pPr>
            <a:r>
              <a:rPr lang="it-IT" dirty="0" smtClean="0"/>
              <a:t>Parcella standard per gli onorari sulla base del DPR 30.05.2002</a:t>
            </a:r>
          </a:p>
          <a:p>
            <a:r>
              <a:rPr lang="it-IT" dirty="0" smtClean="0"/>
              <a:t> </a:t>
            </a:r>
            <a:r>
              <a:rPr lang="it-IT" sz="2800" dirty="0" smtClean="0"/>
              <a:t>Onorario a percentuale : ex art. 13 </a:t>
            </a:r>
          </a:p>
          <a:p>
            <a:pPr lvl="1"/>
            <a:r>
              <a:rPr lang="it-IT" sz="2400" dirty="0" smtClean="0"/>
              <a:t>Acconto : 50% sul valore della stima </a:t>
            </a:r>
          </a:p>
          <a:p>
            <a:pPr lvl="1"/>
            <a:r>
              <a:rPr lang="it-IT" sz="2400" dirty="0" smtClean="0"/>
              <a:t>Saldo : 100% sul valore della vendita e se non c’e’ vendita sul valore della stima;</a:t>
            </a:r>
          </a:p>
          <a:p>
            <a:r>
              <a:rPr lang="it-IT" sz="2800" dirty="0" smtClean="0"/>
              <a:t>Onorario a saldo per i rilievi: </a:t>
            </a:r>
          </a:p>
          <a:p>
            <a:pPr>
              <a:buNone/>
            </a:pPr>
            <a:r>
              <a:rPr lang="it-IT" sz="2800" dirty="0" smtClean="0"/>
              <a:t>     ex art. 12 </a:t>
            </a:r>
            <a:r>
              <a:rPr lang="it-IT" sz="2800" dirty="0" err="1" smtClean="0"/>
              <a:t>co</a:t>
            </a:r>
            <a:r>
              <a:rPr lang="it-IT" sz="2800" dirty="0" smtClean="0"/>
              <a:t> 2  </a:t>
            </a:r>
            <a:r>
              <a:rPr lang="it-IT" sz="2200" i="1" dirty="0" smtClean="0"/>
              <a:t>( variabile da €. 145,12 a €. 970,42</a:t>
            </a:r>
            <a:r>
              <a:rPr lang="it-IT" sz="2400" i="1" dirty="0" smtClean="0"/>
              <a:t>)</a:t>
            </a:r>
            <a:endParaRPr lang="it-IT" sz="2800" i="1" dirty="0" smtClean="0"/>
          </a:p>
          <a:p>
            <a:r>
              <a:rPr lang="it-IT" sz="2800" dirty="0" smtClean="0"/>
              <a:t>Onorario a saldo per le indagini catastali/urbanistiche/ipotecarie: </a:t>
            </a:r>
          </a:p>
          <a:p>
            <a:pPr>
              <a:buNone/>
            </a:pPr>
            <a:r>
              <a:rPr lang="it-IT" sz="2800" dirty="0" smtClean="0"/>
              <a:t>     ex art 12 </a:t>
            </a:r>
            <a:r>
              <a:rPr lang="it-IT" sz="2800" dirty="0" err="1" smtClean="0"/>
              <a:t>co</a:t>
            </a:r>
            <a:r>
              <a:rPr lang="it-IT" sz="2800" dirty="0" smtClean="0"/>
              <a:t> 1     </a:t>
            </a:r>
            <a:r>
              <a:rPr lang="it-IT" sz="2200" i="1" dirty="0" smtClean="0"/>
              <a:t>( variabile da €. 145,12 a €. 970,42)</a:t>
            </a:r>
            <a:endParaRPr lang="it-IT" sz="2800" dirty="0" smtClean="0"/>
          </a:p>
          <a:p>
            <a:r>
              <a:rPr lang="it-IT" sz="2800" dirty="0" smtClean="0"/>
              <a:t>Onorario per verifiche sugli abusi rinvenuti : </a:t>
            </a:r>
          </a:p>
          <a:p>
            <a:pPr>
              <a:buNone/>
            </a:pPr>
            <a:r>
              <a:rPr lang="it-IT" sz="2800" dirty="0" smtClean="0"/>
              <a:t>    ex art. 11 sul valore dei costi di regolarizzazione dell’immobile</a:t>
            </a:r>
            <a:endParaRPr lang="it-IT"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style>
          <a:lnRef idx="1">
            <a:schemeClr val="accent5"/>
          </a:lnRef>
          <a:fillRef idx="2">
            <a:schemeClr val="accent5"/>
          </a:fillRef>
          <a:effectRef idx="1">
            <a:schemeClr val="accent5"/>
          </a:effectRef>
          <a:fontRef idx="minor">
            <a:schemeClr val="dk1"/>
          </a:fontRef>
        </p:style>
        <p:txBody>
          <a:bodyPr>
            <a:noAutofit/>
          </a:bodyPr>
          <a:lstStyle/>
          <a:p>
            <a:r>
              <a:rPr lang="it-IT" sz="2400" b="1" dirty="0" smtClean="0">
                <a:solidFill>
                  <a:schemeClr val="tx2"/>
                </a:solidFill>
              </a:rPr>
              <a:t>Criteri e procedimenti di stima dei fabbricati residenziali e relative pertinenze e delle aree fabbricabili</a:t>
            </a:r>
            <a:endParaRPr lang="it-IT" sz="2400" dirty="0"/>
          </a:p>
        </p:txBody>
      </p:sp>
      <p:sp>
        <p:nvSpPr>
          <p:cNvPr id="4" name="Segnaposto contenuto 2"/>
          <p:cNvSpPr>
            <a:spLocks noGrp="1"/>
          </p:cNvSpPr>
          <p:nvPr>
            <p:ph idx="1"/>
          </p:nvPr>
        </p:nvSpPr>
        <p:spPr>
          <a:xfrm>
            <a:off x="457200" y="1412776"/>
            <a:ext cx="8229600" cy="5256584"/>
          </a:xfrm>
        </p:spPr>
        <p:txBody>
          <a:bodyPr>
            <a:normAutofit fontScale="62500" lnSpcReduction="20000"/>
          </a:bodyPr>
          <a:lstStyle/>
          <a:p>
            <a:pPr algn="just">
              <a:buNone/>
            </a:pPr>
            <a:r>
              <a:rPr lang="it-IT" sz="4500" dirty="0" smtClean="0"/>
              <a:t>I criteri sono riconducibili a:</a:t>
            </a:r>
          </a:p>
          <a:p>
            <a:pPr algn="just"/>
            <a:r>
              <a:rPr lang="it-IT" sz="4500" b="1" dirty="0" smtClean="0"/>
              <a:t>Metodo sintetico–comparativo (o valore di mercato)</a:t>
            </a:r>
          </a:p>
          <a:p>
            <a:pPr algn="just">
              <a:buNone/>
            </a:pPr>
            <a:endParaRPr lang="it-IT" sz="4500" dirty="0" smtClean="0"/>
          </a:p>
          <a:p>
            <a:pPr algn="just"/>
            <a:r>
              <a:rPr lang="it-IT" sz="4500" b="1" dirty="0" smtClean="0"/>
              <a:t>Metodo a costo di costruzione o di trasformazione</a:t>
            </a:r>
          </a:p>
          <a:p>
            <a:pPr algn="just">
              <a:buNone/>
            </a:pPr>
            <a:endParaRPr lang="it-IT" sz="4500" dirty="0" smtClean="0"/>
          </a:p>
          <a:p>
            <a:pPr algn="just"/>
            <a:r>
              <a:rPr lang="it-IT" sz="4500" b="1" dirty="0" smtClean="0"/>
              <a:t>Metodo a valore di capitalizzazione  dei redditi</a:t>
            </a:r>
          </a:p>
          <a:p>
            <a:pPr algn="just"/>
            <a:endParaRPr lang="it-IT" sz="4500" b="1" dirty="0" smtClean="0"/>
          </a:p>
          <a:p>
            <a:pPr algn="just">
              <a:buNone/>
            </a:pPr>
            <a:r>
              <a:rPr lang="it-IT" sz="4500" dirty="0" smtClean="0"/>
              <a:t>Altri : </a:t>
            </a:r>
          </a:p>
          <a:p>
            <a:pPr algn="just"/>
            <a:r>
              <a:rPr lang="it-IT" sz="4500" b="1" dirty="0" smtClean="0"/>
              <a:t>IVS : International </a:t>
            </a:r>
            <a:r>
              <a:rPr lang="it-IT" sz="4500" b="1" dirty="0" err="1" smtClean="0"/>
              <a:t>Valuation</a:t>
            </a:r>
            <a:r>
              <a:rPr lang="it-IT" sz="4500" b="1" dirty="0" smtClean="0"/>
              <a:t> Standard</a:t>
            </a:r>
          </a:p>
          <a:p>
            <a:pPr algn="just">
              <a:buNone/>
            </a:pPr>
            <a:endParaRPr lang="it-IT" sz="4500" b="1" dirty="0" smtClean="0"/>
          </a:p>
          <a:p>
            <a:pPr algn="just"/>
            <a:r>
              <a:rPr lang="it-IT" sz="4500" b="1" dirty="0" smtClean="0"/>
              <a:t>OMI  : Osservatorio del Mercato Immobiliare</a:t>
            </a:r>
            <a:endParaRPr lang="it-IT" sz="45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style>
          <a:lnRef idx="1">
            <a:schemeClr val="accent5"/>
          </a:lnRef>
          <a:fillRef idx="2">
            <a:schemeClr val="accent5"/>
          </a:fillRef>
          <a:effectRef idx="1">
            <a:schemeClr val="accent5"/>
          </a:effectRef>
          <a:fontRef idx="minor">
            <a:schemeClr val="dk1"/>
          </a:fontRef>
        </p:style>
        <p:txBody>
          <a:bodyPr>
            <a:noAutofit/>
          </a:bodyPr>
          <a:lstStyle/>
          <a:p>
            <a:r>
              <a:rPr lang="it-IT" sz="2400" b="1" dirty="0" smtClean="0">
                <a:solidFill>
                  <a:schemeClr val="tx2"/>
                </a:solidFill>
              </a:rPr>
              <a:t>Criteri e procedimenti di stima dei fabbricati residenziali e relative pertinenze e delle aree fabbricabili</a:t>
            </a:r>
            <a:endParaRPr lang="it-IT" sz="2400" dirty="0"/>
          </a:p>
        </p:txBody>
      </p:sp>
      <p:sp>
        <p:nvSpPr>
          <p:cNvPr id="4" name="Segnaposto contenuto 2"/>
          <p:cNvSpPr>
            <a:spLocks noGrp="1"/>
          </p:cNvSpPr>
          <p:nvPr>
            <p:ph idx="1"/>
          </p:nvPr>
        </p:nvSpPr>
        <p:spPr/>
        <p:txBody>
          <a:bodyPr>
            <a:normAutofit/>
          </a:bodyPr>
          <a:lstStyle/>
          <a:p>
            <a:pPr algn="just">
              <a:buNone/>
            </a:pPr>
            <a:r>
              <a:rPr lang="it-IT" sz="2800" dirty="0" smtClean="0"/>
              <a:t>    I criteri di stima adottabili in generale per gli immobili sono in pratica riconducibili agli stessi analizzati nel caso di stima dei danni, ovvero :</a:t>
            </a:r>
          </a:p>
          <a:p>
            <a:pPr algn="just">
              <a:buNone/>
            </a:pPr>
            <a:endParaRPr lang="it-IT" sz="2800" dirty="0" smtClean="0"/>
          </a:p>
          <a:p>
            <a:pPr algn="just"/>
            <a:r>
              <a:rPr lang="it-IT" sz="2800" b="1" dirty="0" smtClean="0"/>
              <a:t>valore di mercato; </a:t>
            </a:r>
          </a:p>
          <a:p>
            <a:pPr algn="just"/>
            <a:r>
              <a:rPr lang="it-IT" sz="2800" dirty="0" smtClean="0"/>
              <a:t>valore di costo; </a:t>
            </a:r>
          </a:p>
          <a:p>
            <a:pPr algn="just"/>
            <a:r>
              <a:rPr lang="it-IT" sz="2800" b="1" dirty="0" smtClean="0"/>
              <a:t>valore di trasformazione</a:t>
            </a:r>
            <a:r>
              <a:rPr lang="it-IT" sz="2800" dirty="0" smtClean="0"/>
              <a:t>; </a:t>
            </a:r>
          </a:p>
          <a:p>
            <a:pPr algn="just"/>
            <a:r>
              <a:rPr lang="it-IT" sz="2800" dirty="0" smtClean="0"/>
              <a:t>valore complementare; </a:t>
            </a:r>
          </a:p>
          <a:p>
            <a:pPr algn="just"/>
            <a:r>
              <a:rPr lang="it-IT" sz="2800" dirty="0" smtClean="0"/>
              <a:t>valore di sostituzione</a:t>
            </a:r>
            <a:r>
              <a:rPr lang="it-IT" sz="2800" b="1" dirty="0" smtClean="0"/>
              <a:t>.</a:t>
            </a:r>
            <a:endParaRPr lang="it-IT" sz="4800" b="1" dirty="0" smtClean="0"/>
          </a:p>
          <a:p>
            <a:pPr algn="just">
              <a:buNone/>
            </a:pPr>
            <a:endParaRPr lang="it-IT" sz="3400" dirty="0" smtClean="0"/>
          </a:p>
          <a:p>
            <a:pPr>
              <a:buNone/>
            </a:pPr>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style>
          <a:lnRef idx="1">
            <a:schemeClr val="accent5"/>
          </a:lnRef>
          <a:fillRef idx="2">
            <a:schemeClr val="accent5"/>
          </a:fillRef>
          <a:effectRef idx="1">
            <a:schemeClr val="accent5"/>
          </a:effectRef>
          <a:fontRef idx="minor">
            <a:schemeClr val="dk1"/>
          </a:fontRef>
        </p:style>
        <p:txBody>
          <a:bodyPr>
            <a:noAutofit/>
          </a:bodyPr>
          <a:lstStyle/>
          <a:p>
            <a:r>
              <a:rPr lang="it-IT" sz="2400" b="1" dirty="0" smtClean="0">
                <a:solidFill>
                  <a:schemeClr val="tx2"/>
                </a:solidFill>
              </a:rPr>
              <a:t>Criteri e procedimenti di stima dei fabbricati residenziali e relative pertinenze e delle aree fabbricabili</a:t>
            </a:r>
            <a:endParaRPr lang="it-IT" sz="2400" dirty="0"/>
          </a:p>
        </p:txBody>
      </p:sp>
      <p:sp>
        <p:nvSpPr>
          <p:cNvPr id="4" name="Segnaposto contenuto 2"/>
          <p:cNvSpPr>
            <a:spLocks noGrp="1"/>
          </p:cNvSpPr>
          <p:nvPr>
            <p:ph idx="1"/>
          </p:nvPr>
        </p:nvSpPr>
        <p:spPr>
          <a:xfrm>
            <a:off x="457200" y="1268760"/>
            <a:ext cx="8229600" cy="5328592"/>
          </a:xfrm>
        </p:spPr>
        <p:txBody>
          <a:bodyPr>
            <a:noAutofit/>
          </a:bodyPr>
          <a:lstStyle/>
          <a:p>
            <a:pPr algn="just">
              <a:buNone/>
            </a:pPr>
            <a:r>
              <a:rPr lang="it-IT" sz="2400" dirty="0" smtClean="0">
                <a:latin typeface="Garamond" pitchFamily="18" charset="0"/>
              </a:rPr>
              <a:t>E’ noto , infatti, che la stima di un bene immobiliare dipende  dall’ambito in cui si esegue la valutazione :</a:t>
            </a:r>
          </a:p>
          <a:p>
            <a:pPr algn="just">
              <a:buNone/>
            </a:pPr>
            <a:endParaRPr lang="it-IT" sz="2400" dirty="0" smtClean="0">
              <a:latin typeface="Garamond" pitchFamily="18" charset="0"/>
            </a:endParaRPr>
          </a:p>
          <a:p>
            <a:pPr algn="just"/>
            <a:r>
              <a:rPr lang="it-IT" sz="2800" b="1" dirty="0" smtClean="0">
                <a:latin typeface="Garamond" pitchFamily="18" charset="0"/>
              </a:rPr>
              <a:t>Valutazione in ambito di accertamento di danni  </a:t>
            </a:r>
          </a:p>
          <a:p>
            <a:pPr algn="just"/>
            <a:endParaRPr lang="it-IT" sz="2800" b="1" dirty="0" smtClean="0">
              <a:latin typeface="Garamond" pitchFamily="18" charset="0"/>
            </a:endParaRPr>
          </a:p>
          <a:p>
            <a:pPr algn="just"/>
            <a:r>
              <a:rPr lang="it-IT" sz="2800" b="1" dirty="0" smtClean="0">
                <a:latin typeface="Garamond" pitchFamily="18" charset="0"/>
              </a:rPr>
              <a:t>Valutazione in ambito di Divisione ereditaria </a:t>
            </a:r>
          </a:p>
          <a:p>
            <a:pPr algn="just"/>
            <a:endParaRPr lang="it-IT" sz="2800" b="1" dirty="0" smtClean="0">
              <a:latin typeface="Garamond" pitchFamily="18" charset="0"/>
            </a:endParaRPr>
          </a:p>
          <a:p>
            <a:pPr algn="just"/>
            <a:r>
              <a:rPr lang="it-IT" sz="2800" b="1" dirty="0" smtClean="0">
                <a:latin typeface="Garamond" pitchFamily="18" charset="0"/>
              </a:rPr>
              <a:t>Valutazione  in ambito di esecuzioni immobiliari o fallimentari</a:t>
            </a:r>
            <a:endParaRPr lang="it-IT" sz="2800" b="1" dirty="0" smtClean="0"/>
          </a:p>
          <a:p>
            <a:pPr algn="just">
              <a:buNone/>
            </a:pPr>
            <a:endParaRPr lang="it-IT" sz="1100" b="1" dirty="0" smtClean="0"/>
          </a:p>
          <a:p>
            <a:pPr algn="just">
              <a:buNone/>
            </a:pPr>
            <a:r>
              <a:rPr lang="it-IT" sz="1100" dirty="0" smtClean="0"/>
              <a:t>.</a:t>
            </a:r>
          </a:p>
          <a:p>
            <a:pPr>
              <a:buNone/>
            </a:pPr>
            <a:endParaRPr lang="it-IT" sz="1100" dirty="0">
              <a:latin typeface="Garamond"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style>
          <a:lnRef idx="1">
            <a:schemeClr val="accent5"/>
          </a:lnRef>
          <a:fillRef idx="2">
            <a:schemeClr val="accent5"/>
          </a:fillRef>
          <a:effectRef idx="1">
            <a:schemeClr val="accent5"/>
          </a:effectRef>
          <a:fontRef idx="minor">
            <a:schemeClr val="dk1"/>
          </a:fontRef>
        </p:style>
        <p:txBody>
          <a:bodyPr>
            <a:noAutofit/>
          </a:bodyPr>
          <a:lstStyle/>
          <a:p>
            <a:r>
              <a:rPr lang="it-IT" sz="2400" b="1" dirty="0" smtClean="0">
                <a:solidFill>
                  <a:schemeClr val="tx2"/>
                </a:solidFill>
              </a:rPr>
              <a:t>Criteri e procedimenti di stima dei fabbricati residenziali e relative pertinenze e delle aree fabbricabili</a:t>
            </a:r>
            <a:endParaRPr lang="it-IT" sz="2400" dirty="0"/>
          </a:p>
        </p:txBody>
      </p:sp>
      <p:sp>
        <p:nvSpPr>
          <p:cNvPr id="4" name="Segnaposto contenuto 2"/>
          <p:cNvSpPr>
            <a:spLocks noGrp="1"/>
          </p:cNvSpPr>
          <p:nvPr>
            <p:ph idx="1"/>
          </p:nvPr>
        </p:nvSpPr>
        <p:spPr>
          <a:xfrm>
            <a:off x="457200" y="1268760"/>
            <a:ext cx="8229600" cy="5328592"/>
          </a:xfrm>
        </p:spPr>
        <p:txBody>
          <a:bodyPr>
            <a:noAutofit/>
          </a:bodyPr>
          <a:lstStyle/>
          <a:p>
            <a:pPr algn="just">
              <a:buNone/>
            </a:pPr>
            <a:r>
              <a:rPr lang="it-IT" sz="1600" dirty="0" smtClean="0">
                <a:latin typeface="Garamond" pitchFamily="18" charset="0"/>
              </a:rPr>
              <a:t>          </a:t>
            </a:r>
            <a:r>
              <a:rPr lang="it-IT" sz="1600" dirty="0" smtClean="0"/>
              <a:t>I criteri a cui tradizionalmente preferisco afferire nel caso di esecuzioni immobiliari o fallimentari sono , invece , i seguenti </a:t>
            </a:r>
          </a:p>
          <a:p>
            <a:pPr algn="just"/>
            <a:r>
              <a:rPr lang="it-IT" sz="1600" b="1" dirty="0" smtClean="0"/>
              <a:t>Metodo sintetico – comparativo ( o valore di mercato):</a:t>
            </a:r>
          </a:p>
          <a:p>
            <a:pPr algn="just">
              <a:buNone/>
            </a:pPr>
            <a:r>
              <a:rPr lang="it-IT" sz="1600" dirty="0" smtClean="0"/>
              <a:t>            E’ basato su una comparazione ponderata di alcuni parametri caratteristici dell’immobile oggetto di stima  desunti dal mercato (agenzia immobiliari, vendite giudiziarie , ecc.) </a:t>
            </a:r>
          </a:p>
          <a:p>
            <a:pPr algn="just">
              <a:buNone/>
            </a:pPr>
            <a:endParaRPr lang="it-IT" sz="1600" dirty="0" smtClean="0"/>
          </a:p>
          <a:p>
            <a:pPr algn="just"/>
            <a:r>
              <a:rPr lang="it-IT" sz="1600" b="1" dirty="0" smtClean="0"/>
              <a:t>Metodo a costo di costruzione (deprezzato): </a:t>
            </a:r>
          </a:p>
          <a:p>
            <a:pPr algn="just">
              <a:buNone/>
            </a:pPr>
            <a:r>
              <a:rPr lang="it-IT" sz="1600" dirty="0" smtClean="0"/>
              <a:t>          E’ composto dalla stima del valore di mercato del terreno, nel suo uso corrente e del costo lordo di sostituzione (o ricostruzione) della costruzione sovrastante, che presenta la stessa utilità funzionale e lo stato di uso di quella esistente, diminuito di una percentuale che considera il deterioramento fisico, le varie forme di obsolescenza e il livello di funzionalità ottimale alla data della stima." (rif. </a:t>
            </a:r>
            <a:r>
              <a:rPr lang="it-IT" sz="1600" dirty="0" err="1" smtClean="0"/>
              <a:t>C.V.I.</a:t>
            </a:r>
            <a:r>
              <a:rPr lang="it-IT" sz="1600" dirty="0" smtClean="0"/>
              <a:t> cap.5 p.2.19). Il costo di ricostruzione di un opera esistente è costituito dalla somma delle spese che alla data di stima si devono sostenere per realizzare un manufatto uguale o equivalente.</a:t>
            </a:r>
          </a:p>
          <a:p>
            <a:pPr algn="just">
              <a:buNone/>
            </a:pPr>
            <a:endParaRPr lang="it-IT" sz="1600" dirty="0" smtClean="0"/>
          </a:p>
          <a:p>
            <a:pPr algn="just"/>
            <a:r>
              <a:rPr lang="it-IT" sz="1600" b="1" dirty="0" smtClean="0"/>
              <a:t>Metodo a valore di capitalizzazione  dei redditi:</a:t>
            </a:r>
            <a:endParaRPr lang="it-IT" sz="1600" dirty="0" smtClean="0"/>
          </a:p>
          <a:p>
            <a:pPr algn="just">
              <a:buNone/>
            </a:pPr>
            <a:r>
              <a:rPr lang="it-IT" sz="1600" dirty="0" smtClean="0"/>
              <a:t>          Tale procedimento pone il valore uguale al rapporto tra "reddito" e "saggio di capitalizzazione". L'ipotesi su cui esso si basa è che "i beni immobiliari che producono reddito valgono per quanto rendono", e questo valore equivale alla somma attuale dei redditi futuri forniti dal bene oggetto di stima.</a:t>
            </a:r>
          </a:p>
          <a:p>
            <a:pPr algn="just">
              <a:buNone/>
            </a:pPr>
            <a:r>
              <a:rPr lang="it-IT" sz="1200" dirty="0" smtClean="0"/>
              <a:t>         </a:t>
            </a:r>
          </a:p>
          <a:p>
            <a:pPr algn="just">
              <a:buNone/>
            </a:pPr>
            <a:endParaRPr lang="it-IT" sz="1100" b="1" dirty="0" smtClean="0"/>
          </a:p>
          <a:p>
            <a:pPr algn="just">
              <a:buNone/>
            </a:pPr>
            <a:r>
              <a:rPr lang="it-IT" sz="1100" dirty="0" smtClean="0"/>
              <a:t>.</a:t>
            </a:r>
          </a:p>
          <a:p>
            <a:pPr>
              <a:buNone/>
            </a:pPr>
            <a:endParaRPr lang="it-IT" sz="1100" dirty="0">
              <a:latin typeface="Garamond"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style>
          <a:lnRef idx="1">
            <a:schemeClr val="accent5"/>
          </a:lnRef>
          <a:fillRef idx="2">
            <a:schemeClr val="accent5"/>
          </a:fillRef>
          <a:effectRef idx="1">
            <a:schemeClr val="accent5"/>
          </a:effectRef>
          <a:fontRef idx="minor">
            <a:schemeClr val="dk1"/>
          </a:fontRef>
        </p:style>
        <p:txBody>
          <a:bodyPr>
            <a:noAutofit/>
          </a:bodyPr>
          <a:lstStyle/>
          <a:p>
            <a:r>
              <a:rPr lang="it-IT" sz="2400" b="1" dirty="0" smtClean="0">
                <a:solidFill>
                  <a:schemeClr val="tx2"/>
                </a:solidFill>
              </a:rPr>
              <a:t>Criteri e procedimenti di stima dei fabbricati residenziali e relative pertinenze e delle aree fabbricabili</a:t>
            </a:r>
            <a:endParaRPr lang="it-IT" sz="2400" dirty="0"/>
          </a:p>
        </p:txBody>
      </p:sp>
      <p:sp>
        <p:nvSpPr>
          <p:cNvPr id="4" name="Segnaposto contenuto 2"/>
          <p:cNvSpPr>
            <a:spLocks noGrp="1"/>
          </p:cNvSpPr>
          <p:nvPr>
            <p:ph idx="1"/>
          </p:nvPr>
        </p:nvSpPr>
        <p:spPr>
          <a:xfrm>
            <a:off x="457200" y="1268760"/>
            <a:ext cx="8229600" cy="5328592"/>
          </a:xfrm>
        </p:spPr>
        <p:txBody>
          <a:bodyPr>
            <a:noAutofit/>
          </a:bodyPr>
          <a:lstStyle/>
          <a:p>
            <a:pPr algn="just">
              <a:buNone/>
            </a:pPr>
            <a:r>
              <a:rPr lang="it-IT" sz="1200" dirty="0" smtClean="0">
                <a:latin typeface="Garamond" pitchFamily="18" charset="0"/>
              </a:rPr>
              <a:t>          </a:t>
            </a:r>
            <a:r>
              <a:rPr lang="it-IT" sz="1200" dirty="0" smtClean="0"/>
              <a:t>         </a:t>
            </a:r>
          </a:p>
          <a:p>
            <a:pPr algn="just">
              <a:buNone/>
            </a:pPr>
            <a:r>
              <a:rPr lang="it-IT" sz="1200" dirty="0" smtClean="0"/>
              <a:t>          </a:t>
            </a:r>
            <a:r>
              <a:rPr lang="it-IT" sz="2000" dirty="0" smtClean="0"/>
              <a:t>A questi devono essere aggiunti  i seguenti :</a:t>
            </a:r>
          </a:p>
          <a:p>
            <a:pPr algn="just">
              <a:buNone/>
            </a:pPr>
            <a:endParaRPr lang="it-IT" sz="2000" b="1" dirty="0" smtClean="0"/>
          </a:p>
          <a:p>
            <a:pPr algn="just"/>
            <a:r>
              <a:rPr lang="it-IT" sz="2000" b="1" dirty="0" smtClean="0"/>
              <a:t>IVS : International </a:t>
            </a:r>
            <a:r>
              <a:rPr lang="it-IT" sz="2000" b="1" dirty="0" err="1" smtClean="0"/>
              <a:t>Valuation</a:t>
            </a:r>
            <a:r>
              <a:rPr lang="it-IT" sz="2000" b="1" dirty="0" smtClean="0"/>
              <a:t> Standard  :</a:t>
            </a:r>
            <a:r>
              <a:rPr lang="it-IT" sz="2000" dirty="0" smtClean="0"/>
              <a:t> </a:t>
            </a:r>
          </a:p>
          <a:p>
            <a:pPr algn="just">
              <a:buNone/>
            </a:pPr>
            <a:r>
              <a:rPr lang="it-IT" sz="2000" dirty="0" smtClean="0"/>
              <a:t>           Sono gli </a:t>
            </a:r>
            <a:r>
              <a:rPr lang="it-IT" sz="2000" b="1" dirty="0" smtClean="0"/>
              <a:t>Standard</a:t>
            </a:r>
            <a:r>
              <a:rPr lang="it-IT" sz="2000" dirty="0" smtClean="0"/>
              <a:t> di </a:t>
            </a:r>
            <a:r>
              <a:rPr lang="it-IT" sz="2000" b="1" dirty="0" smtClean="0"/>
              <a:t>Valutazione</a:t>
            </a:r>
            <a:r>
              <a:rPr lang="it-IT" sz="2000" dirty="0" smtClean="0"/>
              <a:t> Internazionali che si propongono di standardizzare il metodo di stima degli immobili secondo un procedimento fissato e condiviso dall'IVSC (International </a:t>
            </a:r>
            <a:r>
              <a:rPr lang="it-IT" sz="2000" dirty="0" err="1" smtClean="0"/>
              <a:t>Valuation</a:t>
            </a:r>
            <a:r>
              <a:rPr lang="it-IT" sz="2000" dirty="0" smtClean="0"/>
              <a:t> </a:t>
            </a:r>
            <a:r>
              <a:rPr lang="it-IT" sz="2000" b="1" dirty="0" smtClean="0"/>
              <a:t>Standard</a:t>
            </a:r>
            <a:r>
              <a:rPr lang="it-IT" sz="2000" dirty="0" smtClean="0"/>
              <a:t> </a:t>
            </a:r>
            <a:r>
              <a:rPr lang="it-IT" sz="2000" dirty="0" err="1" smtClean="0"/>
              <a:t>Council</a:t>
            </a:r>
            <a:r>
              <a:rPr lang="it-IT" sz="2000" dirty="0" smtClean="0"/>
              <a:t>, fondato a Londra nel 1981)</a:t>
            </a:r>
          </a:p>
          <a:p>
            <a:pPr algn="just">
              <a:buNone/>
            </a:pPr>
            <a:endParaRPr lang="it-IT" sz="2000" b="1" dirty="0" smtClean="0"/>
          </a:p>
          <a:p>
            <a:pPr algn="just"/>
            <a:r>
              <a:rPr lang="it-IT" sz="2000" b="1" dirty="0" smtClean="0"/>
              <a:t>OMI : Osservatorio del Mercato Immobiliare : </a:t>
            </a:r>
          </a:p>
          <a:p>
            <a:pPr algn="just">
              <a:buNone/>
            </a:pPr>
            <a:r>
              <a:rPr lang="it-IT" sz="2000" b="1" dirty="0" smtClean="0"/>
              <a:t>           E’ </a:t>
            </a:r>
            <a:r>
              <a:rPr lang="it-IT" sz="2000" dirty="0" smtClean="0"/>
              <a:t>basato sui prezzi desunti dai rogiti notarili . Non sono riportati valori per le aree edificabili </a:t>
            </a:r>
          </a:p>
          <a:p>
            <a:pPr algn="just">
              <a:buNone/>
            </a:pPr>
            <a:endParaRPr lang="it-IT" sz="1100" b="1" dirty="0" smtClean="0"/>
          </a:p>
          <a:p>
            <a:pPr algn="just">
              <a:buNone/>
            </a:pPr>
            <a:r>
              <a:rPr lang="it-IT" sz="1100" dirty="0" smtClean="0"/>
              <a:t>.</a:t>
            </a:r>
          </a:p>
          <a:p>
            <a:pPr>
              <a:buNone/>
            </a:pPr>
            <a:endParaRPr lang="it-IT" sz="1100" dirty="0">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688632"/>
          </a:xfrm>
        </p:spPr>
        <p:txBody>
          <a:bodyPr>
            <a:noAutofit/>
          </a:bodyPr>
          <a:lstStyle/>
          <a:p>
            <a:pPr algn="ctr">
              <a:buNone/>
            </a:pPr>
            <a:r>
              <a:rPr lang="it-IT" sz="1900" b="1" dirty="0" smtClean="0"/>
              <a:t>DECRETO </a:t>
            </a:r>
            <a:r>
              <a:rPr lang="it-IT" sz="1900" b="1" dirty="0" err="1" smtClean="0"/>
              <a:t>DI</a:t>
            </a:r>
            <a:r>
              <a:rPr lang="it-IT" sz="1900" b="1" dirty="0" smtClean="0"/>
              <a:t> FISSAZIONE </a:t>
            </a:r>
            <a:r>
              <a:rPr lang="it-IT" sz="1900" b="1" dirty="0" err="1" smtClean="0"/>
              <a:t>DI</a:t>
            </a:r>
            <a:r>
              <a:rPr lang="it-IT" sz="1900" b="1" dirty="0" smtClean="0"/>
              <a:t> UDIENZA EX ART. 569 C.P.C.</a:t>
            </a:r>
            <a:endParaRPr lang="it-IT" sz="1900" dirty="0" smtClean="0"/>
          </a:p>
          <a:p>
            <a:pPr>
              <a:buNone/>
            </a:pPr>
            <a:r>
              <a:rPr lang="it-IT" sz="1900" i="1" dirty="0" smtClean="0"/>
              <a:t>        Il Giudice dell’esecuzione,</a:t>
            </a:r>
          </a:p>
          <a:p>
            <a:r>
              <a:rPr lang="it-IT" sz="1900" i="1" dirty="0" smtClean="0"/>
              <a:t>letta l’istanza depositata nella presente procedura esecutiva con la quale si chiede </a:t>
            </a:r>
            <a:r>
              <a:rPr lang="it-IT" sz="1900" i="1" dirty="0" err="1" smtClean="0"/>
              <a:t>procedersi</a:t>
            </a:r>
            <a:r>
              <a:rPr lang="it-IT" sz="1900" i="1" dirty="0" smtClean="0"/>
              <a:t> alla vendita forzata dei beni pignorati ai sensi degli </a:t>
            </a:r>
            <a:r>
              <a:rPr lang="it-IT" sz="1900" b="1" i="1" dirty="0" smtClean="0"/>
              <a:t>artt. 567 </a:t>
            </a:r>
            <a:r>
              <a:rPr lang="it-IT" sz="1900" i="1" dirty="0" smtClean="0"/>
              <a:t>e ss. </a:t>
            </a:r>
            <a:r>
              <a:rPr lang="it-IT" sz="1900" i="1" dirty="0" err="1" smtClean="0"/>
              <a:t>c.p.c.</a:t>
            </a:r>
            <a:r>
              <a:rPr lang="it-IT" sz="1900" i="1" dirty="0" smtClean="0"/>
              <a:t>;</a:t>
            </a:r>
          </a:p>
          <a:p>
            <a:r>
              <a:rPr lang="it-IT" sz="1900" i="1" dirty="0" smtClean="0"/>
              <a:t>dato atto dell’avvenuto deposito della documentazione prescritta dall’art. 567, comma 2, </a:t>
            </a:r>
            <a:r>
              <a:rPr lang="it-IT" sz="1900" i="1" dirty="0" err="1" smtClean="0"/>
              <a:t>c.p.c.</a:t>
            </a:r>
            <a:r>
              <a:rPr lang="it-IT" sz="1900" i="1" dirty="0" smtClean="0"/>
              <a:t> e di quella successivamente richiesta;</a:t>
            </a:r>
          </a:p>
          <a:p>
            <a:r>
              <a:rPr lang="it-IT" sz="1900" i="1" dirty="0" smtClean="0"/>
              <a:t>ritenuto che, ai sensi dell’art. 569 </a:t>
            </a:r>
            <a:r>
              <a:rPr lang="it-IT" sz="1900" i="1" dirty="0" err="1" smtClean="0"/>
              <a:t>c.p.c.</a:t>
            </a:r>
            <a:r>
              <a:rPr lang="it-IT" sz="1900" i="1" dirty="0" smtClean="0"/>
              <a:t>, è necessario fissare udienza per l’audizione del debitore, del creditore pignorante e di quelli intervenuti, degli eventuali comproprietari e dei creditori aventi un diritto di prelazione risultante dai pubblici registri e non intervenuti, anche in ordine alla delega delle operazioni di vendita ex art. 591 bis </a:t>
            </a:r>
            <a:r>
              <a:rPr lang="it-IT" sz="1900" i="1" dirty="0" err="1" smtClean="0"/>
              <a:t>c.p.c.</a:t>
            </a:r>
            <a:r>
              <a:rPr lang="it-IT" sz="1900" i="1" dirty="0" smtClean="0"/>
              <a:t>;</a:t>
            </a:r>
          </a:p>
          <a:p>
            <a:r>
              <a:rPr lang="it-IT" sz="1900" i="1" dirty="0" smtClean="0"/>
              <a:t>ritenuto che, al fine di garantire un proficuo e celere svolgimento della procedura esecutiva, è necessario provvedere sin d’ora alla nomina di un custode giudiziario in sostituzione del debitore esecutato</a:t>
            </a:r>
            <a:r>
              <a:rPr lang="it-IT" sz="1900" dirty="0" smtClean="0"/>
              <a:t>;</a:t>
            </a:r>
          </a:p>
          <a:p>
            <a:pPr algn="ctr">
              <a:buNone/>
            </a:pPr>
            <a:r>
              <a:rPr lang="it-IT" sz="1900" b="1" dirty="0" smtClean="0"/>
              <a:t>P.Q.M.</a:t>
            </a:r>
          </a:p>
          <a:p>
            <a:r>
              <a:rPr lang="it-IT" sz="1900" b="1" dirty="0" smtClean="0"/>
              <a:t>nomina esperto stimatore l’Ing. M.I.;</a:t>
            </a:r>
            <a:endParaRPr lang="it-IT" sz="1900" dirty="0" smtClean="0"/>
          </a:p>
          <a:p>
            <a:r>
              <a:rPr lang="it-IT" sz="1900" b="1" dirty="0" smtClean="0"/>
              <a:t>nomina custode giudiziario l’Avv. R. G. ;</a:t>
            </a:r>
            <a:endParaRPr lang="it-IT" sz="1900" dirty="0" smtClean="0"/>
          </a:p>
        </p:txBody>
      </p:sp>
      <p:sp>
        <p:nvSpPr>
          <p:cNvPr id="4" name="Titolo 1"/>
          <p:cNvSpPr>
            <a:spLocks noGrp="1"/>
          </p:cNvSpPr>
          <p:nvPr>
            <p:ph type="title"/>
          </p:nvPr>
        </p:nvSpPr>
        <p:spPr>
          <a:xfrm>
            <a:off x="467544" y="188640"/>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endParaRPr lang="it-IT"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8229600" cy="4925144"/>
          </a:xfrm>
        </p:spPr>
        <p:txBody>
          <a:bodyPr>
            <a:normAutofit fontScale="85000" lnSpcReduction="20000"/>
          </a:bodyPr>
          <a:lstStyle/>
          <a:p>
            <a:pPr algn="just"/>
            <a:r>
              <a:rPr lang="it-IT" dirty="0" smtClean="0"/>
              <a:t>Nella scelta del criterio occorre sempre porsi dalla parte di chi riterrà partecipare all’asta giudiziaria per proporre un’offerta : si suppone che sia un </a:t>
            </a:r>
            <a:r>
              <a:rPr lang="it-IT" b="1" dirty="0" smtClean="0"/>
              <a:t>partecipante informato </a:t>
            </a:r>
            <a:r>
              <a:rPr lang="it-IT" dirty="0" smtClean="0"/>
              <a:t>ovvero che si formi in maniera indipendente il valore del bene e l’eventuale vantaggiosità dell’offerta da proporre.</a:t>
            </a:r>
          </a:p>
          <a:p>
            <a:pPr algn="just">
              <a:buNone/>
            </a:pPr>
            <a:endParaRPr lang="it-IT" dirty="0" smtClean="0"/>
          </a:p>
          <a:p>
            <a:pPr algn="just"/>
            <a:r>
              <a:rPr lang="it-IT" dirty="0" smtClean="0"/>
              <a:t>Più che concentrarsi sulla stima di un bene, risulta molto più importante fornire al probabile acquirente tutte quelle notizie che possono fargli individuare il bene in maniera esaustiva sotto ogni profilo (urbanistico, catastale, vincoli , quote condominiali , ecc. , abusi edilizi ) e garantirlo dalla presenza di vizi e/o difformità occulte.</a:t>
            </a:r>
            <a:endParaRPr lang="it-IT" dirty="0"/>
          </a:p>
        </p:txBody>
      </p:sp>
      <p:sp>
        <p:nvSpPr>
          <p:cNvPr id="4" name="Titolo 1"/>
          <p:cNvSpPr txBox="1">
            <a:spLocks/>
          </p:cNvSpPr>
          <p:nvPr/>
        </p:nvSpPr>
        <p:spPr>
          <a:xfrm>
            <a:off x="457200" y="274638"/>
            <a:ext cx="8229600" cy="85010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smtClean="0">
                <a:ln>
                  <a:noFill/>
                </a:ln>
                <a:solidFill>
                  <a:schemeClr val="tx2"/>
                </a:solidFill>
                <a:effectLst/>
                <a:uLnTx/>
                <a:uFillTx/>
                <a:latin typeface="+mn-lt"/>
                <a:ea typeface="+mn-ea"/>
                <a:cs typeface="+mn-cs"/>
              </a:rPr>
              <a:t>Criteri e procedimenti di stima dei fabbricati residenziali e relative pertinenze e delle aree fabbricabili</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8229600" cy="4997152"/>
          </a:xfrm>
        </p:spPr>
        <p:txBody>
          <a:bodyPr>
            <a:normAutofit fontScale="77500" lnSpcReduction="20000"/>
          </a:bodyPr>
          <a:lstStyle/>
          <a:p>
            <a:pPr algn="just"/>
            <a:r>
              <a:rPr lang="it-IT" dirty="0" smtClean="0"/>
              <a:t>Per i </a:t>
            </a:r>
            <a:r>
              <a:rPr lang="it-IT" b="1" dirty="0" smtClean="0">
                <a:solidFill>
                  <a:srgbClr val="FF0000"/>
                </a:solidFill>
              </a:rPr>
              <a:t>fabbricati residenziali </a:t>
            </a:r>
            <a:r>
              <a:rPr lang="it-IT" dirty="0" smtClean="0"/>
              <a:t>e le relative pertinenze ( posti auto, aree comuni, ecc. ) si ritiene prevalente il </a:t>
            </a:r>
            <a:r>
              <a:rPr lang="it-IT" b="1" dirty="0" smtClean="0"/>
              <a:t>criterio sintetico-comparativo</a:t>
            </a:r>
            <a:r>
              <a:rPr lang="it-IT" dirty="0" smtClean="0"/>
              <a:t>, eventualmente da portare a confronto con la valutazione OMI qualora si tratti di immobile ubicato in aree con una buona commerciabilità;</a:t>
            </a:r>
          </a:p>
          <a:p>
            <a:endParaRPr lang="it-IT" dirty="0" smtClean="0"/>
          </a:p>
          <a:p>
            <a:pPr algn="just"/>
            <a:r>
              <a:rPr lang="it-IT" dirty="0" smtClean="0"/>
              <a:t>Per le </a:t>
            </a:r>
            <a:r>
              <a:rPr lang="it-IT" b="1" dirty="0" smtClean="0">
                <a:solidFill>
                  <a:srgbClr val="FF0000"/>
                </a:solidFill>
              </a:rPr>
              <a:t>aree fabbricabili </a:t>
            </a:r>
            <a:r>
              <a:rPr lang="it-IT" dirty="0" smtClean="0"/>
              <a:t>occorre preliminarente fare una buona analisi urbanistica della sua effettiva suscettività edificatoria </a:t>
            </a:r>
            <a:r>
              <a:rPr lang="it-IT" dirty="0" err="1" smtClean="0"/>
              <a:t>……</a:t>
            </a:r>
            <a:r>
              <a:rPr lang="it-IT" dirty="0" smtClean="0"/>
              <a:t> che non coincide quasi mai con l’indice di edificabilità fondiaria per la presenza, sempre più spesso, di </a:t>
            </a:r>
            <a:r>
              <a:rPr lang="it-IT" b="1" dirty="0" smtClean="0"/>
              <a:t>vincoli urbanistici  e vincoli fisici più o meno occulti</a:t>
            </a:r>
            <a:r>
              <a:rPr lang="it-IT" dirty="0" smtClean="0"/>
              <a:t>. </a:t>
            </a:r>
          </a:p>
          <a:p>
            <a:pPr algn="just">
              <a:buNone/>
            </a:pPr>
            <a:r>
              <a:rPr lang="it-IT" dirty="0" smtClean="0"/>
              <a:t>     In ogni caso il criterio prevalente è quello a </a:t>
            </a:r>
            <a:r>
              <a:rPr lang="it-IT" b="1" dirty="0" smtClean="0"/>
              <a:t>costo di trasformazione </a:t>
            </a:r>
            <a:r>
              <a:rPr lang="it-IT" dirty="0" smtClean="0"/>
              <a:t>ipotizzando il volume effettivamente edificabile. Non vi sono valutazioni OMI per le aree edificabili.</a:t>
            </a:r>
            <a:endParaRPr lang="it-IT" dirty="0"/>
          </a:p>
        </p:txBody>
      </p:sp>
      <p:sp>
        <p:nvSpPr>
          <p:cNvPr id="4" name="Titolo 1"/>
          <p:cNvSpPr txBox="1">
            <a:spLocks/>
          </p:cNvSpPr>
          <p:nvPr/>
        </p:nvSpPr>
        <p:spPr>
          <a:xfrm>
            <a:off x="457200" y="274638"/>
            <a:ext cx="8229600" cy="99412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smtClean="0">
                <a:ln>
                  <a:noFill/>
                </a:ln>
                <a:solidFill>
                  <a:schemeClr val="tx2"/>
                </a:solidFill>
                <a:effectLst/>
                <a:uLnTx/>
                <a:uFillTx/>
                <a:latin typeface="+mn-lt"/>
                <a:ea typeface="+mn-ea"/>
                <a:cs typeface="+mn-cs"/>
              </a:rPr>
              <a:t>Criteri e procedimenti di stima dei fabbricati residenziali e relative pertinenze e delle aree fabbricabili: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67544" y="116632"/>
            <a:ext cx="8229600" cy="21602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lang="it-IT" sz="2000" b="1" dirty="0" smtClean="0">
                <a:solidFill>
                  <a:schemeClr val="tx2"/>
                </a:solidFill>
              </a:rPr>
              <a:t>Metodo sintetico comparativo</a:t>
            </a:r>
            <a:endParaRPr kumimoji="0" lang="it-IT" sz="2000" b="0" i="0" u="none" strike="noStrike" kern="1200" cap="none" spc="0" normalizeH="0" baseline="0" noProof="0" dirty="0">
              <a:ln>
                <a:noFill/>
              </a:ln>
              <a:solidFill>
                <a:schemeClr val="dk1"/>
              </a:solidFill>
              <a:effectLst/>
              <a:uLnTx/>
              <a:uFillTx/>
              <a:latin typeface="+mn-lt"/>
              <a:ea typeface="+mn-ea"/>
              <a:cs typeface="+mn-cs"/>
            </a:endParaRPr>
          </a:p>
        </p:txBody>
      </p:sp>
      <p:pic>
        <p:nvPicPr>
          <p:cNvPr id="8194" name="Picture 2"/>
          <p:cNvPicPr>
            <a:picLocks noGrp="1" noChangeAspect="1" noChangeArrowheads="1"/>
          </p:cNvPicPr>
          <p:nvPr>
            <p:ph idx="1"/>
          </p:nvPr>
        </p:nvPicPr>
        <p:blipFill>
          <a:blip r:embed="rId2" cstate="print"/>
          <a:srcRect l="9266" t="21315" r="67668" b="37469"/>
          <a:stretch>
            <a:fillRect/>
          </a:stretch>
        </p:blipFill>
        <p:spPr bwMode="auto">
          <a:xfrm>
            <a:off x="467544" y="404664"/>
            <a:ext cx="8064896" cy="633400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67544" y="116632"/>
            <a:ext cx="8229600" cy="21602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lang="it-IT" sz="2000" b="1" dirty="0" smtClean="0">
                <a:solidFill>
                  <a:schemeClr val="tx2"/>
                </a:solidFill>
              </a:rPr>
              <a:t>Metodo sintetico comparativo</a:t>
            </a:r>
            <a:endParaRPr kumimoji="0" lang="it-IT" sz="2000" b="0" i="0" u="none" strike="noStrike" kern="1200" cap="none" spc="0" normalizeH="0" baseline="0" noProof="0" dirty="0">
              <a:ln>
                <a:noFill/>
              </a:ln>
              <a:solidFill>
                <a:schemeClr val="dk1"/>
              </a:solidFill>
              <a:effectLst/>
              <a:uLnTx/>
              <a:uFillTx/>
              <a:latin typeface="+mn-lt"/>
              <a:ea typeface="+mn-ea"/>
              <a:cs typeface="+mn-cs"/>
            </a:endParaRPr>
          </a:p>
        </p:txBody>
      </p:sp>
      <p:pic>
        <p:nvPicPr>
          <p:cNvPr id="8194" name="Picture 2"/>
          <p:cNvPicPr>
            <a:picLocks noGrp="1" noChangeAspect="1" noChangeArrowheads="1"/>
          </p:cNvPicPr>
          <p:nvPr>
            <p:ph idx="1"/>
          </p:nvPr>
        </p:nvPicPr>
        <p:blipFill>
          <a:blip r:embed="rId2" cstate="print"/>
          <a:srcRect l="8954" t="61822" r="66732" b="15045"/>
          <a:stretch>
            <a:fillRect/>
          </a:stretch>
        </p:blipFill>
        <p:spPr bwMode="auto">
          <a:xfrm>
            <a:off x="683568" y="764704"/>
            <a:ext cx="7920509" cy="331236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6192688"/>
          </a:xfrm>
        </p:spPr>
        <p:txBody>
          <a:bodyPr>
            <a:normAutofit fontScale="25000" lnSpcReduction="20000"/>
          </a:bodyPr>
          <a:lstStyle/>
          <a:p>
            <a:pPr marL="0" algn="just">
              <a:spcBef>
                <a:spcPts val="0"/>
              </a:spcBef>
            </a:pPr>
            <a:r>
              <a:rPr lang="it-IT" sz="8000" b="1" dirty="0" smtClean="0"/>
              <a:t>a. Valore Albergo a 4 stelle (a regime)</a:t>
            </a:r>
            <a:endParaRPr lang="it-IT" sz="8000" dirty="0" smtClean="0"/>
          </a:p>
          <a:p>
            <a:pPr marL="0" algn="just">
              <a:spcBef>
                <a:spcPts val="0"/>
              </a:spcBef>
              <a:buNone/>
            </a:pPr>
            <a:r>
              <a:rPr lang="it-IT" sz="8000" dirty="0" smtClean="0"/>
              <a:t>Il valore dell’immobile (V), secondo il classico metodo per capitalizzazione dei redditi in forma semplificata è :</a:t>
            </a:r>
          </a:p>
          <a:p>
            <a:pPr marL="0" algn="ctr">
              <a:spcBef>
                <a:spcPts val="0"/>
              </a:spcBef>
              <a:buNone/>
            </a:pPr>
            <a:r>
              <a:rPr lang="it-IT" sz="8000" dirty="0" smtClean="0"/>
              <a:t>V = U/i                dove :</a:t>
            </a:r>
          </a:p>
          <a:p>
            <a:pPr marL="0" algn="just">
              <a:spcBef>
                <a:spcPts val="0"/>
              </a:spcBef>
              <a:buNone/>
            </a:pPr>
            <a:r>
              <a:rPr lang="it-IT" sz="8000" dirty="0" smtClean="0"/>
              <a:t>- i è il tasso di capitalizzazione ;</a:t>
            </a:r>
          </a:p>
          <a:p>
            <a:pPr marL="0" algn="just">
              <a:spcBef>
                <a:spcPts val="0"/>
              </a:spcBef>
              <a:buNone/>
            </a:pPr>
            <a:r>
              <a:rPr lang="it-IT" sz="8000" dirty="0" smtClean="0"/>
              <a:t>- U è l’utile netto , ovvero al netto dei costi di gestione e delle tasse dirette e        indirette;</a:t>
            </a:r>
          </a:p>
          <a:p>
            <a:pPr marL="0" algn="just">
              <a:spcBef>
                <a:spcPts val="0"/>
              </a:spcBef>
              <a:buFontTx/>
              <a:buChar char="-"/>
            </a:pPr>
            <a:r>
              <a:rPr lang="it-IT" sz="8000" dirty="0" smtClean="0"/>
              <a:t>V è il valore dell’albergo a 4 stelle .</a:t>
            </a:r>
          </a:p>
          <a:p>
            <a:pPr marL="0" algn="just">
              <a:spcBef>
                <a:spcPts val="0"/>
              </a:spcBef>
              <a:buNone/>
            </a:pPr>
            <a:endParaRPr lang="it-IT" sz="8000" dirty="0" smtClean="0"/>
          </a:p>
          <a:p>
            <a:pPr marL="0" algn="just">
              <a:spcBef>
                <a:spcPts val="0"/>
              </a:spcBef>
            </a:pPr>
            <a:r>
              <a:rPr lang="it-IT" sz="8000" b="1" dirty="0" smtClean="0"/>
              <a:t>b. Tasso di capitalizzazione</a:t>
            </a:r>
            <a:endParaRPr lang="it-IT" sz="8000" dirty="0" smtClean="0"/>
          </a:p>
          <a:p>
            <a:pPr marL="0" algn="just">
              <a:spcBef>
                <a:spcPts val="0"/>
              </a:spcBef>
              <a:buNone/>
            </a:pPr>
            <a:r>
              <a:rPr lang="it-IT" sz="8000" dirty="0" smtClean="0"/>
              <a:t>Il tasso di capitalizzazione rappresenta il fattore che permette di determinare il valore futuro di un importo investito oggi.</a:t>
            </a:r>
          </a:p>
          <a:p>
            <a:pPr marL="0" algn="just">
              <a:spcBef>
                <a:spcPts val="0"/>
              </a:spcBef>
              <a:buNone/>
            </a:pPr>
            <a:r>
              <a:rPr lang="it-IT" sz="8000" dirty="0" smtClean="0"/>
              <a:t>Per la determinazione del tasso si utilizzano tre diversi metodi :</a:t>
            </a:r>
          </a:p>
          <a:p>
            <a:pPr marL="0" algn="just">
              <a:spcBef>
                <a:spcPts val="0"/>
              </a:spcBef>
              <a:buNone/>
            </a:pPr>
            <a:r>
              <a:rPr lang="it-IT" sz="8000" dirty="0" smtClean="0"/>
              <a:t>-   </a:t>
            </a:r>
            <a:r>
              <a:rPr lang="it-IT" sz="8000" b="1" dirty="0" smtClean="0"/>
              <a:t>soggettivo</a:t>
            </a:r>
            <a:r>
              <a:rPr lang="it-IT" sz="8000" dirty="0" smtClean="0"/>
              <a:t> : basato sull’esperienza del valutatore;</a:t>
            </a:r>
          </a:p>
          <a:p>
            <a:pPr marL="0" algn="just">
              <a:spcBef>
                <a:spcPts val="0"/>
              </a:spcBef>
              <a:buNone/>
            </a:pPr>
            <a:r>
              <a:rPr lang="it-IT" sz="8000" dirty="0" smtClean="0"/>
              <a:t>-   </a:t>
            </a:r>
            <a:r>
              <a:rPr lang="it-IT" sz="8000" b="1" dirty="0" smtClean="0"/>
              <a:t>comparativo</a:t>
            </a:r>
            <a:r>
              <a:rPr lang="it-IT" sz="8000" dirty="0" smtClean="0"/>
              <a:t>: desunto dal mercato facendo riferimento a beni comparabili;</a:t>
            </a:r>
          </a:p>
          <a:p>
            <a:pPr marL="0" algn="just">
              <a:spcBef>
                <a:spcPts val="0"/>
              </a:spcBef>
              <a:buNone/>
            </a:pPr>
            <a:r>
              <a:rPr lang="it-IT" sz="8000" b="1" dirty="0" smtClean="0"/>
              <a:t>-  del costo opportunità</a:t>
            </a:r>
            <a:r>
              <a:rPr lang="it-IT" sz="8000" dirty="0" smtClean="0"/>
              <a:t>, ovvero individuato con riferimento al rendimento offerto da investimenti alternativi e comparabili per dimensioni e profilo di rischio.</a:t>
            </a:r>
          </a:p>
          <a:p>
            <a:pPr marL="0" algn="just">
              <a:spcBef>
                <a:spcPts val="0"/>
              </a:spcBef>
              <a:buFontTx/>
              <a:buChar char="-"/>
            </a:pPr>
            <a:endParaRPr lang="it-IT" sz="8000" dirty="0" smtClean="0"/>
          </a:p>
          <a:p>
            <a:pPr marL="0" algn="just">
              <a:spcBef>
                <a:spcPts val="0"/>
              </a:spcBef>
              <a:buNone/>
            </a:pPr>
            <a:r>
              <a:rPr lang="it-IT" sz="8000" dirty="0" smtClean="0"/>
              <a:t>Detto tasso secondo un modello largamente diffuso è determinato dalla composizione di due distinti fattori :</a:t>
            </a:r>
          </a:p>
          <a:p>
            <a:pPr marL="0" algn="just">
              <a:spcBef>
                <a:spcPts val="0"/>
              </a:spcBef>
              <a:buNone/>
            </a:pPr>
            <a:r>
              <a:rPr lang="it-IT" sz="8000" dirty="0" smtClean="0"/>
              <a:t>- </a:t>
            </a:r>
            <a:r>
              <a:rPr lang="it-IT" sz="8000" b="1" dirty="0" smtClean="0"/>
              <a:t>il rendimento lordo (</a:t>
            </a:r>
            <a:r>
              <a:rPr lang="it-IT" sz="8000" b="1" dirty="0" err="1" smtClean="0"/>
              <a:t>Rf</a:t>
            </a:r>
            <a:r>
              <a:rPr lang="it-IT" sz="8000" b="1" dirty="0" smtClean="0"/>
              <a:t>) </a:t>
            </a:r>
            <a:r>
              <a:rPr lang="it-IT" sz="8000" dirty="0" smtClean="0"/>
              <a:t>per investimenti privi di rischio (titoli di stato);</a:t>
            </a:r>
          </a:p>
          <a:p>
            <a:pPr marL="0" algn="just">
              <a:spcBef>
                <a:spcPts val="0"/>
              </a:spcBef>
              <a:buNone/>
            </a:pPr>
            <a:r>
              <a:rPr lang="it-IT" sz="8000" dirty="0" smtClean="0"/>
              <a:t>- </a:t>
            </a:r>
            <a:r>
              <a:rPr lang="it-IT" sz="8000" b="1" dirty="0" smtClean="0"/>
              <a:t>il premio legato al rischio</a:t>
            </a:r>
            <a:r>
              <a:rPr lang="it-IT" sz="8000" dirty="0" smtClean="0"/>
              <a:t>, costituito a sua volta da due componenti : il premio (Pi) per il rischio derivato dal confronto tra il settore immobiliare e gli altri settori, il premio (D) per il rischio afferente lo specifico immobile .</a:t>
            </a:r>
          </a:p>
          <a:p>
            <a:pPr>
              <a:buFontTx/>
              <a:buChar char="-"/>
            </a:pPr>
            <a:endParaRPr lang="it-IT" dirty="0"/>
          </a:p>
        </p:txBody>
      </p:sp>
      <p:sp>
        <p:nvSpPr>
          <p:cNvPr id="4" name="Titolo 1"/>
          <p:cNvSpPr txBox="1">
            <a:spLocks/>
          </p:cNvSpPr>
          <p:nvPr/>
        </p:nvSpPr>
        <p:spPr>
          <a:xfrm>
            <a:off x="395536" y="0"/>
            <a:ext cx="8229600" cy="476672"/>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976664"/>
          </a:xfrm>
        </p:spPr>
        <p:txBody>
          <a:bodyPr>
            <a:normAutofit fontScale="40000" lnSpcReduction="20000"/>
          </a:bodyPr>
          <a:lstStyle/>
          <a:p>
            <a:pPr marL="0" algn="just">
              <a:spcBef>
                <a:spcPts val="0"/>
              </a:spcBef>
              <a:buNone/>
            </a:pPr>
            <a:r>
              <a:rPr lang="it-IT" sz="6400" dirty="0" smtClean="0"/>
              <a:t>Pertanto il tasso di capitalizzazione “i”  risulta dato da : </a:t>
            </a:r>
          </a:p>
          <a:p>
            <a:pPr marL="0" algn="ctr">
              <a:spcBef>
                <a:spcPts val="0"/>
              </a:spcBef>
              <a:buNone/>
            </a:pPr>
            <a:endParaRPr lang="it-IT" sz="6400" dirty="0" smtClean="0"/>
          </a:p>
          <a:p>
            <a:pPr marL="0" algn="ctr">
              <a:spcBef>
                <a:spcPts val="0"/>
              </a:spcBef>
              <a:buNone/>
            </a:pPr>
            <a:r>
              <a:rPr lang="it-IT" sz="6400" dirty="0" smtClean="0"/>
              <a:t>i = </a:t>
            </a:r>
            <a:r>
              <a:rPr lang="it-IT" sz="6400" dirty="0" err="1" smtClean="0"/>
              <a:t>Rf</a:t>
            </a:r>
            <a:r>
              <a:rPr lang="it-IT" sz="6400" dirty="0" smtClean="0"/>
              <a:t> + Pi + D .</a:t>
            </a:r>
          </a:p>
          <a:p>
            <a:pPr marL="0" algn="ctr">
              <a:spcBef>
                <a:spcPts val="0"/>
              </a:spcBef>
              <a:buNone/>
            </a:pPr>
            <a:endParaRPr lang="it-IT" sz="6400" dirty="0" smtClean="0"/>
          </a:p>
          <a:p>
            <a:pPr marL="0" algn="just">
              <a:spcBef>
                <a:spcPts val="0"/>
              </a:spcBef>
              <a:buNone/>
            </a:pPr>
            <a:r>
              <a:rPr lang="it-IT" sz="6400" dirty="0" smtClean="0"/>
              <a:t>Sommando i tre fattori della formula, generalmente, il tasso di capitalizzazione può oscillare tra il 6% ed il 12%, a seconda del grado di rischio dell’investimento nello specifico immobile medio, piuttosto che nel mercato azionario in generale e, in particolare, nei titoli di imprese operanti nel settore immobiliare.</a:t>
            </a:r>
          </a:p>
          <a:p>
            <a:pPr marL="0" algn="just">
              <a:spcBef>
                <a:spcPts val="0"/>
              </a:spcBef>
              <a:buNone/>
            </a:pPr>
            <a:endParaRPr lang="it-IT" sz="6400" dirty="0" smtClean="0"/>
          </a:p>
          <a:p>
            <a:pPr marL="0" algn="just">
              <a:spcBef>
                <a:spcPts val="0"/>
              </a:spcBef>
              <a:buNone/>
            </a:pPr>
            <a:r>
              <a:rPr lang="it-IT" sz="6400" dirty="0" smtClean="0"/>
              <a:t>E’ stato ritenuto ragionevole adottare un tasso di attualizzazione, comprensivo del prevedibile andamento del tasso di capitalizzazione, pari all’</a:t>
            </a:r>
            <a:r>
              <a:rPr lang="it-IT" sz="6400" b="1" dirty="0" smtClean="0"/>
              <a:t>8%,</a:t>
            </a:r>
            <a:r>
              <a:rPr lang="it-IT" sz="6400" dirty="0" smtClean="0"/>
              <a:t> in quanto in relazione alla ubicazione certamente molto favorevole dell’immobile (località turistica importante), il rischio appare assai contenuto.</a:t>
            </a:r>
          </a:p>
          <a:p>
            <a:endParaRPr lang="it-IT" dirty="0"/>
          </a:p>
        </p:txBody>
      </p:sp>
      <p:sp>
        <p:nvSpPr>
          <p:cNvPr id="4" name="Titolo 1"/>
          <p:cNvSpPr txBox="1">
            <a:spLocks/>
          </p:cNvSpPr>
          <p:nvPr/>
        </p:nvSpPr>
        <p:spPr>
          <a:xfrm>
            <a:off x="395536" y="0"/>
            <a:ext cx="8229600" cy="4766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lang="it-IT" sz="2400"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67544" y="116632"/>
            <a:ext cx="8229600" cy="418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3074" name="Picture 2"/>
          <p:cNvPicPr>
            <a:picLocks noGrp="1" noChangeAspect="1" noChangeArrowheads="1"/>
          </p:cNvPicPr>
          <p:nvPr>
            <p:ph idx="1"/>
          </p:nvPr>
        </p:nvPicPr>
        <p:blipFill>
          <a:blip r:embed="rId2" cstate="print"/>
          <a:srcRect l="27743" t="17501" r="29494" b="6131"/>
          <a:stretch>
            <a:fillRect/>
          </a:stretch>
        </p:blipFill>
        <p:spPr bwMode="auto">
          <a:xfrm>
            <a:off x="1259632" y="668693"/>
            <a:ext cx="5832648" cy="607567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620688"/>
            <a:ext cx="8291264" cy="5976664"/>
          </a:xfrm>
        </p:spPr>
        <p:txBody>
          <a:bodyPr>
            <a:normAutofit fontScale="62500" lnSpcReduction="20000"/>
          </a:bodyPr>
          <a:lstStyle/>
          <a:p>
            <a:pPr>
              <a:buNone/>
            </a:pPr>
            <a:r>
              <a:rPr lang="it-IT" dirty="0" smtClean="0"/>
              <a:t>Al fatturato proveniente dagli alloggi si ritiene doversi aggiungere un 10% proveniente da eventuali servizi aggiuntivi (bar, solarium, ecc.) , atteso la peculiare centralità commerciale della RTA. Si ottiene :</a:t>
            </a:r>
          </a:p>
          <a:p>
            <a:pPr>
              <a:buNone/>
            </a:pPr>
            <a:r>
              <a:rPr lang="it-IT" dirty="0" smtClean="0"/>
              <a:t>- un Fatturato annuo (F) pari a €. 700.000,00</a:t>
            </a:r>
            <a:r>
              <a:rPr lang="it-IT" sz="2800" dirty="0" smtClean="0"/>
              <a:t> di cui :</a:t>
            </a:r>
            <a:endParaRPr lang="it-IT" dirty="0" smtClean="0"/>
          </a:p>
          <a:p>
            <a:pPr lvl="1"/>
            <a:r>
              <a:rPr lang="it-IT" dirty="0" smtClean="0"/>
              <a:t>per alloggi :                                         €.650.000,00;</a:t>
            </a:r>
            <a:endParaRPr lang="it-IT" sz="3200" dirty="0" smtClean="0"/>
          </a:p>
          <a:p>
            <a:pPr lvl="1"/>
            <a:r>
              <a:rPr lang="it-IT" dirty="0" smtClean="0"/>
              <a:t>per servizi aggiuntivi ristorante e bar €.  50.000,00</a:t>
            </a:r>
            <a:endParaRPr lang="it-IT" sz="3200" dirty="0" smtClean="0"/>
          </a:p>
          <a:p>
            <a:pPr>
              <a:buNone/>
            </a:pPr>
            <a:r>
              <a:rPr lang="it-IT" dirty="0" smtClean="0"/>
              <a:t>- un Volume d’Affari (VA) , ovvero scorporando l’IVA del 10% pari a :</a:t>
            </a:r>
          </a:p>
          <a:p>
            <a:pPr>
              <a:buNone/>
            </a:pPr>
            <a:r>
              <a:rPr lang="it-IT" dirty="0" smtClean="0"/>
              <a:t>VA  = F  - IVA = € 700.000,00 – 10% di €. 700.000,00 = € 630.000,00</a:t>
            </a:r>
          </a:p>
          <a:p>
            <a:pPr>
              <a:buNone/>
            </a:pPr>
            <a:r>
              <a:rPr lang="it-IT" dirty="0" smtClean="0"/>
              <a:t> </a:t>
            </a:r>
          </a:p>
          <a:p>
            <a:r>
              <a:rPr lang="it-IT" b="1" i="1" u="sng" dirty="0" smtClean="0"/>
              <a:t>Costo intermediari </a:t>
            </a:r>
            <a:r>
              <a:rPr lang="it-IT" b="1" i="1" dirty="0" smtClean="0"/>
              <a:t>(</a:t>
            </a:r>
            <a:r>
              <a:rPr lang="it-IT" dirty="0" err="1" smtClean="0"/>
              <a:t>C</a:t>
            </a:r>
            <a:r>
              <a:rPr lang="it-IT" baseline="-25000" dirty="0" err="1" smtClean="0"/>
              <a:t>int</a:t>
            </a:r>
            <a:r>
              <a:rPr lang="it-IT" dirty="0" smtClean="0"/>
              <a:t>)</a:t>
            </a:r>
          </a:p>
          <a:p>
            <a:pPr>
              <a:buNone/>
            </a:pPr>
            <a:r>
              <a:rPr lang="it-IT" dirty="0" smtClean="0"/>
              <a:t>Il primo costo da dedurre è quello dell’intermediario (Booking, ecc.) in quanto trattandosi di una nuova gestione si ipotizza che, almeno per i primi due anni, il 100% delle camere debba essere venduto tramite questi enti , i quali si trattengono il 16% circa del volume d’affari . Tale onere successivamente ai primi due anni può mediamente essere ridotto al 30% della camere disponibili : sia assume, mediamente per i primi dieci anni, un costo medio annuo del 16% valutato sull’30% dei posti letto</a:t>
            </a:r>
          </a:p>
          <a:p>
            <a:pPr>
              <a:buNone/>
            </a:pPr>
            <a:r>
              <a:rPr lang="it-IT" dirty="0" smtClean="0"/>
              <a:t>Si ottiene :</a:t>
            </a:r>
          </a:p>
          <a:p>
            <a:pPr>
              <a:buNone/>
            </a:pPr>
            <a:r>
              <a:rPr lang="it-IT" dirty="0" smtClean="0"/>
              <a:t> </a:t>
            </a:r>
            <a:r>
              <a:rPr lang="it-IT" dirty="0" err="1" smtClean="0"/>
              <a:t>C</a:t>
            </a:r>
            <a:r>
              <a:rPr lang="it-IT" baseline="-25000" dirty="0" err="1" smtClean="0"/>
              <a:t>int</a:t>
            </a:r>
            <a:r>
              <a:rPr lang="it-IT" dirty="0" err="1" smtClean="0"/>
              <a:t>=</a:t>
            </a:r>
            <a:r>
              <a:rPr lang="it-IT" dirty="0" smtClean="0"/>
              <a:t> 16% VA x 30% = 16% € 630.000,00 x 30% = €. 30.240,00</a:t>
            </a:r>
          </a:p>
          <a:p>
            <a:pPr>
              <a:buNone/>
            </a:pPr>
            <a:endParaRPr lang="it-IT" dirty="0" smtClean="0"/>
          </a:p>
          <a:p>
            <a:pPr>
              <a:buNone/>
            </a:pPr>
            <a:endParaRPr lang="it-IT" dirty="0"/>
          </a:p>
        </p:txBody>
      </p:sp>
      <p:sp>
        <p:nvSpPr>
          <p:cNvPr id="4" name="Titolo 1"/>
          <p:cNvSpPr txBox="1">
            <a:spLocks/>
          </p:cNvSpPr>
          <p:nvPr/>
        </p:nvSpPr>
        <p:spPr>
          <a:xfrm>
            <a:off x="395536" y="0"/>
            <a:ext cx="8229600" cy="5486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908720"/>
            <a:ext cx="8219256" cy="5688632"/>
          </a:xfrm>
        </p:spPr>
        <p:txBody>
          <a:bodyPr>
            <a:normAutofit fontScale="55000" lnSpcReduction="20000"/>
          </a:bodyPr>
          <a:lstStyle/>
          <a:p>
            <a:r>
              <a:rPr lang="it-IT" b="1" i="1" u="sng" dirty="0" smtClean="0"/>
              <a:t>Costi di gestione </a:t>
            </a:r>
            <a:r>
              <a:rPr lang="it-IT" b="1" i="1" dirty="0" smtClean="0"/>
              <a:t>(</a:t>
            </a:r>
            <a:r>
              <a:rPr lang="it-IT" b="1" dirty="0" err="1" smtClean="0"/>
              <a:t>C</a:t>
            </a:r>
            <a:r>
              <a:rPr lang="it-IT" b="1" baseline="-25000" dirty="0" err="1" smtClean="0"/>
              <a:t>gest</a:t>
            </a:r>
            <a:r>
              <a:rPr lang="it-IT" b="1" dirty="0" smtClean="0"/>
              <a:t>)</a:t>
            </a:r>
            <a:endParaRPr lang="it-IT" dirty="0" smtClean="0"/>
          </a:p>
          <a:p>
            <a:pPr>
              <a:buNone/>
            </a:pPr>
            <a:r>
              <a:rPr lang="it-IT" dirty="0" smtClean="0"/>
              <a:t>Il costo principale da affrontare è quello di gestione, ovvero legato all’attività, ovvero al personale, alla manutenzione ordinaria, ai servizi terziarizzati, alle utenze, all’assicurazione come di seguito calcolati :</a:t>
            </a:r>
          </a:p>
          <a:p>
            <a:pPr lvl="1"/>
            <a:r>
              <a:rPr lang="it-IT" b="1" i="1" dirty="0" smtClean="0"/>
              <a:t>Costi personale</a:t>
            </a:r>
            <a:r>
              <a:rPr lang="it-IT" b="1" i="1" u="sng" dirty="0" smtClean="0"/>
              <a:t> </a:t>
            </a:r>
            <a:r>
              <a:rPr lang="it-IT" b="1" i="1" dirty="0" smtClean="0"/>
              <a:t>(</a:t>
            </a:r>
            <a:r>
              <a:rPr lang="it-IT" b="1" i="1" dirty="0" err="1" smtClean="0"/>
              <a:t>C</a:t>
            </a:r>
            <a:r>
              <a:rPr lang="it-IT" b="1" baseline="-25000" dirty="0" err="1" smtClean="0"/>
              <a:t>pers</a:t>
            </a:r>
            <a:r>
              <a:rPr lang="it-IT" b="1" i="1" dirty="0" smtClean="0"/>
              <a:t>)</a:t>
            </a:r>
            <a:endParaRPr lang="it-IT" dirty="0" smtClean="0"/>
          </a:p>
          <a:p>
            <a:pPr>
              <a:buNone/>
            </a:pPr>
            <a:r>
              <a:rPr lang="it-IT" dirty="0" smtClean="0"/>
              <a:t>       In una struttura alberghiera a 4 stelle dovendo assicurare la presenza continua del personale anche nelle ore notturne , con servizio di colazione , servizio bar ( 14/24) , (</a:t>
            </a:r>
            <a:r>
              <a:rPr lang="it-IT" dirty="0" err="1" smtClean="0"/>
              <a:t>vd</a:t>
            </a:r>
            <a:r>
              <a:rPr lang="it-IT" dirty="0" smtClean="0"/>
              <a:t>. Decreto Reg. Sicilia del 15/12/2014) i costi per il personale incidono mediamente per il </a:t>
            </a:r>
            <a:r>
              <a:rPr lang="it-IT" b="1" dirty="0" smtClean="0"/>
              <a:t>30% circa del VA</a:t>
            </a:r>
            <a:r>
              <a:rPr lang="it-IT" dirty="0" smtClean="0"/>
              <a:t>.</a:t>
            </a:r>
          </a:p>
          <a:p>
            <a:pPr>
              <a:buNone/>
            </a:pPr>
            <a:r>
              <a:rPr lang="it-IT" dirty="0" err="1" smtClean="0"/>
              <a:t>C</a:t>
            </a:r>
            <a:r>
              <a:rPr lang="it-IT" baseline="-25000" dirty="0" err="1" smtClean="0"/>
              <a:t>pers</a:t>
            </a:r>
            <a:r>
              <a:rPr lang="it-IT" baseline="-25000" dirty="0" smtClean="0"/>
              <a:t> </a:t>
            </a:r>
            <a:r>
              <a:rPr lang="it-IT" dirty="0" smtClean="0"/>
              <a:t>= 30% VA =30% € 630.000,00  = € 189.000,00</a:t>
            </a:r>
          </a:p>
          <a:p>
            <a:pPr>
              <a:buNone/>
            </a:pPr>
            <a:r>
              <a:rPr lang="it-IT" dirty="0" smtClean="0"/>
              <a:t>Tale valore è mediamente pari alla presenza full </a:t>
            </a:r>
            <a:r>
              <a:rPr lang="it-IT" dirty="0" err="1" smtClean="0"/>
              <a:t>time</a:t>
            </a:r>
            <a:r>
              <a:rPr lang="it-IT" dirty="0" smtClean="0"/>
              <a:t> di almeno 12 persone di cui :</a:t>
            </a:r>
          </a:p>
          <a:p>
            <a:pPr>
              <a:buNone/>
            </a:pPr>
            <a:r>
              <a:rPr lang="it-IT" dirty="0" smtClean="0"/>
              <a:t>- 3 per l’hotel ;</a:t>
            </a:r>
          </a:p>
          <a:p>
            <a:pPr>
              <a:buNone/>
            </a:pPr>
            <a:r>
              <a:rPr lang="it-IT" dirty="0" smtClean="0"/>
              <a:t>- 3 per il bar ;</a:t>
            </a:r>
          </a:p>
          <a:p>
            <a:pPr>
              <a:buNone/>
            </a:pPr>
            <a:r>
              <a:rPr lang="it-IT" dirty="0" smtClean="0"/>
              <a:t>- 2 ai piani ;</a:t>
            </a:r>
          </a:p>
          <a:p>
            <a:pPr lvl="1"/>
            <a:r>
              <a:rPr lang="it-IT" b="1" i="1" dirty="0" smtClean="0"/>
              <a:t>Costi di </a:t>
            </a:r>
            <a:r>
              <a:rPr lang="it-IT" b="1" i="1" dirty="0" err="1" smtClean="0"/>
              <a:t>terzializzazione</a:t>
            </a:r>
            <a:r>
              <a:rPr lang="it-IT" b="1" i="1" dirty="0" smtClean="0"/>
              <a:t> (</a:t>
            </a:r>
            <a:r>
              <a:rPr lang="it-IT" dirty="0" err="1" smtClean="0"/>
              <a:t>C</a:t>
            </a:r>
            <a:r>
              <a:rPr lang="it-IT" baseline="-25000" dirty="0" err="1" smtClean="0"/>
              <a:t>terz</a:t>
            </a:r>
            <a:r>
              <a:rPr lang="it-IT" dirty="0" smtClean="0"/>
              <a:t>)</a:t>
            </a:r>
          </a:p>
          <a:p>
            <a:pPr>
              <a:buNone/>
            </a:pPr>
            <a:r>
              <a:rPr lang="it-IT" dirty="0" smtClean="0"/>
              <a:t>      Anche se l’attuale gestione dell’albergo esegue in house i </a:t>
            </a:r>
            <a:r>
              <a:rPr lang="it-IT" b="1" dirty="0" smtClean="0"/>
              <a:t>servizi di pulizia e lavanderia</a:t>
            </a:r>
            <a:r>
              <a:rPr lang="it-IT" dirty="0" smtClean="0"/>
              <a:t>, l’affidamento a terzi ne consente un buon risparmio ; esso incide , generalmente secondo dati acquisiti presso strutture indagate per circa il </a:t>
            </a:r>
            <a:r>
              <a:rPr lang="it-IT" b="1" dirty="0" smtClean="0"/>
              <a:t>10% del Volume affari (VA)</a:t>
            </a:r>
            <a:r>
              <a:rPr lang="it-IT" dirty="0" smtClean="0"/>
              <a:t> .</a:t>
            </a:r>
          </a:p>
          <a:p>
            <a:pPr>
              <a:buNone/>
            </a:pPr>
            <a:r>
              <a:rPr lang="it-IT" dirty="0" smtClean="0"/>
              <a:t>      Si ottiene : </a:t>
            </a:r>
          </a:p>
          <a:p>
            <a:pPr>
              <a:buNone/>
            </a:pPr>
            <a:r>
              <a:rPr lang="it-IT" dirty="0" err="1" smtClean="0"/>
              <a:t>C</a:t>
            </a:r>
            <a:r>
              <a:rPr lang="it-IT" baseline="-25000" dirty="0" err="1" smtClean="0"/>
              <a:t>terz</a:t>
            </a:r>
            <a:r>
              <a:rPr lang="it-IT" dirty="0" smtClean="0"/>
              <a:t> = 10% VA = 10% € 630.000,00  = € 63.000,00</a:t>
            </a:r>
          </a:p>
          <a:p>
            <a:pPr>
              <a:buNone/>
            </a:pPr>
            <a:endParaRPr lang="it-IT" dirty="0"/>
          </a:p>
        </p:txBody>
      </p:sp>
      <p:sp>
        <p:nvSpPr>
          <p:cNvPr id="4" name="Titolo 1"/>
          <p:cNvSpPr txBox="1">
            <a:spLocks/>
          </p:cNvSpPr>
          <p:nvPr/>
        </p:nvSpPr>
        <p:spPr>
          <a:xfrm>
            <a:off x="457200" y="274638"/>
            <a:ext cx="8229600" cy="5620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908720"/>
            <a:ext cx="8291264" cy="5760640"/>
          </a:xfrm>
        </p:spPr>
        <p:txBody>
          <a:bodyPr>
            <a:normAutofit fontScale="70000" lnSpcReduction="20000"/>
          </a:bodyPr>
          <a:lstStyle/>
          <a:p>
            <a:pPr lvl="1"/>
            <a:r>
              <a:rPr lang="it-IT" b="1" i="1" dirty="0" smtClean="0"/>
              <a:t>Costi utenze</a:t>
            </a:r>
            <a:r>
              <a:rPr lang="it-IT" b="1" i="1" u="sng" dirty="0" smtClean="0"/>
              <a:t> </a:t>
            </a:r>
            <a:r>
              <a:rPr lang="it-IT" b="1" i="1" dirty="0" smtClean="0"/>
              <a:t>(</a:t>
            </a:r>
            <a:r>
              <a:rPr lang="it-IT" dirty="0" err="1" smtClean="0"/>
              <a:t>C</a:t>
            </a:r>
            <a:r>
              <a:rPr lang="it-IT" baseline="-25000" dirty="0" err="1" smtClean="0"/>
              <a:t>utenze</a:t>
            </a:r>
            <a:r>
              <a:rPr lang="it-IT" dirty="0" smtClean="0"/>
              <a:t>)</a:t>
            </a:r>
          </a:p>
          <a:p>
            <a:pPr>
              <a:buNone/>
            </a:pPr>
            <a:r>
              <a:rPr lang="it-IT" dirty="0" smtClean="0"/>
              <a:t>     Mediamente da indagini presso strutture indagate il costo delle varie utenze (ENEL, INTERNET, ACQUA, ECC) incide per circa il </a:t>
            </a:r>
            <a:r>
              <a:rPr lang="it-IT" b="1" dirty="0" smtClean="0"/>
              <a:t>4% del Volume affari (VA) </a:t>
            </a:r>
            <a:r>
              <a:rPr lang="it-IT" dirty="0" smtClean="0"/>
              <a:t>.</a:t>
            </a:r>
          </a:p>
          <a:p>
            <a:pPr>
              <a:buNone/>
            </a:pPr>
            <a:r>
              <a:rPr lang="it-IT" dirty="0" smtClean="0"/>
              <a:t>      Si ottiene : </a:t>
            </a:r>
          </a:p>
          <a:p>
            <a:pPr>
              <a:buNone/>
            </a:pPr>
            <a:r>
              <a:rPr lang="it-IT" dirty="0" err="1" smtClean="0"/>
              <a:t>C</a:t>
            </a:r>
            <a:r>
              <a:rPr lang="it-IT" baseline="-25000" dirty="0" err="1" smtClean="0"/>
              <a:t>utenze</a:t>
            </a:r>
            <a:r>
              <a:rPr lang="it-IT" dirty="0" smtClean="0"/>
              <a:t> =4% VA = 4% € 630.000,00  = € 25.200,00</a:t>
            </a:r>
          </a:p>
          <a:p>
            <a:pPr>
              <a:buNone/>
            </a:pPr>
            <a:endParaRPr lang="it-IT" dirty="0" smtClean="0"/>
          </a:p>
          <a:p>
            <a:pPr lvl="1"/>
            <a:r>
              <a:rPr lang="it-IT" b="1" i="1" dirty="0" smtClean="0"/>
              <a:t>Costi manutenzione ordinaria/straordinaria</a:t>
            </a:r>
            <a:r>
              <a:rPr lang="it-IT" b="1" i="1" u="sng" dirty="0" smtClean="0"/>
              <a:t> </a:t>
            </a:r>
            <a:r>
              <a:rPr lang="it-IT" b="1" i="1" dirty="0" smtClean="0"/>
              <a:t>(</a:t>
            </a:r>
            <a:r>
              <a:rPr lang="it-IT" dirty="0" err="1" smtClean="0"/>
              <a:t>C</a:t>
            </a:r>
            <a:r>
              <a:rPr lang="it-IT" baseline="-25000" dirty="0" err="1" smtClean="0"/>
              <a:t>manut</a:t>
            </a:r>
            <a:r>
              <a:rPr lang="it-IT" dirty="0" smtClean="0"/>
              <a:t>)</a:t>
            </a:r>
          </a:p>
          <a:p>
            <a:pPr>
              <a:buNone/>
            </a:pPr>
            <a:r>
              <a:rPr lang="it-IT" dirty="0" smtClean="0"/>
              <a:t>     Mediamente da indagini presso strutture nuove o ristrutturate indagate, il costo della manutenzione ordinaria e straordinaria , nell’arco dei dieci anni, incide per circa </a:t>
            </a:r>
            <a:r>
              <a:rPr lang="it-IT" b="1" dirty="0" smtClean="0"/>
              <a:t>il 2% del Volume affari (VA) </a:t>
            </a:r>
            <a:r>
              <a:rPr lang="it-IT" dirty="0" smtClean="0"/>
              <a:t>.</a:t>
            </a:r>
          </a:p>
          <a:p>
            <a:pPr>
              <a:buNone/>
            </a:pPr>
            <a:r>
              <a:rPr lang="it-IT" dirty="0" smtClean="0"/>
              <a:t>       Si ottiene : </a:t>
            </a:r>
          </a:p>
          <a:p>
            <a:pPr>
              <a:buNone/>
            </a:pPr>
            <a:r>
              <a:rPr lang="it-IT" dirty="0" err="1" smtClean="0"/>
              <a:t>C</a:t>
            </a:r>
            <a:r>
              <a:rPr lang="it-IT" baseline="-25000" dirty="0" err="1" smtClean="0"/>
              <a:t>manut</a:t>
            </a:r>
            <a:r>
              <a:rPr lang="it-IT" dirty="0" smtClean="0"/>
              <a:t> =2% VA = 2% € 630.000,00  = € 12.600,00</a:t>
            </a:r>
          </a:p>
          <a:p>
            <a:pPr algn="ctr">
              <a:buNone/>
            </a:pPr>
            <a:r>
              <a:rPr lang="it-IT" dirty="0" smtClean="0"/>
              <a:t>///</a:t>
            </a:r>
          </a:p>
          <a:p>
            <a:pPr>
              <a:buNone/>
            </a:pPr>
            <a:r>
              <a:rPr lang="it-IT" dirty="0" smtClean="0"/>
              <a:t>Complessivamente i costi di gestione , correlati al Volume d’Affari VA , incidono per :</a:t>
            </a:r>
          </a:p>
          <a:p>
            <a:pPr>
              <a:buNone/>
            </a:pPr>
            <a:r>
              <a:rPr lang="it-IT" dirty="0" smtClean="0"/>
              <a:t>€ (30.240,00 + 189.000,00 + 63.000,00 +25.200,00 + 12.600,00) = €. 320.040,00</a:t>
            </a:r>
            <a:endParaRPr lang="it-IT" dirty="0"/>
          </a:p>
        </p:txBody>
      </p:sp>
      <p:sp>
        <p:nvSpPr>
          <p:cNvPr id="4" name="Titolo 1"/>
          <p:cNvSpPr txBox="1">
            <a:spLocks/>
          </p:cNvSpPr>
          <p:nvPr/>
        </p:nvSpPr>
        <p:spPr>
          <a:xfrm>
            <a:off x="457200" y="274638"/>
            <a:ext cx="8229600" cy="5620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5544616"/>
          </a:xfrm>
        </p:spPr>
        <p:txBody>
          <a:bodyPr>
            <a:normAutofit fontScale="62500" lnSpcReduction="20000"/>
          </a:bodyPr>
          <a:lstStyle/>
          <a:p>
            <a:pPr algn="just"/>
            <a:r>
              <a:rPr lang="it-IT" dirty="0" smtClean="0"/>
              <a:t>autorizza l’esperto ad accedere ad ogni documento concernente gli immobili pignorati, ivi compresi i documenti relativi a rapporti di locazione, in possesso del Comune, dell’Ufficio del Registro, della Conservatoria dei Registri Immobiliari dell’Ufficio del Territorio e a estrarne copia;</a:t>
            </a:r>
          </a:p>
          <a:p>
            <a:pPr algn="just"/>
            <a:r>
              <a:rPr lang="it-IT" dirty="0" smtClean="0"/>
              <a:t>autorizza altresì </a:t>
            </a:r>
            <a:r>
              <a:rPr lang="it-IT" b="1" dirty="0" smtClean="0"/>
              <a:t>l’esperto</a:t>
            </a:r>
            <a:r>
              <a:rPr lang="it-IT" dirty="0" smtClean="0"/>
              <a:t> a richiedere al Comune competente certificato storico di residenza relativo a qualsiasi occupante dell’immobile pignorato;</a:t>
            </a:r>
          </a:p>
          <a:p>
            <a:pPr algn="just"/>
            <a:r>
              <a:rPr lang="it-IT" dirty="0" smtClean="0"/>
              <a:t>autorizza il custode giudiziario e l’esperto stimatore ad accedere all’immobile pignorato avvalendosi, ove necessario, </a:t>
            </a:r>
            <a:r>
              <a:rPr lang="it-IT" b="1" dirty="0" smtClean="0"/>
              <a:t>dell’ausilio della Forza Pubblica e di un fabbro</a:t>
            </a:r>
            <a:r>
              <a:rPr lang="it-IT" dirty="0" smtClean="0"/>
              <a:t>;</a:t>
            </a:r>
          </a:p>
          <a:p>
            <a:pPr algn="just"/>
            <a:r>
              <a:rPr lang="it-IT" dirty="0" smtClean="0"/>
              <a:t>dispone che il custode e l’esperto stimatore provvedano, disgiuntamente, ad effettuare, con la dovuta diligenza e perizia</a:t>
            </a:r>
            <a:r>
              <a:rPr lang="it-IT" b="1" dirty="0" smtClean="0"/>
              <a:t>, </a:t>
            </a:r>
            <a:r>
              <a:rPr lang="it-IT" b="1" u="sng" dirty="0" smtClean="0"/>
              <a:t>i controlli preliminari secondo il modulo allegato al presente</a:t>
            </a:r>
            <a:r>
              <a:rPr lang="it-IT" b="1" dirty="0" smtClean="0"/>
              <a:t> </a:t>
            </a:r>
            <a:r>
              <a:rPr lang="it-IT" b="1" u="sng" dirty="0" smtClean="0"/>
              <a:t>decreto</a:t>
            </a:r>
            <a:r>
              <a:rPr lang="it-IT" b="1" dirty="0" smtClean="0"/>
              <a:t>, da compilarsi e depositarsi agli atti del fascicolo entro 45 giorni </a:t>
            </a:r>
            <a:r>
              <a:rPr lang="it-IT" dirty="0" smtClean="0"/>
              <a:t>dalla comunicazione del presente decreto;</a:t>
            </a:r>
          </a:p>
          <a:p>
            <a:pPr algn="just"/>
            <a:r>
              <a:rPr lang="it-IT" dirty="0" smtClean="0"/>
              <a:t>dispone, inoltre, al fine di consentire l’assunzione delle determinazioni di cui all’art. 560 </a:t>
            </a:r>
            <a:r>
              <a:rPr lang="it-IT" dirty="0" err="1" smtClean="0"/>
              <a:t>c.p.c.</a:t>
            </a:r>
            <a:r>
              <a:rPr lang="it-IT" dirty="0" smtClean="0"/>
              <a:t>, che l’esperto e il custode dovranno acquisire e depositare, unitamente al modulo di   controllo della documentazione, i certificati anagrafici che documentino la </a:t>
            </a:r>
            <a:r>
              <a:rPr lang="it-IT" b="1" dirty="0" smtClean="0"/>
              <a:t>residenza e lo  stato di famiglia della parte esecutata </a:t>
            </a:r>
            <a:r>
              <a:rPr lang="it-IT" dirty="0" smtClean="0"/>
              <a:t>al momento della notificazione dell’atto di   pignoramento;</a:t>
            </a:r>
          </a:p>
        </p:txBody>
      </p:sp>
      <p:sp>
        <p:nvSpPr>
          <p:cNvPr id="4"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endParaRPr lang="it-IT"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908720"/>
            <a:ext cx="8291264" cy="5760640"/>
          </a:xfrm>
        </p:spPr>
        <p:txBody>
          <a:bodyPr>
            <a:normAutofit fontScale="70000" lnSpcReduction="20000"/>
          </a:bodyPr>
          <a:lstStyle/>
          <a:p>
            <a:pPr>
              <a:buNone/>
            </a:pPr>
            <a:r>
              <a:rPr lang="it-IT" dirty="0" smtClean="0"/>
              <a:t>A questi bisogna aggiungere altri costi non direttamente legati alla gestione :</a:t>
            </a:r>
          </a:p>
          <a:p>
            <a:r>
              <a:rPr lang="it-IT" b="1" i="1" u="sng" dirty="0" smtClean="0"/>
              <a:t>Costo Assicurazione(</a:t>
            </a:r>
            <a:r>
              <a:rPr lang="it-IT" u="sng" dirty="0" err="1" smtClean="0"/>
              <a:t>C</a:t>
            </a:r>
            <a:r>
              <a:rPr lang="it-IT" u="sng" baseline="-25000" dirty="0" err="1" smtClean="0"/>
              <a:t>ass</a:t>
            </a:r>
            <a:r>
              <a:rPr lang="it-IT" u="sng" dirty="0" smtClean="0"/>
              <a:t>)</a:t>
            </a:r>
            <a:endParaRPr lang="it-IT" dirty="0" smtClean="0"/>
          </a:p>
          <a:p>
            <a:pPr>
              <a:buNone/>
            </a:pPr>
            <a:r>
              <a:rPr lang="it-IT" dirty="0" smtClean="0"/>
              <a:t>     Il costo dell’assicurazione della struttura e delle parti che lo compongono è pari a circa il 1,5% del valore dell’immobile : si assume pari a circa € 4.000,00.</a:t>
            </a:r>
          </a:p>
          <a:p>
            <a:r>
              <a:rPr lang="it-IT" b="1" i="1" u="sng" dirty="0" smtClean="0"/>
              <a:t>Tributi (</a:t>
            </a:r>
            <a:r>
              <a:rPr lang="it-IT" u="sng" dirty="0" err="1" smtClean="0"/>
              <a:t>C</a:t>
            </a:r>
            <a:r>
              <a:rPr lang="it-IT" u="sng" baseline="-25000" dirty="0" err="1" smtClean="0"/>
              <a:t>trib</a:t>
            </a:r>
            <a:r>
              <a:rPr lang="it-IT" u="sng" dirty="0" smtClean="0"/>
              <a:t>)</a:t>
            </a:r>
            <a:endParaRPr lang="it-IT" dirty="0" smtClean="0"/>
          </a:p>
          <a:p>
            <a:pPr>
              <a:buNone/>
            </a:pPr>
            <a:r>
              <a:rPr lang="it-IT" dirty="0" smtClean="0"/>
              <a:t>     I tributi locali (IMU, TARI, IRAP) sono riferiti alla superficie dell’immobile e altri fattori quali la rendita catastale. Non essendo di facile determinazione , per una struttura media a Pantelleria di 40 camere circa esso risulta cautelativamente pari a €. 80.000,00.</a:t>
            </a:r>
          </a:p>
          <a:p>
            <a:pPr algn="ctr">
              <a:buNone/>
            </a:pPr>
            <a:r>
              <a:rPr lang="it-IT" dirty="0" smtClean="0"/>
              <a:t>///</a:t>
            </a:r>
          </a:p>
          <a:p>
            <a:pPr>
              <a:buNone/>
            </a:pPr>
            <a:r>
              <a:rPr lang="it-IT" dirty="0" smtClean="0"/>
              <a:t>In conclusione, i costi complessivi da dedurre dal Volume d’Affari risultano mediamente pari a:</a:t>
            </a:r>
          </a:p>
          <a:p>
            <a:pPr>
              <a:buNone/>
            </a:pPr>
            <a:r>
              <a:rPr lang="it-IT" dirty="0" smtClean="0"/>
              <a:t>Costi (C): Costi intermediari + Costi di gestione + Costo Assicurazione + Tributi locali </a:t>
            </a:r>
          </a:p>
          <a:p>
            <a:pPr>
              <a:buNone/>
            </a:pPr>
            <a:r>
              <a:rPr lang="it-IT" dirty="0" smtClean="0"/>
              <a:t>C = € (30.240,00 + 320.040,00 + 4.000,00 + 80.000,00) = € 434.280,00</a:t>
            </a:r>
          </a:p>
          <a:p>
            <a:pPr>
              <a:buNone/>
            </a:pPr>
            <a:endParaRPr lang="it-IT" dirty="0"/>
          </a:p>
        </p:txBody>
      </p:sp>
      <p:sp>
        <p:nvSpPr>
          <p:cNvPr id="4" name="Titolo 1"/>
          <p:cNvSpPr txBox="1">
            <a:spLocks/>
          </p:cNvSpPr>
          <p:nvPr/>
        </p:nvSpPr>
        <p:spPr>
          <a:xfrm>
            <a:off x="457200" y="274638"/>
            <a:ext cx="8229600" cy="5620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908720"/>
            <a:ext cx="8291264" cy="5760640"/>
          </a:xfrm>
        </p:spPr>
        <p:txBody>
          <a:bodyPr>
            <a:normAutofit fontScale="77500" lnSpcReduction="20000"/>
          </a:bodyPr>
          <a:lstStyle/>
          <a:p>
            <a:pPr>
              <a:buNone/>
            </a:pPr>
            <a:r>
              <a:rPr lang="it-IT" dirty="0" smtClean="0"/>
              <a:t>Il ricavo netto (</a:t>
            </a:r>
            <a:r>
              <a:rPr lang="it-IT" dirty="0" err="1" smtClean="0"/>
              <a:t>Rn</a:t>
            </a:r>
            <a:r>
              <a:rPr lang="it-IT" dirty="0" smtClean="0"/>
              <a:t>), soggetto alla tassazione ordinaria per una società (IRES) è dato dal Volume d’affari (VA) sottratti i costi. Quindi :</a:t>
            </a:r>
          </a:p>
          <a:p>
            <a:pPr>
              <a:buNone/>
            </a:pPr>
            <a:r>
              <a:rPr lang="it-IT" dirty="0" err="1" smtClean="0"/>
              <a:t>Rn</a:t>
            </a:r>
            <a:r>
              <a:rPr lang="it-IT" dirty="0" smtClean="0"/>
              <a:t> = VA – C = €(630.000,00  – 434.280,00) = €. 195.720,00</a:t>
            </a:r>
          </a:p>
          <a:p>
            <a:pPr>
              <a:buNone/>
            </a:pPr>
            <a:r>
              <a:rPr lang="it-IT" dirty="0" smtClean="0"/>
              <a:t>L’utile netto (U) è dato dal Ricavo netto (</a:t>
            </a:r>
            <a:r>
              <a:rPr lang="it-IT" dirty="0" err="1" smtClean="0"/>
              <a:t>Rn</a:t>
            </a:r>
            <a:r>
              <a:rPr lang="it-IT" dirty="0" smtClean="0"/>
              <a:t>) meno l’onere della tassazione ordinaria che , supponendo una gestione societaria, è pari al 26% . Tuttavia , la tassazione va calcolata sul ricavo netto scontato dell’ammortamento annuale; quest’ultimo, ipotizzando un 3% mediamente del valore dell’immobile risulta pari a €. 50.000,00 circa</a:t>
            </a:r>
          </a:p>
          <a:p>
            <a:pPr>
              <a:buNone/>
            </a:pPr>
            <a:r>
              <a:rPr lang="it-IT" dirty="0" smtClean="0"/>
              <a:t>IRES = 26% (</a:t>
            </a:r>
            <a:r>
              <a:rPr lang="it-IT" dirty="0" err="1" smtClean="0"/>
              <a:t>Rn</a:t>
            </a:r>
            <a:r>
              <a:rPr lang="it-IT" dirty="0" smtClean="0"/>
              <a:t> – Ammortamento annuo medio) =</a:t>
            </a:r>
          </a:p>
          <a:p>
            <a:pPr>
              <a:buNone/>
            </a:pPr>
            <a:r>
              <a:rPr lang="it-IT" dirty="0" smtClean="0"/>
              <a:t>=26% (€. 195.720,00 - € 50.000,00)= € . 37.887,20</a:t>
            </a:r>
          </a:p>
          <a:p>
            <a:pPr>
              <a:buNone/>
            </a:pPr>
            <a:r>
              <a:rPr lang="it-IT" dirty="0" smtClean="0"/>
              <a:t>In definitiva, l’utile netto (U) è dato da :</a:t>
            </a:r>
          </a:p>
          <a:p>
            <a:pPr>
              <a:buNone/>
            </a:pPr>
            <a:r>
              <a:rPr lang="it-IT" dirty="0" smtClean="0"/>
              <a:t>U = </a:t>
            </a:r>
            <a:r>
              <a:rPr lang="it-IT" dirty="0" err="1" smtClean="0"/>
              <a:t>Rn</a:t>
            </a:r>
            <a:r>
              <a:rPr lang="it-IT" dirty="0" smtClean="0"/>
              <a:t> – IRES – accessori vari (bolli, diritti, ecc. in arrotondamento) </a:t>
            </a:r>
          </a:p>
          <a:p>
            <a:pPr>
              <a:buNone/>
            </a:pPr>
            <a:r>
              <a:rPr lang="it-IT" dirty="0" smtClean="0"/>
              <a:t>U = 195.720,00 – 37.887,20 – 832,80 = € 157.000,00</a:t>
            </a:r>
          </a:p>
          <a:p>
            <a:pPr>
              <a:buNone/>
            </a:pPr>
            <a:endParaRPr lang="it-IT" dirty="0"/>
          </a:p>
        </p:txBody>
      </p:sp>
      <p:sp>
        <p:nvSpPr>
          <p:cNvPr id="4" name="Titolo 1"/>
          <p:cNvSpPr txBox="1">
            <a:spLocks/>
          </p:cNvSpPr>
          <p:nvPr/>
        </p:nvSpPr>
        <p:spPr>
          <a:xfrm>
            <a:off x="457200" y="274638"/>
            <a:ext cx="8229600" cy="56207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908720"/>
            <a:ext cx="8291264" cy="5760640"/>
          </a:xfrm>
        </p:spPr>
        <p:txBody>
          <a:bodyPr>
            <a:normAutofit fontScale="77500" lnSpcReduction="20000"/>
          </a:bodyPr>
          <a:lstStyle/>
          <a:p>
            <a:pPr>
              <a:buNone/>
            </a:pPr>
            <a:r>
              <a:rPr lang="it-IT" dirty="0" smtClean="0"/>
              <a:t>     L’utile netto così ottenuto, €. 157.000,00, appare coerente con il canone locativo del ramo d’azienda concordato nel 2016 tra la locatrice XXXXX e la affittuaria </a:t>
            </a:r>
            <a:r>
              <a:rPr lang="it-IT" i="1" dirty="0" smtClean="0"/>
              <a:t>YYYY Hotel srl</a:t>
            </a:r>
            <a:r>
              <a:rPr lang="it-IT" dirty="0" smtClean="0"/>
              <a:t>, per un canone annuo di </a:t>
            </a:r>
            <a:r>
              <a:rPr lang="it-IT" b="1" dirty="0" smtClean="0"/>
              <a:t>€. 95.000,00</a:t>
            </a:r>
            <a:r>
              <a:rPr lang="it-IT" dirty="0" smtClean="0"/>
              <a:t> : infatti, il canone pagato dall’attuale gestore , seppure comprensivo degli arredi , non può certamente essere superiore all’utile ricavabile dalla gestione , ma deve garantire un’adeguata copertura anche dal rischio di impresa. Ne consegue che il valore dell’albergo a 4 stelle  è dato da </a:t>
            </a:r>
          </a:p>
          <a:p>
            <a:pPr algn="ctr">
              <a:buNone/>
            </a:pPr>
            <a:r>
              <a:rPr lang="it-IT" dirty="0" smtClean="0"/>
              <a:t>V = U/i</a:t>
            </a:r>
          </a:p>
          <a:p>
            <a:pPr>
              <a:buNone/>
            </a:pPr>
            <a:r>
              <a:rPr lang="it-IT" dirty="0" smtClean="0"/>
              <a:t>dove :</a:t>
            </a:r>
          </a:p>
          <a:p>
            <a:pPr>
              <a:buNone/>
            </a:pPr>
            <a:r>
              <a:rPr lang="it-IT" dirty="0" smtClean="0"/>
              <a:t>- i è il tasso di capitalizzazione , assunto a 8%</a:t>
            </a:r>
          </a:p>
          <a:p>
            <a:pPr>
              <a:buFontTx/>
              <a:buChar char="-"/>
            </a:pPr>
            <a:r>
              <a:rPr lang="it-IT" dirty="0" smtClean="0"/>
              <a:t>U è l’utile netto , ovvero al netto dei costi di gestione e delle tasse dirette e indirette, pari a €. 157.000,00;</a:t>
            </a:r>
          </a:p>
          <a:p>
            <a:pPr>
              <a:buFontTx/>
              <a:buChar char="-"/>
            </a:pPr>
            <a:endParaRPr lang="it-IT" dirty="0" smtClean="0"/>
          </a:p>
          <a:p>
            <a:pPr algn="ctr">
              <a:buNone/>
            </a:pPr>
            <a:r>
              <a:rPr lang="it-IT" dirty="0" smtClean="0"/>
              <a:t>V = 157.000,00 / 8% = </a:t>
            </a:r>
            <a:r>
              <a:rPr lang="it-IT" b="1" dirty="0" smtClean="0"/>
              <a:t>€. 1.962.500,00</a:t>
            </a:r>
            <a:endParaRPr lang="it-IT" dirty="0" smtClean="0"/>
          </a:p>
          <a:p>
            <a:pPr>
              <a:buNone/>
            </a:pPr>
            <a:endParaRPr lang="it-IT" dirty="0"/>
          </a:p>
        </p:txBody>
      </p:sp>
      <p:sp>
        <p:nvSpPr>
          <p:cNvPr id="4" name="Titolo 1"/>
          <p:cNvSpPr txBox="1">
            <a:spLocks/>
          </p:cNvSpPr>
          <p:nvPr/>
        </p:nvSpPr>
        <p:spPr>
          <a:xfrm>
            <a:off x="457200" y="274638"/>
            <a:ext cx="8229600" cy="56207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rPr>
              <a:t>Metodo a capitalizzazione dei redditi</a:t>
            </a:r>
            <a:endParaRPr kumimoji="0" lang="it-IT"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904656"/>
          </a:xfrm>
        </p:spPr>
        <p:txBody>
          <a:bodyPr>
            <a:normAutofit fontScale="47500" lnSpcReduction="20000"/>
          </a:bodyPr>
          <a:lstStyle/>
          <a:p>
            <a:pPr algn="just">
              <a:buNone/>
            </a:pPr>
            <a:r>
              <a:rPr lang="it-IT" sz="4000" b="1" i="1" dirty="0" smtClean="0"/>
              <a:t>        Piena proprietà (1/</a:t>
            </a:r>
            <a:r>
              <a:rPr lang="it-IT" sz="4000" b="1" i="1" dirty="0" err="1" smtClean="0"/>
              <a:t>1</a:t>
            </a:r>
            <a:r>
              <a:rPr lang="it-IT" sz="4000" b="1" i="1" dirty="0" smtClean="0"/>
              <a:t>) di un complesso industriale , destinato alla lavorazione del marmo sito in Custonaci , costituito da due capannoni , tettoie e corte annessa, per una superficie totale di mq. 7.900, censito al  Catasto Fabbricati del Comune di Milazzo al </a:t>
            </a:r>
            <a:r>
              <a:rPr lang="it-IT" sz="4000" b="1" i="1" dirty="0" err="1" smtClean="0"/>
              <a:t>fg</a:t>
            </a:r>
            <a:r>
              <a:rPr lang="it-IT" sz="4000" b="1" i="1" dirty="0" smtClean="0"/>
              <a:t>. 20  part. 115. Sull’immobile è pendente una istanza di sanatoria ai sensi della L. 326/2003 relativa all’ampliamento dei capannoni realizzato nel 2001 : non risulta mai stata essere presentata istanza di N.O. alla Soprintendenza ai BB CC e AA in quanto l’area ricade in zona di inedificabilità assoluta ai sensi dell’art. 17 delle NTA. L’immobile è , tuttavia, in possesso di agibilità provvisoria rilasciata nel 2009 senza limiti temporali.</a:t>
            </a:r>
            <a:endParaRPr lang="it-IT" sz="4000" dirty="0" smtClean="0"/>
          </a:p>
          <a:p>
            <a:endParaRPr lang="it-IT" sz="4000" dirty="0" smtClean="0"/>
          </a:p>
          <a:p>
            <a:pPr algn="just">
              <a:buNone/>
            </a:pPr>
            <a:r>
              <a:rPr lang="it-IT" sz="4000" dirty="0" smtClean="0"/>
              <a:t>      Non trattandosi di immobile facilmente commerciabile, si ritiene che la determinazione del valore di stima debba operarsi con il metodo c.d. </a:t>
            </a:r>
            <a:r>
              <a:rPr lang="it-IT" sz="4000" b="1" i="1" dirty="0" smtClean="0"/>
              <a:t>“ a valore di trasformazione”</a:t>
            </a:r>
            <a:r>
              <a:rPr lang="it-IT" sz="4000" i="1" dirty="0" smtClean="0"/>
              <a:t>,</a:t>
            </a:r>
            <a:r>
              <a:rPr lang="it-IT" sz="4000" dirty="0" smtClean="0"/>
              <a:t> ovvero con il suo costo di costruzione aggiornato allo stato di fatto.</a:t>
            </a:r>
          </a:p>
          <a:p>
            <a:pPr algn="just">
              <a:buNone/>
            </a:pPr>
            <a:r>
              <a:rPr lang="it-IT" sz="4000" dirty="0" smtClean="0"/>
              <a:t>       Il costo di trasformazione equivale alla somma del valore di acquisto dell’area compresi oneri notarili e accessori, del costo di realizzazione dei manufatti comprensivi di impianti tecnici (elettrico, igienico-sanitario, ecc.), degli oneri tecnici e concessori.</a:t>
            </a:r>
          </a:p>
          <a:p>
            <a:pPr algn="just">
              <a:buNone/>
            </a:pPr>
            <a:r>
              <a:rPr lang="it-IT" sz="4000" dirty="0" smtClean="0"/>
              <a:t>      L’importo dell‘immobile così dedotto va poi adeguato allo stato di vetustà e di conservazione e manutenzione attuale e decurtato delle spese di adeguamento, messa in pristino e regolarizzazione catastale e urbanistica.</a:t>
            </a:r>
          </a:p>
          <a:p>
            <a:pPr algn="just">
              <a:buNone/>
            </a:pPr>
            <a:endParaRPr lang="it-IT" dirty="0"/>
          </a:p>
        </p:txBody>
      </p:sp>
      <p:sp>
        <p:nvSpPr>
          <p:cNvPr id="4" name="Titolo 1"/>
          <p:cNvSpPr txBox="1">
            <a:spLocks/>
          </p:cNvSpPr>
          <p:nvPr/>
        </p:nvSpPr>
        <p:spPr>
          <a:xfrm>
            <a:off x="467544" y="188640"/>
            <a:ext cx="8229600" cy="418058"/>
          </a:xfrm>
          <a:prstGeom prst="rect">
            <a:avLst/>
          </a:prstGeom>
        </p:spPr>
        <p:style>
          <a:lnRef idx="1">
            <a:schemeClr val="accent5"/>
          </a:lnRef>
          <a:fillRef idx="1002">
            <a:schemeClr val="lt2"/>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tx2"/>
                </a:solidFill>
              </a:rPr>
              <a:t>Metodo a costo di trasformazione o costruzione</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997152"/>
          </a:xfrm>
        </p:spPr>
        <p:txBody>
          <a:bodyPr>
            <a:normAutofit fontScale="55000" lnSpcReduction="20000"/>
          </a:bodyPr>
          <a:lstStyle/>
          <a:p>
            <a:pPr lvl="0"/>
            <a:r>
              <a:rPr lang="it-IT" dirty="0" smtClean="0"/>
              <a:t>Costo dell’area                              7.900 mq. x €./mq. 3,00 = €.   23.700,00</a:t>
            </a:r>
          </a:p>
          <a:p>
            <a:pPr lvl="0"/>
            <a:r>
              <a:rPr lang="it-IT" dirty="0" smtClean="0"/>
              <a:t>Costo costruzione : :</a:t>
            </a:r>
          </a:p>
          <a:p>
            <a:pPr>
              <a:buNone/>
            </a:pPr>
            <a:r>
              <a:rPr lang="it-IT" dirty="0" smtClean="0"/>
              <a:t>  Capannoni        717,96 mq x €./mq. 350,00 =  €. 251.286,00</a:t>
            </a:r>
          </a:p>
          <a:p>
            <a:pPr>
              <a:buNone/>
            </a:pPr>
            <a:r>
              <a:rPr lang="it-IT" dirty="0" smtClean="0"/>
              <a:t>  Tettoie                780,36 mq. x €/mq. 180,00 = </a:t>
            </a:r>
            <a:r>
              <a:rPr lang="it-IT" u="sng" dirty="0" smtClean="0"/>
              <a:t>€. 140.464,80</a:t>
            </a:r>
            <a:endParaRPr lang="it-IT" dirty="0" smtClean="0"/>
          </a:p>
          <a:p>
            <a:pPr>
              <a:buNone/>
            </a:pPr>
            <a:r>
              <a:rPr lang="it-IT" dirty="0" smtClean="0"/>
              <a:t>                                                     Sommano           €. 415.450,80    €.415.450,80</a:t>
            </a:r>
          </a:p>
          <a:p>
            <a:r>
              <a:rPr lang="it-IT" dirty="0" smtClean="0"/>
              <a:t>Oneri tecnici : 10% dell’importo dei lavori :                            </a:t>
            </a:r>
            <a:r>
              <a:rPr lang="it-IT" u="sng" dirty="0" smtClean="0"/>
              <a:t>€.  41.545,08</a:t>
            </a:r>
            <a:endParaRPr lang="it-IT" dirty="0" smtClean="0"/>
          </a:p>
          <a:p>
            <a:pPr>
              <a:buNone/>
            </a:pPr>
            <a:r>
              <a:rPr lang="it-IT" dirty="0" smtClean="0"/>
              <a:t>                                                                                Totale                  €. 480.695,88</a:t>
            </a:r>
          </a:p>
          <a:p>
            <a:endParaRPr lang="it-IT" dirty="0" smtClean="0"/>
          </a:p>
          <a:p>
            <a:pPr>
              <a:buNone/>
            </a:pPr>
            <a:r>
              <a:rPr lang="it-IT" dirty="0" smtClean="0"/>
              <a:t>Il costo di realizzazione dell’immobile ammonta a €. 480.695,88</a:t>
            </a:r>
          </a:p>
          <a:p>
            <a:pPr>
              <a:buNone/>
            </a:pPr>
            <a:r>
              <a:rPr lang="it-IT" dirty="0" smtClean="0"/>
              <a:t>A questo valore occorre dedurre il 30%  per vetustà corrispondente allo stato di fatto .</a:t>
            </a:r>
          </a:p>
          <a:p>
            <a:pPr>
              <a:buNone/>
            </a:pPr>
            <a:r>
              <a:rPr lang="it-IT" dirty="0" smtClean="0"/>
              <a:t>Si ottiene </a:t>
            </a:r>
          </a:p>
          <a:p>
            <a:pPr algn="ctr"/>
            <a:r>
              <a:rPr lang="it-IT" dirty="0" smtClean="0"/>
              <a:t>€. 480.695,88 x 30% = €. 144.208,76</a:t>
            </a:r>
          </a:p>
          <a:p>
            <a:pPr algn="just">
              <a:spcBef>
                <a:spcPts val="0"/>
              </a:spcBef>
              <a:buNone/>
            </a:pPr>
            <a:endParaRPr lang="it-IT" dirty="0" smtClean="0"/>
          </a:p>
          <a:p>
            <a:pPr marL="0" algn="just">
              <a:spcBef>
                <a:spcPts val="0"/>
              </a:spcBef>
              <a:buNone/>
            </a:pPr>
            <a:r>
              <a:rPr lang="it-IT" dirty="0" smtClean="0"/>
              <a:t>In definitiva , il costo “</a:t>
            </a:r>
            <a:r>
              <a:rPr lang="it-IT" i="1" dirty="0" smtClean="0"/>
              <a:t>a valore di trasformazione” </a:t>
            </a:r>
            <a:r>
              <a:rPr lang="it-IT" dirty="0" smtClean="0"/>
              <a:t>dell’immobile, qualora libero e senza sanatorie pendenti, ammonta a :</a:t>
            </a:r>
          </a:p>
          <a:p>
            <a:pPr>
              <a:buNone/>
            </a:pPr>
            <a:endParaRPr lang="it-IT" dirty="0" smtClean="0"/>
          </a:p>
          <a:p>
            <a:pPr>
              <a:buNone/>
            </a:pPr>
            <a:r>
              <a:rPr lang="it-IT" dirty="0" smtClean="0"/>
              <a:t>                             €. 480.695,88 -  €. 144.208,76 = </a:t>
            </a:r>
            <a:r>
              <a:rPr lang="it-IT" b="1" dirty="0" smtClean="0"/>
              <a:t>€. 336.487,12</a:t>
            </a:r>
          </a:p>
          <a:p>
            <a:pPr>
              <a:buNone/>
            </a:pPr>
            <a:endParaRPr lang="it-IT" dirty="0"/>
          </a:p>
        </p:txBody>
      </p:sp>
      <p:sp>
        <p:nvSpPr>
          <p:cNvPr id="4" name="Titolo 1"/>
          <p:cNvSpPr txBox="1">
            <a:spLocks/>
          </p:cNvSpPr>
          <p:nvPr/>
        </p:nvSpPr>
        <p:spPr>
          <a:xfrm>
            <a:off x="457200" y="274638"/>
            <a:ext cx="8229600" cy="562074"/>
          </a:xfrm>
          <a:prstGeom prst="rect">
            <a:avLst/>
          </a:prstGeom>
        </p:spPr>
        <p:style>
          <a:lnRef idx="1">
            <a:schemeClr val="accent5"/>
          </a:lnRef>
          <a:fillRef idx="1002">
            <a:schemeClr val="lt2"/>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tx2"/>
                </a:solidFill>
              </a:rPr>
              <a:t>Metodo a costo di trasformazione o costruzione</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688632"/>
          </a:xfrm>
        </p:spPr>
        <p:txBody>
          <a:bodyPr>
            <a:normAutofit fontScale="47500" lnSpcReduction="20000"/>
          </a:bodyPr>
          <a:lstStyle/>
          <a:p>
            <a:r>
              <a:rPr lang="it-IT" b="1" i="1" u="sng" dirty="0" smtClean="0"/>
              <a:t>Decurtazioni:</a:t>
            </a:r>
            <a:endParaRPr lang="it-IT" dirty="0" smtClean="0"/>
          </a:p>
          <a:p>
            <a:pPr>
              <a:buNone/>
            </a:pPr>
            <a:r>
              <a:rPr lang="it-IT" dirty="0" smtClean="0"/>
              <a:t>       A questo valore occorre decurtare gli oneri per il ripristino delle difformità rispetto alla sanatoria del 2004 </a:t>
            </a:r>
            <a:r>
              <a:rPr lang="it-IT" b="1" dirty="0" smtClean="0"/>
              <a:t>(a),</a:t>
            </a:r>
            <a:r>
              <a:rPr lang="it-IT" dirty="0" smtClean="0"/>
              <a:t> una percentuale del 15% </a:t>
            </a:r>
            <a:r>
              <a:rPr lang="it-IT" b="1" dirty="0" smtClean="0"/>
              <a:t>(b)</a:t>
            </a:r>
            <a:r>
              <a:rPr lang="it-IT" dirty="0" smtClean="0"/>
              <a:t> per l’incertezza inerente l’istanza di sanatoria ex L. 326/2003 non ancora completata comprensiva di spese per CIS e parere Soprintendenza , nonché </a:t>
            </a:r>
            <a:r>
              <a:rPr lang="it-IT" b="1" dirty="0" smtClean="0"/>
              <a:t> (c)</a:t>
            </a:r>
            <a:r>
              <a:rPr lang="it-IT" dirty="0" smtClean="0"/>
              <a:t> un ulteriore 20% per lo stato di occupazione dell’immobile il quale risulta locato alla </a:t>
            </a:r>
            <a:r>
              <a:rPr lang="it-IT" b="1" dirty="0" smtClean="0"/>
              <a:t>PN srl </a:t>
            </a:r>
            <a:r>
              <a:rPr lang="it-IT" dirty="0" smtClean="0"/>
              <a:t>in persona del legale rappresentante.</a:t>
            </a:r>
          </a:p>
          <a:p>
            <a:pPr>
              <a:buNone/>
            </a:pPr>
            <a:endParaRPr lang="it-IT" dirty="0" smtClean="0"/>
          </a:p>
          <a:p>
            <a:pPr marL="514350" indent="-514350">
              <a:buAutoNum type="alphaLcParenR"/>
            </a:pPr>
            <a:r>
              <a:rPr lang="it-IT" sz="3800" b="1" dirty="0" smtClean="0"/>
              <a:t>decurtazione per ripristino difformità rispetto alla sanatoria pendente :</a:t>
            </a:r>
          </a:p>
          <a:p>
            <a:pPr marL="514350" indent="-514350">
              <a:buAutoNum type="alphaLcParenR"/>
            </a:pPr>
            <a:endParaRPr lang="it-IT" dirty="0" smtClean="0"/>
          </a:p>
          <a:p>
            <a:pPr>
              <a:buNone/>
            </a:pPr>
            <a:r>
              <a:rPr lang="it-IT" b="1" dirty="0" smtClean="0"/>
              <a:t>a1)</a:t>
            </a:r>
            <a:r>
              <a:rPr lang="it-IT" dirty="0" smtClean="0"/>
              <a:t> Oneri per la messa in pristino dello stato dei luoghi per l’eliminazione  di tali difformità e l’adeguamento del wc alle prescrizioni riportate nel parere igienico sanitario: </a:t>
            </a:r>
          </a:p>
          <a:p>
            <a:pPr>
              <a:buNone/>
            </a:pPr>
            <a:r>
              <a:rPr lang="it-IT" dirty="0" smtClean="0"/>
              <a:t>	- ricostruzione e adeguamento del wc                                                        €.    5.000,00</a:t>
            </a:r>
          </a:p>
          <a:p>
            <a:pPr>
              <a:buNone/>
            </a:pPr>
            <a:r>
              <a:rPr lang="it-IT" dirty="0" smtClean="0"/>
              <a:t>	- chiusura apertura muraria non rappresentata                                        €.    2.000,00</a:t>
            </a:r>
          </a:p>
          <a:p>
            <a:pPr>
              <a:buNone/>
            </a:pPr>
            <a:r>
              <a:rPr lang="it-IT" dirty="0" smtClean="0"/>
              <a:t>	-  smonto della tettoia non rappresentata                                                  €.    3.000,00</a:t>
            </a:r>
          </a:p>
          <a:p>
            <a:pPr>
              <a:buNone/>
            </a:pPr>
            <a:r>
              <a:rPr lang="it-IT" dirty="0" smtClean="0"/>
              <a:t>	- pratica amministrativa di messa in pristino                                              </a:t>
            </a:r>
            <a:r>
              <a:rPr lang="it-IT" u="sng" dirty="0" smtClean="0"/>
              <a:t>€.       800,00</a:t>
            </a:r>
            <a:endParaRPr lang="it-IT" dirty="0" smtClean="0"/>
          </a:p>
          <a:p>
            <a:pPr>
              <a:buNone/>
            </a:pPr>
            <a:r>
              <a:rPr lang="it-IT" dirty="0" smtClean="0"/>
              <a:t>                                                                                                        </a:t>
            </a:r>
            <a:r>
              <a:rPr lang="it-IT" b="1" dirty="0" smtClean="0"/>
              <a:t>Sommano         €.  10.800,00</a:t>
            </a:r>
            <a:endParaRPr lang="it-IT" dirty="0" smtClean="0"/>
          </a:p>
          <a:p>
            <a:pPr>
              <a:buNone/>
            </a:pPr>
            <a:r>
              <a:rPr lang="it-IT" b="1" dirty="0" smtClean="0"/>
              <a:t>a2)</a:t>
            </a:r>
            <a:r>
              <a:rPr lang="it-IT" dirty="0" smtClean="0"/>
              <a:t>  Oneri per completamento pratica amministrativa relativa alla sanatoria con acquisizione dei pareri necessari (N.O. Soprintendenza, Genio Civile, ecc) : si stima un costo pari a </a:t>
            </a:r>
            <a:r>
              <a:rPr lang="it-IT" b="1" dirty="0" smtClean="0"/>
              <a:t>€. 5.000,00 </a:t>
            </a:r>
            <a:endParaRPr lang="it-IT" dirty="0" smtClean="0"/>
          </a:p>
          <a:p>
            <a:pPr>
              <a:buNone/>
            </a:pPr>
            <a:r>
              <a:rPr lang="it-IT" b="1" dirty="0" smtClean="0"/>
              <a:t>a3) </a:t>
            </a:r>
            <a:r>
              <a:rPr lang="it-IT" dirty="0" smtClean="0"/>
              <a:t>oneri regolarizzazione catastale : PREGEO al catasto terreni per demolizione (wc) ,  ampliamento (cabina elettrica adiacenti al capannone A) e frazionamento della porzione su cui ricade altro fabbricato,  il cui costo si stima pari a  €. 1.700,00 + variazione </a:t>
            </a:r>
            <a:r>
              <a:rPr lang="it-IT" dirty="0" err="1" smtClean="0"/>
              <a:t>Doc.Fa</a:t>
            </a:r>
            <a:r>
              <a:rPr lang="it-IT" dirty="0" smtClean="0"/>
              <a:t> per demolizione parziale e ampliamento (in planimetria), il cui costo si stima pari a €. 800,00. Complessivamente si stima un costo pari a </a:t>
            </a:r>
            <a:r>
              <a:rPr lang="it-IT" b="1" dirty="0" smtClean="0"/>
              <a:t>€. 2.500,00</a:t>
            </a:r>
            <a:endParaRPr lang="it-IT" dirty="0" smtClean="0"/>
          </a:p>
          <a:p>
            <a:pPr>
              <a:buNone/>
            </a:pPr>
            <a:r>
              <a:rPr lang="it-IT" b="1" dirty="0" smtClean="0"/>
              <a:t>a4) </a:t>
            </a:r>
            <a:r>
              <a:rPr lang="it-IT" dirty="0" smtClean="0"/>
              <a:t>saldo oblazione quantificata pari a €. 68.788,50 ( €. 68.272,50 + €. 516,00) . Essendo stati pagate rate fino al 2006 pari a</a:t>
            </a:r>
            <a:r>
              <a:rPr lang="it-IT" b="1" dirty="0" smtClean="0"/>
              <a:t> €. 44.173,16 , restano a saldo :</a:t>
            </a:r>
            <a:endParaRPr lang="it-IT" dirty="0" smtClean="0"/>
          </a:p>
          <a:p>
            <a:pPr algn="ctr">
              <a:buNone/>
            </a:pPr>
            <a:r>
              <a:rPr lang="it-IT" b="1" dirty="0" smtClean="0"/>
              <a:t>€. 68.788,50 - €. 44.173,16 = €. 24.615,34</a:t>
            </a:r>
            <a:endParaRPr lang="it-IT" dirty="0" smtClean="0"/>
          </a:p>
          <a:p>
            <a:pPr>
              <a:buNone/>
            </a:pPr>
            <a:endParaRPr lang="it-IT" dirty="0"/>
          </a:p>
        </p:txBody>
      </p:sp>
      <p:sp>
        <p:nvSpPr>
          <p:cNvPr id="4" name="Titolo 1"/>
          <p:cNvSpPr txBox="1">
            <a:spLocks/>
          </p:cNvSpPr>
          <p:nvPr/>
        </p:nvSpPr>
        <p:spPr>
          <a:xfrm>
            <a:off x="539552" y="116632"/>
            <a:ext cx="8229600" cy="504056"/>
          </a:xfrm>
          <a:prstGeom prst="rect">
            <a:avLst/>
          </a:prstGeom>
        </p:spPr>
        <p:style>
          <a:lnRef idx="1">
            <a:schemeClr val="accent5"/>
          </a:lnRef>
          <a:fillRef idx="1002">
            <a:schemeClr val="lt2"/>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tx2"/>
                </a:solidFill>
              </a:rPr>
              <a:t>Metodo a costo di trasformazione o costruzione</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760640"/>
          </a:xfrm>
        </p:spPr>
        <p:txBody>
          <a:bodyPr>
            <a:normAutofit fontScale="62500" lnSpcReduction="20000"/>
          </a:bodyPr>
          <a:lstStyle/>
          <a:p>
            <a:pPr>
              <a:buNone/>
            </a:pPr>
            <a:r>
              <a:rPr lang="it-IT" dirty="0" smtClean="0"/>
              <a:t>	Le decurtazioni per ripristino difformità rispetto alla sanatoria pendente</a:t>
            </a:r>
            <a:r>
              <a:rPr lang="it-IT" b="1" dirty="0" smtClean="0"/>
              <a:t> a</a:t>
            </a:r>
            <a:r>
              <a:rPr lang="it-IT" dirty="0" smtClean="0"/>
              <a:t>mmontano a</a:t>
            </a:r>
            <a:r>
              <a:rPr lang="it-IT" b="1" dirty="0" smtClean="0"/>
              <a:t> €. 42.915,34 (10.800,00 + 5.000,00 + 2.500,00 + 24.615,34) e</a:t>
            </a:r>
            <a:r>
              <a:rPr lang="it-IT" dirty="0" smtClean="0"/>
              <a:t>d il valore dell’immobile è pari a : </a:t>
            </a:r>
          </a:p>
          <a:p>
            <a:pPr algn="ctr">
              <a:buNone/>
            </a:pPr>
            <a:r>
              <a:rPr lang="it-IT" b="1" dirty="0" smtClean="0"/>
              <a:t>€. 319.897,12 - €. 42.915,34 = €. 276.981,78</a:t>
            </a:r>
            <a:endParaRPr lang="it-IT" dirty="0" smtClean="0"/>
          </a:p>
          <a:p>
            <a:endParaRPr lang="it-IT" dirty="0" smtClean="0"/>
          </a:p>
          <a:p>
            <a:r>
              <a:rPr lang="it-IT" b="1" dirty="0" smtClean="0"/>
              <a:t>(b) decurtazione per l’incertezza inerente l’istanza di sanatoria </a:t>
            </a:r>
            <a:r>
              <a:rPr lang="it-IT" dirty="0" smtClean="0"/>
              <a:t>ex L. 326/2003 non ancora completata comprensiva di spese per CIS e parere Soprintendenza : si ritiene di applicare una riduzione di circa il 20 % :</a:t>
            </a:r>
          </a:p>
          <a:p>
            <a:pPr algn="ctr">
              <a:buNone/>
            </a:pPr>
            <a:r>
              <a:rPr lang="it-IT" dirty="0" smtClean="0"/>
              <a:t>€. </a:t>
            </a:r>
            <a:r>
              <a:rPr lang="it-IT" b="1" dirty="0" smtClean="0"/>
              <a:t>276.981,78</a:t>
            </a:r>
            <a:r>
              <a:rPr lang="it-IT" dirty="0" smtClean="0"/>
              <a:t> x 20% =  </a:t>
            </a:r>
            <a:r>
              <a:rPr lang="it-IT" b="1" dirty="0" smtClean="0"/>
              <a:t>- €.   55.396,36</a:t>
            </a:r>
            <a:endParaRPr lang="it-IT" dirty="0" smtClean="0"/>
          </a:p>
          <a:p>
            <a:pPr>
              <a:buNone/>
            </a:pPr>
            <a:r>
              <a:rPr lang="it-IT" dirty="0" smtClean="0"/>
              <a:t>da cui si ottiene il  valore di :</a:t>
            </a:r>
          </a:p>
          <a:p>
            <a:pPr algn="ctr">
              <a:buNone/>
            </a:pPr>
            <a:r>
              <a:rPr lang="it-IT" b="1" dirty="0" smtClean="0"/>
              <a:t>€.  276.981,78</a:t>
            </a:r>
            <a:r>
              <a:rPr lang="it-IT" dirty="0" smtClean="0"/>
              <a:t> </a:t>
            </a:r>
            <a:r>
              <a:rPr lang="it-IT" b="1" dirty="0" smtClean="0"/>
              <a:t> - €. 55.396,36 = €. 221.585,42</a:t>
            </a:r>
            <a:endParaRPr lang="it-IT" dirty="0" smtClean="0"/>
          </a:p>
          <a:p>
            <a:endParaRPr lang="it-IT" dirty="0" smtClean="0"/>
          </a:p>
          <a:p>
            <a:r>
              <a:rPr lang="it-IT" dirty="0" smtClean="0"/>
              <a:t>c) decurtazione di un ulteriore 20% per lo stato di occupazione dell’immobile il quale risulta locato alla </a:t>
            </a:r>
            <a:r>
              <a:rPr lang="it-IT" b="1" dirty="0" smtClean="0"/>
              <a:t>PN srl:</a:t>
            </a:r>
            <a:endParaRPr lang="it-IT" dirty="0" smtClean="0"/>
          </a:p>
          <a:p>
            <a:pPr algn="ctr">
              <a:buNone/>
            </a:pPr>
            <a:r>
              <a:rPr lang="it-IT" b="1" dirty="0" smtClean="0"/>
              <a:t>€. 221.585,42 – 20% = €. 44.317,08</a:t>
            </a:r>
            <a:endParaRPr lang="it-IT" dirty="0" smtClean="0"/>
          </a:p>
          <a:p>
            <a:pPr>
              <a:buNone/>
            </a:pPr>
            <a:r>
              <a:rPr lang="it-IT" dirty="0" smtClean="0"/>
              <a:t>da cui si ottiene il  valore di :</a:t>
            </a:r>
          </a:p>
          <a:p>
            <a:pPr algn="ctr">
              <a:buNone/>
            </a:pPr>
            <a:r>
              <a:rPr lang="it-IT" b="1" dirty="0" smtClean="0"/>
              <a:t>€.  221.585,42  - €. 44.317,08 = €. 177.268,34</a:t>
            </a:r>
          </a:p>
          <a:p>
            <a:pPr algn="ctr">
              <a:buNone/>
            </a:pPr>
            <a:endParaRPr lang="it-IT" dirty="0" smtClean="0"/>
          </a:p>
          <a:p>
            <a:pPr>
              <a:buNone/>
            </a:pPr>
            <a:r>
              <a:rPr lang="it-IT" dirty="0" smtClean="0"/>
              <a:t>In definitiva, si assume in C.T. il valore  di  </a:t>
            </a:r>
            <a:r>
              <a:rPr lang="it-IT" b="1" dirty="0" smtClean="0"/>
              <a:t>€. 177.000,00</a:t>
            </a:r>
            <a:endParaRPr lang="it-IT" dirty="0" smtClean="0"/>
          </a:p>
          <a:p>
            <a:pPr>
              <a:buNone/>
            </a:pPr>
            <a:endParaRPr lang="it-IT" dirty="0"/>
          </a:p>
        </p:txBody>
      </p:sp>
      <p:sp>
        <p:nvSpPr>
          <p:cNvPr id="4" name="Titolo 1"/>
          <p:cNvSpPr txBox="1">
            <a:spLocks/>
          </p:cNvSpPr>
          <p:nvPr/>
        </p:nvSpPr>
        <p:spPr>
          <a:xfrm>
            <a:off x="457200" y="274638"/>
            <a:ext cx="8229600" cy="418058"/>
          </a:xfrm>
          <a:prstGeom prst="rect">
            <a:avLst/>
          </a:prstGeom>
        </p:spPr>
        <p:style>
          <a:lnRef idx="1">
            <a:schemeClr val="accent5"/>
          </a:lnRef>
          <a:fillRef idx="1002">
            <a:schemeClr val="lt2"/>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tx2"/>
                </a:solidFill>
              </a:rPr>
              <a:t>Metodo a costo di trasformazione o costruzione</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544616"/>
          </a:xfrm>
        </p:spPr>
        <p:txBody>
          <a:bodyPr>
            <a:normAutofit fontScale="92500" lnSpcReduction="20000"/>
          </a:bodyPr>
          <a:lstStyle/>
          <a:p>
            <a:r>
              <a:rPr lang="it-IT" dirty="0" smtClean="0"/>
              <a:t>Un piccolo inciso occorre fare per il Metodo IVS (International </a:t>
            </a:r>
            <a:r>
              <a:rPr lang="it-IT" dirty="0" err="1" smtClean="0"/>
              <a:t>Valuation</a:t>
            </a:r>
            <a:r>
              <a:rPr lang="it-IT" dirty="0" smtClean="0"/>
              <a:t> Standard).</a:t>
            </a:r>
          </a:p>
          <a:p>
            <a:endParaRPr lang="it-IT" dirty="0" smtClean="0"/>
          </a:p>
          <a:p>
            <a:pPr algn="just"/>
            <a:r>
              <a:rPr lang="it-IT" dirty="0" smtClean="0"/>
              <a:t>Secondo l’IVS 2007 editi da IVS </a:t>
            </a:r>
            <a:r>
              <a:rPr lang="it-IT" dirty="0" err="1" smtClean="0"/>
              <a:t>Committee</a:t>
            </a:r>
            <a:r>
              <a:rPr lang="it-IT" dirty="0" smtClean="0"/>
              <a:t> </a:t>
            </a:r>
            <a:r>
              <a:rPr lang="it-IT" i="1" dirty="0" smtClean="0"/>
              <a:t>:” Il valore di mercato è l’importo stimato al quale un determinato immobile può essere compravenduto alla data della stima, posto che l’acquirente e il venditore hanno operato in modo indipendente, non condizionato e nel proprio interesse, dopo un’adeguata attività di marketing durante la quale entrambe le parti hanno agito con eguale capacità , con prudenza e senza alcuna costrizione”</a:t>
            </a:r>
            <a:endParaRPr lang="it-IT" dirty="0" smtClean="0"/>
          </a:p>
          <a:p>
            <a:pPr>
              <a:buNone/>
            </a:pPr>
            <a:endParaRPr lang="it-IT" dirty="0"/>
          </a:p>
        </p:txBody>
      </p:sp>
      <p:sp>
        <p:nvSpPr>
          <p:cNvPr id="4" name="Titolo 1"/>
          <p:cNvSpPr txBox="1">
            <a:spLocks/>
          </p:cNvSpPr>
          <p:nvPr/>
        </p:nvSpPr>
        <p:spPr>
          <a:xfrm>
            <a:off x="457200" y="274638"/>
            <a:ext cx="8229600" cy="49006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tx2"/>
                </a:solidFill>
              </a:rPr>
              <a:t>Metodo IVS </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normAutofit fontScale="85000" lnSpcReduction="20000"/>
          </a:bodyPr>
          <a:lstStyle/>
          <a:p>
            <a:pPr algn="just"/>
            <a:r>
              <a:rPr lang="it-IT" dirty="0" smtClean="0"/>
              <a:t>Gli Standard internazionali di valutazione immobiliare sono un complesso di regole uniformi e condivise di natura metodologica e applicativa, raccolte e presentate in modo sistematico … sono redatti da IVS </a:t>
            </a:r>
            <a:r>
              <a:rPr lang="it-IT" dirty="0" err="1" smtClean="0"/>
              <a:t>Committee</a:t>
            </a:r>
            <a:r>
              <a:rPr lang="it-IT" dirty="0" smtClean="0"/>
              <a:t> Londra, organizzazione non governativa membro delle Nazioni Unite costituita nel 1981.</a:t>
            </a:r>
          </a:p>
          <a:p>
            <a:pPr algn="just">
              <a:buNone/>
            </a:pPr>
            <a:endParaRPr lang="it-IT" dirty="0" smtClean="0"/>
          </a:p>
          <a:p>
            <a:pPr algn="just"/>
            <a:r>
              <a:rPr lang="it-IT" dirty="0" smtClean="0"/>
              <a:t>Gi standard valutativi internazionali derivano da standard di fatto legati nella prassi professionale e consistono in norme comuni universalmente accettate. La loro origine e il costante legame con l’attualità inducono nel tempo aggiornamenti, revisioni e modifiche in accordo con l’evoluzione del settore professionale.</a:t>
            </a:r>
          </a:p>
          <a:p>
            <a:endParaRPr lang="it-IT" dirty="0"/>
          </a:p>
        </p:txBody>
      </p:sp>
      <p:sp>
        <p:nvSpPr>
          <p:cNvPr id="4" name="Titolo 1"/>
          <p:cNvSpPr txBox="1">
            <a:spLocks/>
          </p:cNvSpPr>
          <p:nvPr/>
        </p:nvSpPr>
        <p:spPr>
          <a:xfrm>
            <a:off x="457200" y="274638"/>
            <a:ext cx="8229600" cy="41805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tx2"/>
                </a:solidFill>
              </a:rPr>
              <a:t>Metodo IVS </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67544" y="116632"/>
            <a:ext cx="8229600" cy="41805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tx2"/>
                </a:solidFill>
              </a:rPr>
              <a:t>Metodo IVS </a:t>
            </a:r>
            <a:endParaRPr kumimoji="0" lang="it-IT" sz="2400" b="0" i="0" u="none" strike="noStrike" kern="1200" cap="none" spc="0" normalizeH="0" baseline="0" noProof="0" dirty="0">
              <a:ln>
                <a:noFill/>
              </a:ln>
              <a:solidFill>
                <a:schemeClr val="dk1"/>
              </a:solidFill>
              <a:effectLst/>
              <a:uLnTx/>
              <a:uFillTx/>
              <a:latin typeface="+mn-lt"/>
              <a:ea typeface="+mn-ea"/>
              <a:cs typeface="+mn-cs"/>
            </a:endParaRPr>
          </a:p>
        </p:txBody>
      </p:sp>
      <p:pic>
        <p:nvPicPr>
          <p:cNvPr id="7170" name="Picture 2"/>
          <p:cNvPicPr>
            <a:picLocks noGrp="1" noChangeAspect="1" noChangeArrowheads="1"/>
          </p:cNvPicPr>
          <p:nvPr>
            <p:ph idx="1"/>
          </p:nvPr>
        </p:nvPicPr>
        <p:blipFill>
          <a:blip r:embed="rId2" cstate="print"/>
          <a:srcRect l="17004" t="1591" r="15876" b="3128"/>
          <a:stretch>
            <a:fillRect/>
          </a:stretch>
        </p:blipFill>
        <p:spPr bwMode="auto">
          <a:xfrm>
            <a:off x="598015" y="620689"/>
            <a:ext cx="7592555" cy="606264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400600"/>
          </a:xfrm>
        </p:spPr>
        <p:txBody>
          <a:bodyPr>
            <a:noAutofit/>
          </a:bodyPr>
          <a:lstStyle/>
          <a:p>
            <a:pPr algn="just"/>
            <a:r>
              <a:rPr lang="it-IT" sz="1900" dirty="0" smtClean="0"/>
              <a:t>dispone che entro </a:t>
            </a:r>
            <a:r>
              <a:rPr lang="it-IT" sz="1900" b="1" dirty="0" smtClean="0"/>
              <a:t>quarantotto ore</a:t>
            </a:r>
            <a:r>
              <a:rPr lang="it-IT" sz="1900" dirty="0" smtClean="0"/>
              <a:t> dalla comunicazione del presente decreto l’esperto stimatore si rechi in cancelleria con il custode giudiziario al fine di prestare giuramento mediante sottoscrizione del verbale di accettazione;</a:t>
            </a:r>
          </a:p>
          <a:p>
            <a:pPr algn="ctr">
              <a:buNone/>
            </a:pPr>
            <a:r>
              <a:rPr lang="it-IT" sz="1900" b="1" dirty="0" smtClean="0"/>
              <a:t>FISSA</a:t>
            </a:r>
          </a:p>
          <a:p>
            <a:pPr algn="just"/>
            <a:r>
              <a:rPr lang="it-IT" sz="1900" dirty="0" smtClean="0"/>
              <a:t>l’udienza del giorno </a:t>
            </a:r>
            <a:r>
              <a:rPr lang="it-IT" sz="1900" b="1" dirty="0" smtClean="0"/>
              <a:t>23.11.2020 ore 12.00 </a:t>
            </a:r>
            <a:r>
              <a:rPr lang="it-IT" sz="1800" i="1" dirty="0" smtClean="0"/>
              <a:t>(entro 90 </a:t>
            </a:r>
            <a:r>
              <a:rPr lang="it-IT" sz="1800" i="1" dirty="0" err="1" smtClean="0"/>
              <a:t>gg</a:t>
            </a:r>
            <a:r>
              <a:rPr lang="it-IT" sz="1800" i="1" dirty="0" smtClean="0"/>
              <a:t> dal deposito doc ex art. 567 </a:t>
            </a:r>
            <a:r>
              <a:rPr lang="it-IT" sz="1800" i="1" dirty="0" err="1" smtClean="0"/>
              <a:t>co</a:t>
            </a:r>
            <a:r>
              <a:rPr lang="it-IT" sz="1800" i="1" dirty="0" smtClean="0"/>
              <a:t> 2) </a:t>
            </a:r>
            <a:r>
              <a:rPr lang="it-IT" sz="1900" dirty="0" smtClean="0"/>
              <a:t>per </a:t>
            </a:r>
            <a:r>
              <a:rPr lang="it-IT" sz="1900" b="1" dirty="0" smtClean="0"/>
              <a:t>l’audizione</a:t>
            </a:r>
            <a:r>
              <a:rPr lang="it-IT" sz="1900" dirty="0" smtClean="0"/>
              <a:t> del </a:t>
            </a:r>
            <a:r>
              <a:rPr lang="it-IT" sz="1900" u="sng" dirty="0" smtClean="0"/>
              <a:t>debitore, del creditore pignorante e di quelli intervenuti, degli eventuali comproprietari e dei creditori aventi un diritto di prelazione</a:t>
            </a:r>
            <a:r>
              <a:rPr lang="it-IT" sz="1900" dirty="0" smtClean="0"/>
              <a:t> risultante dai pubblici registri e non intervenuti, ex art. 569 </a:t>
            </a:r>
            <a:r>
              <a:rPr lang="it-IT" sz="1900" dirty="0" err="1" smtClean="0"/>
              <a:t>c.p.c.</a:t>
            </a:r>
            <a:r>
              <a:rPr lang="it-IT" sz="1900" dirty="0" smtClean="0"/>
              <a:t>, nonché per l’eventuale delega delle operazioni di vendita ex art. 591 </a:t>
            </a:r>
            <a:r>
              <a:rPr lang="it-IT" sz="1900" i="1" dirty="0" smtClean="0"/>
              <a:t>bis </a:t>
            </a:r>
            <a:r>
              <a:rPr lang="it-IT" sz="1900" dirty="0" err="1" smtClean="0"/>
              <a:t>c.p.c.</a:t>
            </a:r>
            <a:r>
              <a:rPr lang="it-IT" sz="1900" dirty="0" smtClean="0"/>
              <a:t>, rendendo noto sin d’ora che in tale udienza:</a:t>
            </a:r>
          </a:p>
          <a:p>
            <a:pPr lvl="0" algn="just"/>
            <a:r>
              <a:rPr lang="it-IT" sz="1900" dirty="0" smtClean="0"/>
              <a:t>potranno essere fatte </a:t>
            </a:r>
            <a:r>
              <a:rPr lang="it-IT" sz="1900" b="1" dirty="0" smtClean="0"/>
              <a:t>osservazioni</a:t>
            </a:r>
            <a:r>
              <a:rPr lang="it-IT" sz="1900" dirty="0" smtClean="0"/>
              <a:t> circa il tempo e le modalità della vendita e potranno essere depositate note alla relazione dell’esperto nominato dal Tribunale nel rispetto di quanto previsto dall’art.173 </a:t>
            </a:r>
            <a:r>
              <a:rPr lang="it-IT" sz="1900" i="1" dirty="0" smtClean="0"/>
              <a:t>bis </a:t>
            </a:r>
            <a:r>
              <a:rPr lang="it-IT" sz="1900" dirty="0" err="1" smtClean="0"/>
              <a:t>disp</a:t>
            </a:r>
            <a:r>
              <a:rPr lang="it-IT" sz="1900" dirty="0" smtClean="0"/>
              <a:t>. att. </a:t>
            </a:r>
            <a:r>
              <a:rPr lang="it-IT" sz="1900" dirty="0" err="1" smtClean="0"/>
              <a:t>c.p.c.</a:t>
            </a:r>
            <a:r>
              <a:rPr lang="it-IT" sz="1900" dirty="0" smtClean="0"/>
              <a:t>;</a:t>
            </a:r>
          </a:p>
          <a:p>
            <a:pPr lvl="0" algn="just"/>
            <a:r>
              <a:rPr lang="it-IT" sz="1900" dirty="0" err="1" smtClean="0"/>
              <a:t>……</a:t>
            </a:r>
            <a:endParaRPr lang="it-IT" sz="1900" dirty="0" smtClean="0"/>
          </a:p>
          <a:p>
            <a:pPr lvl="0" algn="just"/>
            <a:r>
              <a:rPr lang="it-IT" sz="1900" dirty="0" smtClean="0"/>
              <a:t>ove non sia possibile la separazione in natura della quota del bene indiviso spettante al debitore, potrà essere disposta la sua </a:t>
            </a:r>
            <a:r>
              <a:rPr lang="it-IT" sz="1900" b="1" dirty="0" smtClean="0"/>
              <a:t>divisione</a:t>
            </a:r>
            <a:r>
              <a:rPr lang="it-IT" sz="1900" dirty="0" smtClean="0"/>
              <a:t> in base a quanto disposto dagli artt. </a:t>
            </a:r>
            <a:r>
              <a:rPr lang="en-US" sz="1900" dirty="0" smtClean="0"/>
              <a:t>600 e 601 </a:t>
            </a:r>
            <a:r>
              <a:rPr lang="en-US" sz="1900" dirty="0" err="1" smtClean="0"/>
              <a:t>c.p.c</a:t>
            </a:r>
            <a:r>
              <a:rPr lang="en-US" sz="1900" dirty="0" smtClean="0"/>
              <a:t> e 181 disp. att. </a:t>
            </a:r>
            <a:r>
              <a:rPr lang="en-US" sz="1900" dirty="0" err="1" smtClean="0"/>
              <a:t>c.p.c</a:t>
            </a:r>
            <a:r>
              <a:rPr lang="en-US" sz="1900" dirty="0" smtClean="0"/>
              <a:t>.;</a:t>
            </a:r>
            <a:endParaRPr lang="it-IT" sz="1900" dirty="0" smtClean="0"/>
          </a:p>
        </p:txBody>
      </p:sp>
      <p:sp>
        <p:nvSpPr>
          <p:cNvPr id="4" name="Titolo 1"/>
          <p:cNvSpPr>
            <a:spLocks noGrp="1"/>
          </p:cNvSpPr>
          <p:nvPr>
            <p:ph type="title"/>
          </p:nvPr>
        </p:nvSpPr>
        <p:spPr>
          <a:xfrm>
            <a:off x="457200" y="274638"/>
            <a:ext cx="8229600" cy="778098"/>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Il ruolo dell’esperto nelle esecuzioni immobiliari</a:t>
            </a:r>
            <a:endParaRPr lang="it-IT" sz="2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9844" t="9546" r="9611" b="14086"/>
          <a:stretch>
            <a:fillRect/>
          </a:stretch>
        </p:blipFill>
        <p:spPr bwMode="auto">
          <a:xfrm>
            <a:off x="251520" y="908720"/>
            <a:ext cx="8640960" cy="5544616"/>
          </a:xfrm>
          <a:prstGeom prst="rect">
            <a:avLst/>
          </a:prstGeom>
          <a:noFill/>
          <a:ln w="9525">
            <a:solidFill>
              <a:schemeClr val="accent1"/>
            </a:solidFill>
            <a:miter lim="800000"/>
            <a:headEnd/>
            <a:tailEnd/>
          </a:ln>
        </p:spPr>
      </p:pic>
      <p:sp>
        <p:nvSpPr>
          <p:cNvPr id="5" name="Titolo 1"/>
          <p:cNvSpPr>
            <a:spLocks noGrp="1"/>
          </p:cNvSpPr>
          <p:nvPr>
            <p:ph type="title"/>
          </p:nvPr>
        </p:nvSpPr>
        <p:spPr>
          <a:xfrm>
            <a:off x="457200" y="274638"/>
            <a:ext cx="8229600" cy="418058"/>
          </a:xfrm>
        </p:spPr>
        <p:style>
          <a:lnRef idx="1">
            <a:schemeClr val="accent5"/>
          </a:lnRef>
          <a:fillRef idx="2">
            <a:schemeClr val="accent5"/>
          </a:fillRef>
          <a:effectRef idx="1">
            <a:schemeClr val="accent5"/>
          </a:effectRef>
          <a:fontRef idx="minor">
            <a:schemeClr val="dk1"/>
          </a:fontRef>
        </p:style>
        <p:txBody>
          <a:bodyPr>
            <a:noAutofit/>
          </a:bodyPr>
          <a:lstStyle/>
          <a:p>
            <a:r>
              <a:rPr lang="it-IT" sz="2400" b="1" dirty="0" smtClean="0">
                <a:solidFill>
                  <a:schemeClr val="tx2"/>
                </a:solidFill>
              </a:rPr>
              <a:t>Metodo   OMI</a:t>
            </a:r>
            <a:endParaRPr lang="it-IT" sz="2400" dirty="0"/>
          </a:p>
        </p:txBody>
      </p:sp>
      <p:sp>
        <p:nvSpPr>
          <p:cNvPr id="4" name="Rettangolo 3"/>
          <p:cNvSpPr/>
          <p:nvPr/>
        </p:nvSpPr>
        <p:spPr>
          <a:xfrm>
            <a:off x="2339752" y="3717032"/>
            <a:ext cx="6552728" cy="504056"/>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Procedimento di stima nel caso di esproprio per Pubblica utilità, determinazione dell’indennità</a:t>
            </a:r>
            <a:endParaRPr lang="it-IT" sz="2800" dirty="0"/>
          </a:p>
        </p:txBody>
      </p:sp>
      <p:sp>
        <p:nvSpPr>
          <p:cNvPr id="3" name="Segnaposto contenuto 2"/>
          <p:cNvSpPr>
            <a:spLocks noGrp="1"/>
          </p:cNvSpPr>
          <p:nvPr>
            <p:ph idx="1"/>
          </p:nvPr>
        </p:nvSpPr>
        <p:spPr>
          <a:xfrm>
            <a:off x="457200" y="1196752"/>
            <a:ext cx="8229600" cy="5328592"/>
          </a:xfrm>
        </p:spPr>
        <p:txBody>
          <a:bodyPr>
            <a:normAutofit fontScale="62500" lnSpcReduction="20000"/>
          </a:bodyPr>
          <a:lstStyle/>
          <a:p>
            <a:pPr algn="just">
              <a:buNone/>
            </a:pPr>
            <a:r>
              <a:rPr lang="it-IT" b="1" dirty="0" smtClean="0"/>
              <a:t>Le procedure espropriative sono regolate dal DPR 327/2001</a:t>
            </a:r>
          </a:p>
          <a:p>
            <a:pPr>
              <a:buNone/>
            </a:pPr>
            <a:r>
              <a:rPr lang="it-IT" b="1" dirty="0" smtClean="0"/>
              <a:t>                                                            Art. 32</a:t>
            </a:r>
          </a:p>
          <a:p>
            <a:pPr>
              <a:buNone/>
            </a:pPr>
            <a:r>
              <a:rPr lang="it-IT" b="1" dirty="0" smtClean="0"/>
              <a:t>                                Determinazione del valore del bene</a:t>
            </a:r>
          </a:p>
          <a:p>
            <a:pPr algn="just"/>
            <a:r>
              <a:rPr lang="it-IT" dirty="0" smtClean="0"/>
              <a:t>Salvi gli specifici criteri previsti dalla legge, </a:t>
            </a:r>
            <a:r>
              <a:rPr lang="it-IT" b="1" dirty="0" smtClean="0"/>
              <a:t>l'indennità di espropriazione è determinata sulla base delle caratteristiche del bene al momento dell'accordo di cessione o alla data dell'emanazione del decreto di esproprio,</a:t>
            </a:r>
            <a:r>
              <a:rPr lang="it-IT" dirty="0" smtClean="0"/>
              <a:t> </a:t>
            </a:r>
            <a:r>
              <a:rPr lang="it-IT" b="1" dirty="0" smtClean="0">
                <a:solidFill>
                  <a:srgbClr val="FF0000"/>
                </a:solidFill>
              </a:rPr>
              <a:t>valutando l'incidenza dei vincoli di qualsiasi natura non aventi natura espropriativa e senza considerare gli effetti del vincolo preordinato all'esproprio </a:t>
            </a:r>
            <a:r>
              <a:rPr lang="it-IT" dirty="0" smtClean="0"/>
              <a:t>e quelli connessi alla realizzazione dell'eventuale opera prevista, anche nel caso di espropriazione di un diritto diverso da quello di proprietà o di imposizione di una servitù.</a:t>
            </a:r>
          </a:p>
          <a:p>
            <a:pPr algn="just"/>
            <a:r>
              <a:rPr lang="it-IT" b="1" dirty="0" smtClean="0"/>
              <a:t>Il valore del bene è determinato senza tenere conto delle costruzioni, delle piantagioni e delle migliorie, qualora risulti, avuto riguardo al tempo in cui furono fatte e ad altre circostanze, che esse siano state realizzate allo scopo di conseguire una maggiore indennità</a:t>
            </a:r>
            <a:r>
              <a:rPr lang="it-IT" dirty="0" smtClean="0"/>
              <a:t>. Si considerano realizzate allo scopo di conseguire una maggiore indennità, le costruzioni, le piantagioni e le migliorie che siano state intraprese sui fondi soggetti ad esproprio dopo la comunicazione dell'avvio del procedimento. </a:t>
            </a:r>
          </a:p>
          <a:p>
            <a:r>
              <a:rPr lang="it-IT" dirty="0" smtClean="0"/>
              <a:t>Il proprietario, a sue spese, può asportare dal bene i materiali e tutto ciò che può essere tolto senza pregiudizio dell'opera da realizzare.</a:t>
            </a:r>
          </a:p>
          <a:p>
            <a:pPr algn="just"/>
            <a:endParaRPr lang="it-IT" b="1"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Procedimento di stima nel caso di esproprio per Pubblica utilità, determinazione dell’indennità</a:t>
            </a:r>
            <a:endParaRPr lang="it-IT" sz="2800" dirty="0"/>
          </a:p>
        </p:txBody>
      </p:sp>
      <p:sp>
        <p:nvSpPr>
          <p:cNvPr id="3" name="Segnaposto contenuto 2"/>
          <p:cNvSpPr>
            <a:spLocks noGrp="1"/>
          </p:cNvSpPr>
          <p:nvPr>
            <p:ph idx="1"/>
          </p:nvPr>
        </p:nvSpPr>
        <p:spPr>
          <a:xfrm>
            <a:off x="457200" y="1196752"/>
            <a:ext cx="8229600" cy="5328592"/>
          </a:xfrm>
        </p:spPr>
        <p:txBody>
          <a:bodyPr>
            <a:normAutofit/>
          </a:bodyPr>
          <a:lstStyle/>
          <a:p>
            <a:pPr>
              <a:buNone/>
            </a:pPr>
            <a:endParaRPr lang="it-IT" dirty="0" smtClean="0"/>
          </a:p>
          <a:p>
            <a:pPr algn="just"/>
            <a:endParaRPr lang="it-IT" b="1" dirty="0" smtClean="0"/>
          </a:p>
        </p:txBody>
      </p:sp>
      <p:sp>
        <p:nvSpPr>
          <p:cNvPr id="5" name="Rettangolo 4"/>
          <p:cNvSpPr/>
          <p:nvPr/>
        </p:nvSpPr>
        <p:spPr>
          <a:xfrm>
            <a:off x="539552" y="1340766"/>
            <a:ext cx="7920880" cy="4031873"/>
          </a:xfrm>
          <a:prstGeom prst="rect">
            <a:avLst/>
          </a:prstGeom>
        </p:spPr>
        <p:txBody>
          <a:bodyPr wrap="square">
            <a:spAutoFit/>
          </a:bodyPr>
          <a:lstStyle/>
          <a:p>
            <a:pPr algn="ctr"/>
            <a:r>
              <a:rPr lang="it-IT" sz="2000" b="1" dirty="0" smtClean="0"/>
              <a:t>Art. 36</a:t>
            </a:r>
          </a:p>
          <a:p>
            <a:pPr algn="just"/>
            <a:r>
              <a:rPr lang="it-IT" sz="2000" b="1" dirty="0" smtClean="0"/>
              <a:t>Determinazione dell'indennità nel caso di esproprio per la realizzazione di opere private che non consistano in abitazioni dell'edilizia residenziale pubblica.</a:t>
            </a:r>
          </a:p>
          <a:p>
            <a:endParaRPr lang="it-IT" sz="2000" b="1" dirty="0" smtClean="0"/>
          </a:p>
          <a:p>
            <a:pPr algn="just"/>
            <a:r>
              <a:rPr lang="it-IT" sz="2000" dirty="0" smtClean="0"/>
              <a:t>1. Se l'espropriazione è finalizzata alla realizzazione di opere private di pubblica utilità, che non rientrino nell'ambito dell'edilizia residenziale pubblica, convenzionata, agevolata o comunque denominata nonché nell'ambito dei piani di insediamenti produttivi di iniziativa pubblica, </a:t>
            </a:r>
            <a:r>
              <a:rPr lang="it-IT" sz="2000" b="1" dirty="0" smtClean="0"/>
              <a:t>l'indennità di esproprio è determinata nella misura corrispondente al valore venale del bene </a:t>
            </a:r>
            <a:r>
              <a:rPr lang="it-IT" sz="2000" dirty="0" smtClean="0"/>
              <a:t>e non si applicano le disposizioni contenute nelle sezioni seguenti. </a:t>
            </a:r>
          </a:p>
          <a:p>
            <a:endParaRPr lang="it-IT"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Procedimento di stima nel caso di esproprio per Pubblica utilità, determinazione dell’indennità</a:t>
            </a:r>
            <a:endParaRPr lang="it-IT" sz="2800" dirty="0"/>
          </a:p>
        </p:txBody>
      </p:sp>
      <p:sp>
        <p:nvSpPr>
          <p:cNvPr id="3" name="Segnaposto contenuto 2"/>
          <p:cNvSpPr>
            <a:spLocks noGrp="1"/>
          </p:cNvSpPr>
          <p:nvPr>
            <p:ph idx="1"/>
          </p:nvPr>
        </p:nvSpPr>
        <p:spPr>
          <a:xfrm>
            <a:off x="457200" y="1196752"/>
            <a:ext cx="8229600" cy="5328592"/>
          </a:xfrm>
        </p:spPr>
        <p:txBody>
          <a:bodyPr>
            <a:normAutofit/>
          </a:bodyPr>
          <a:lstStyle/>
          <a:p>
            <a:pPr>
              <a:buNone/>
            </a:pPr>
            <a:endParaRPr lang="it-IT" dirty="0" smtClean="0"/>
          </a:p>
          <a:p>
            <a:pPr algn="just"/>
            <a:endParaRPr lang="it-IT" b="1" dirty="0" smtClean="0"/>
          </a:p>
        </p:txBody>
      </p:sp>
      <p:sp>
        <p:nvSpPr>
          <p:cNvPr id="4" name="Rettangolo 3"/>
          <p:cNvSpPr/>
          <p:nvPr/>
        </p:nvSpPr>
        <p:spPr>
          <a:xfrm>
            <a:off x="323528" y="980728"/>
            <a:ext cx="8496944" cy="5755422"/>
          </a:xfrm>
          <a:prstGeom prst="rect">
            <a:avLst/>
          </a:prstGeom>
        </p:spPr>
        <p:txBody>
          <a:bodyPr wrap="square">
            <a:spAutoFit/>
          </a:bodyPr>
          <a:lstStyle/>
          <a:p>
            <a:pPr algn="ctr"/>
            <a:r>
              <a:rPr lang="it-IT" sz="1600" b="1" dirty="0" smtClean="0"/>
              <a:t>Art. 37</a:t>
            </a:r>
          </a:p>
          <a:p>
            <a:pPr algn="ctr"/>
            <a:r>
              <a:rPr lang="it-IT" sz="1600" b="1" dirty="0" smtClean="0"/>
              <a:t>Determinazione dell'indennità nel caso di esproprio di un'area edificabile</a:t>
            </a:r>
          </a:p>
          <a:p>
            <a:endParaRPr lang="it-IT" sz="1600" dirty="0" smtClean="0"/>
          </a:p>
          <a:p>
            <a:r>
              <a:rPr lang="it-IT" dirty="0" smtClean="0"/>
              <a:t>1. L'indennità di espropriazione di un'area edificabile è determinata nella misura pari al </a:t>
            </a:r>
            <a:r>
              <a:rPr lang="it-IT" b="1" dirty="0" smtClean="0"/>
              <a:t>valore venale del bene</a:t>
            </a:r>
            <a:r>
              <a:rPr lang="it-IT" dirty="0" smtClean="0"/>
              <a:t>. Quando l'espropriazione è finalizzata ad attuare interventi di riforma economico- sociale, l'indennità è ridotta del venticinque per cento  .</a:t>
            </a:r>
          </a:p>
          <a:p>
            <a:r>
              <a:rPr lang="it-IT" dirty="0" smtClean="0"/>
              <a:t>2. …..</a:t>
            </a:r>
          </a:p>
          <a:p>
            <a:pPr algn="just"/>
            <a:r>
              <a:rPr lang="it-IT" dirty="0" smtClean="0"/>
              <a:t>3. Ai soli fini dell'applicabilità delle disposizioni della presente sezione, </a:t>
            </a:r>
            <a:r>
              <a:rPr lang="it-IT" b="1" dirty="0" smtClean="0"/>
              <a:t>si considerano le possibilità legali ed effettive di edificazione</a:t>
            </a:r>
            <a:r>
              <a:rPr lang="it-IT" dirty="0" smtClean="0"/>
              <a:t>, esistenti al momento dell'emanazione del decreto di esproprio o dell'accordo di cessione. In ogni caso si esclude il rilievo di costruzioni realizzate abusivamente. </a:t>
            </a:r>
          </a:p>
          <a:p>
            <a:pPr algn="just"/>
            <a:r>
              <a:rPr lang="it-IT" dirty="0" smtClean="0"/>
              <a:t>4.Salva la disposizione dell'articolo 32, comma 1, non sussistono le possibilità legali di edificazione quando l'area è sottoposta ad un vincolo di inedificabilità assoluta in base alla normativa statale o regionale o alle previsioni di qualsiasi atto di programmazione o di pianificazione del territorio, ivi compresi il piano paesistico, il piano del parco, il piano di bacino, il piano regolatore generale, il programma di fabbricazione, il piano attuativo di iniziativa pubblica o privata anche per una parte limitata del territorio comunale per finalità di edilizia residenziale o di investimenti produttivi, ovvero in base ad un qualsiasi altro piano o provvedimento che abbia precluso il rilascio di atti, comunque denominati, abilitativi della realizzazione di edifici o manufatti di natura privata.</a:t>
            </a:r>
          </a:p>
          <a:p>
            <a:pPr algn="just"/>
            <a:endParaRPr lang="it-IT" sz="14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Procedimento di stima nel caso di esproprio per Pubblica utilità, determinazione dell’indennità</a:t>
            </a:r>
            <a:endParaRPr lang="it-IT" sz="2800" dirty="0"/>
          </a:p>
        </p:txBody>
      </p:sp>
      <p:sp>
        <p:nvSpPr>
          <p:cNvPr id="3" name="Segnaposto contenuto 2"/>
          <p:cNvSpPr>
            <a:spLocks noGrp="1"/>
          </p:cNvSpPr>
          <p:nvPr>
            <p:ph idx="1"/>
          </p:nvPr>
        </p:nvSpPr>
        <p:spPr>
          <a:xfrm>
            <a:off x="457200" y="1196752"/>
            <a:ext cx="8229600" cy="5328592"/>
          </a:xfrm>
        </p:spPr>
        <p:txBody>
          <a:bodyPr>
            <a:normAutofit/>
          </a:bodyPr>
          <a:lstStyle/>
          <a:p>
            <a:pPr>
              <a:buNone/>
            </a:pPr>
            <a:endParaRPr lang="it-IT" dirty="0" smtClean="0"/>
          </a:p>
          <a:p>
            <a:pPr algn="just"/>
            <a:endParaRPr lang="it-IT" b="1" dirty="0" smtClean="0"/>
          </a:p>
        </p:txBody>
      </p:sp>
      <p:sp>
        <p:nvSpPr>
          <p:cNvPr id="4" name="Rettangolo 3"/>
          <p:cNvSpPr/>
          <p:nvPr/>
        </p:nvSpPr>
        <p:spPr>
          <a:xfrm>
            <a:off x="323528" y="1124744"/>
            <a:ext cx="8640960" cy="4093428"/>
          </a:xfrm>
          <a:prstGeom prst="rect">
            <a:avLst/>
          </a:prstGeom>
        </p:spPr>
        <p:txBody>
          <a:bodyPr wrap="square">
            <a:spAutoFit/>
          </a:bodyPr>
          <a:lstStyle/>
          <a:p>
            <a:pPr algn="just"/>
            <a:r>
              <a:rPr lang="it-IT" sz="2000" dirty="0" smtClean="0"/>
              <a:t>5. I criteri e i requisiti per valutare l'edificabilità di fatto dell'area sono definiti con regolamento da emanare con decreto del Ministro delle infrastrutture e trasporti.</a:t>
            </a:r>
          </a:p>
          <a:p>
            <a:pPr algn="just"/>
            <a:r>
              <a:rPr lang="it-IT" sz="2000" dirty="0" smtClean="0"/>
              <a:t> </a:t>
            </a:r>
          </a:p>
          <a:p>
            <a:pPr algn="just"/>
            <a:r>
              <a:rPr lang="it-IT" sz="2000" dirty="0" smtClean="0"/>
              <a:t>6. Fino alla data di entrata in vigore del regolamento di cui al comma 5, si verifica se sussistano le possibilità effettive di edificazione, valutando le caratteristiche oggettive dell'area.</a:t>
            </a:r>
          </a:p>
          <a:p>
            <a:pPr algn="just"/>
            <a:endParaRPr lang="it-IT" sz="2000" dirty="0" smtClean="0"/>
          </a:p>
          <a:p>
            <a:pPr algn="just"/>
            <a:r>
              <a:rPr lang="it-IT" sz="2000" dirty="0" smtClean="0"/>
              <a:t>7. Qualora l'area edificabile sia utilizzata a scopi agricoli, spetta al proprietario coltivatore diretto anche una indennità pari al valore agricolo medio corrispondente al tipo di coltura effettivamente praticato. La stessa indennità spetta al fittavolo, al mezzadro o al compartecipante che, per effetto della procedura, sia costretto ad abbandonare in tutto o in parte il fondo direttamente coltivato, da almeno un anno, col lavoro proprio e di quello dei familiari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Procedimento di stima nel caso di esproprio per Pubblica utilità, determinazione dell’indennità</a:t>
            </a:r>
            <a:endParaRPr lang="it-IT" sz="2800" dirty="0"/>
          </a:p>
        </p:txBody>
      </p:sp>
      <p:sp>
        <p:nvSpPr>
          <p:cNvPr id="3" name="Segnaposto contenuto 2"/>
          <p:cNvSpPr>
            <a:spLocks noGrp="1"/>
          </p:cNvSpPr>
          <p:nvPr>
            <p:ph idx="1"/>
          </p:nvPr>
        </p:nvSpPr>
        <p:spPr>
          <a:xfrm>
            <a:off x="457200" y="1196752"/>
            <a:ext cx="8229600" cy="5328592"/>
          </a:xfrm>
        </p:spPr>
        <p:txBody>
          <a:bodyPr>
            <a:normAutofit/>
          </a:bodyPr>
          <a:lstStyle/>
          <a:p>
            <a:pPr>
              <a:buNone/>
            </a:pPr>
            <a:endParaRPr lang="it-IT" dirty="0" smtClean="0"/>
          </a:p>
          <a:p>
            <a:pPr algn="just"/>
            <a:endParaRPr lang="it-IT" b="1" dirty="0" smtClean="0"/>
          </a:p>
        </p:txBody>
      </p:sp>
      <p:sp>
        <p:nvSpPr>
          <p:cNvPr id="4" name="Rettangolo 3"/>
          <p:cNvSpPr/>
          <p:nvPr/>
        </p:nvSpPr>
        <p:spPr>
          <a:xfrm>
            <a:off x="539552" y="1412776"/>
            <a:ext cx="8208912" cy="5078313"/>
          </a:xfrm>
          <a:prstGeom prst="rect">
            <a:avLst/>
          </a:prstGeom>
        </p:spPr>
        <p:txBody>
          <a:bodyPr wrap="square">
            <a:spAutoFit/>
          </a:bodyPr>
          <a:lstStyle/>
          <a:p>
            <a:pPr algn="ctr"/>
            <a:r>
              <a:rPr lang="it-IT" b="1" dirty="0" smtClean="0"/>
              <a:t>SEZIONE IV</a:t>
            </a:r>
          </a:p>
          <a:p>
            <a:pPr algn="ctr"/>
            <a:r>
              <a:rPr lang="it-IT" b="1" dirty="0" smtClean="0"/>
              <a:t>Determinazione dell'indennità nel caso di esproprio di un area non edificabile</a:t>
            </a:r>
          </a:p>
          <a:p>
            <a:pPr algn="ctr"/>
            <a:r>
              <a:rPr lang="it-IT" b="1" dirty="0" smtClean="0"/>
              <a:t>Art. 40</a:t>
            </a:r>
          </a:p>
          <a:p>
            <a:pPr algn="ctr"/>
            <a:r>
              <a:rPr lang="it-IT" b="1" dirty="0" smtClean="0"/>
              <a:t>Disposizioni generali</a:t>
            </a:r>
          </a:p>
          <a:p>
            <a:pPr algn="just"/>
            <a:r>
              <a:rPr lang="it-IT" dirty="0" smtClean="0"/>
              <a:t>1. Nel caso di esproprio di un'area non edificabile, l'indennità definitiva è determinata in base al criterio del </a:t>
            </a:r>
            <a:r>
              <a:rPr lang="it-IT" b="1" dirty="0" smtClean="0"/>
              <a:t>valore agricolo</a:t>
            </a:r>
            <a:r>
              <a:rPr lang="it-IT" dirty="0" smtClean="0"/>
              <a:t>, tenendo conto delle colture effettivamente praticate sul fondo e del valore dei manufatti edilizi legittimamente realizzati, anche in relazione all'esercizio dell'azienda agricola, senza valutare la possibile o l'effettiva utilizzazione diversa da quella agricola. (L) (1)</a:t>
            </a:r>
          </a:p>
          <a:p>
            <a:endParaRPr lang="it-IT" dirty="0" smtClean="0"/>
          </a:p>
          <a:p>
            <a:r>
              <a:rPr lang="it-IT" dirty="0" smtClean="0"/>
              <a:t>2. Se l'area non è effettivamente coltivata, l'indennità è commisurata al valore agricolo medio corrispondente  al  tipo  di  coltura  prevalente  nella  zona  ed  al  valore  dei  manufatti  edilizi legittimamente realizzati. </a:t>
            </a:r>
          </a:p>
          <a:p>
            <a:endParaRPr lang="it-IT" dirty="0" smtClean="0"/>
          </a:p>
          <a:p>
            <a:pPr algn="just"/>
            <a:r>
              <a:rPr lang="it-IT" dirty="0" smtClean="0"/>
              <a:t>3.  Per  l'offerta  da  formulare  ai  sensi  dell'articolo  20,  comma  1,  e  per  la  determinazione dell'indennità provvisoria, si applica il criterio del valore agricolo medio di cui all'articolo 41, comma 4, corrispondente al tipo di coltura in atto nell'area da espropriare.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Procedimento di stima nel caso di esproprio per Pubblica utilità, determinazione dell’indennità</a:t>
            </a:r>
            <a:endParaRPr lang="it-IT" sz="2800" dirty="0"/>
          </a:p>
        </p:txBody>
      </p:sp>
      <p:sp>
        <p:nvSpPr>
          <p:cNvPr id="3" name="Segnaposto contenuto 2"/>
          <p:cNvSpPr>
            <a:spLocks noGrp="1"/>
          </p:cNvSpPr>
          <p:nvPr>
            <p:ph idx="1"/>
          </p:nvPr>
        </p:nvSpPr>
        <p:spPr>
          <a:xfrm>
            <a:off x="457200" y="1196752"/>
            <a:ext cx="8229600" cy="5328592"/>
          </a:xfrm>
        </p:spPr>
        <p:txBody>
          <a:bodyPr>
            <a:normAutofit/>
          </a:bodyPr>
          <a:lstStyle/>
          <a:p>
            <a:pPr algn="just"/>
            <a:r>
              <a:rPr lang="it-IT" sz="2400" dirty="0" smtClean="0"/>
              <a:t>Le problematiche relative alla valutazione delle aree edificabili sono connesse prevalentemente alla valutazione dei vincoli ed in particolare di quelli preordinati all’esproprio.</a:t>
            </a:r>
          </a:p>
          <a:p>
            <a:pPr algn="just"/>
            <a:endParaRPr lang="it-IT" sz="2400" dirty="0" smtClean="0"/>
          </a:p>
          <a:p>
            <a:pPr algn="just"/>
            <a:r>
              <a:rPr lang="it-IT" sz="2400" dirty="0" smtClean="0"/>
              <a:t>Relativamente alle aree non edificabili , ovvero quelle agricole, per la determinazione del valore si fa riferimento alle tabelle assessoriali emanate dalla Commissione Provinciale Espropri nell'ambito delle singole regioni agrarie.</a:t>
            </a:r>
          </a:p>
          <a:p>
            <a:pPr algn="just"/>
            <a:endParaRPr lang="it-IT" sz="2400" dirty="0" smtClean="0"/>
          </a:p>
          <a:p>
            <a:pPr algn="just"/>
            <a:r>
              <a:rPr lang="it-IT" sz="2400" dirty="0" smtClean="0"/>
              <a:t>Le indennità di esproprio poi , nel corpo della norma, prevedono riduzioni o maggiorazioni in relazione ad alcune circostanze afferenti l’accettazione o meno l’indennità determinata.</a:t>
            </a:r>
          </a:p>
          <a:p>
            <a:pPr algn="just"/>
            <a:endParaRPr lang="it-IT"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
        <p:nvSpPr>
          <p:cNvPr id="3" name="Segnaposto contenuto 2"/>
          <p:cNvSpPr>
            <a:spLocks noGrp="1"/>
          </p:cNvSpPr>
          <p:nvPr>
            <p:ph idx="1"/>
          </p:nvPr>
        </p:nvSpPr>
        <p:spPr>
          <a:xfrm>
            <a:off x="457200" y="1196752"/>
            <a:ext cx="8229600" cy="5328592"/>
          </a:xfrm>
        </p:spPr>
        <p:txBody>
          <a:bodyPr>
            <a:normAutofit/>
          </a:bodyPr>
          <a:lstStyle/>
          <a:p>
            <a:pPr>
              <a:buNone/>
            </a:pPr>
            <a:endParaRPr lang="it-IT" dirty="0" smtClean="0"/>
          </a:p>
          <a:p>
            <a:pPr algn="just"/>
            <a:endParaRPr lang="it-IT" b="1" dirty="0" smtClean="0"/>
          </a:p>
        </p:txBody>
      </p:sp>
      <p:sp>
        <p:nvSpPr>
          <p:cNvPr id="4" name="Rettangolo 3"/>
          <p:cNvSpPr/>
          <p:nvPr/>
        </p:nvSpPr>
        <p:spPr>
          <a:xfrm>
            <a:off x="467544" y="1124744"/>
            <a:ext cx="8208912" cy="5539978"/>
          </a:xfrm>
          <a:prstGeom prst="rect">
            <a:avLst/>
          </a:prstGeom>
        </p:spPr>
        <p:txBody>
          <a:bodyPr wrap="square">
            <a:spAutoFit/>
          </a:bodyPr>
          <a:lstStyle/>
          <a:p>
            <a:pPr algn="just"/>
            <a:r>
              <a:rPr lang="it-IT" sz="2400" dirty="0" smtClean="0"/>
              <a:t>1. II Valore agricolo medio è determinato ogni anno, entro il 31 gennaio, dalla Commissione Provinciale Espropri nell'ambito delle singole regioni agrarie, con riferimento ai valori dei terreni considerati liberi da vincoli di contratti agrari, secondo i tipi di coltura effettivamente praticati, e rilevati nell'anno solare precedente. I Valori sono espressi in </a:t>
            </a:r>
            <a:r>
              <a:rPr lang="it-IT" sz="2400" b="1" dirty="0" smtClean="0"/>
              <a:t>Euro per ettaro</a:t>
            </a:r>
            <a:r>
              <a:rPr lang="it-IT" sz="2400" dirty="0" smtClean="0"/>
              <a:t>.</a:t>
            </a:r>
          </a:p>
          <a:p>
            <a:pPr algn="just"/>
            <a:endParaRPr lang="it-IT" sz="2400" dirty="0" smtClean="0"/>
          </a:p>
          <a:p>
            <a:pPr algn="just"/>
            <a:r>
              <a:rPr lang="it-IT" sz="2400" dirty="0" smtClean="0"/>
              <a:t>2. Se l'area non è effettivamente coltivata, l'indennità è commisurata al valore agricolo medio corrispondente  al  tipo  di  coltura  prevalente  nella  zona  ed  al  valore  dei  manufatti  edilizi legittimamente realizzati. </a:t>
            </a:r>
          </a:p>
          <a:p>
            <a:pPr algn="just"/>
            <a:endParaRPr lang="it-IT" sz="2400" dirty="0" smtClean="0"/>
          </a:p>
          <a:p>
            <a:pPr algn="just"/>
            <a:r>
              <a:rPr lang="it-IT" sz="2400" dirty="0" smtClean="0"/>
              <a:t>3. Al momento sono state emanate per la provincia di Trapani quelle </a:t>
            </a:r>
            <a:r>
              <a:rPr lang="it-IT" sz="2400" b="1" dirty="0" smtClean="0"/>
              <a:t>fino al 2013 </a:t>
            </a:r>
            <a:r>
              <a:rPr lang="it-IT" sz="2400" dirty="0" smtClean="0"/>
              <a:t>come dalla seguente tabella :</a:t>
            </a:r>
          </a:p>
          <a:p>
            <a:endParaRPr lang="it-IT"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8487" t="16718" r="17782" b="15045"/>
          <a:stretch>
            <a:fillRect/>
          </a:stretch>
        </p:blipFill>
        <p:spPr bwMode="auto">
          <a:xfrm>
            <a:off x="323528" y="1268760"/>
            <a:ext cx="8603112" cy="5400600"/>
          </a:xfrm>
          <a:prstGeom prst="rect">
            <a:avLst/>
          </a:prstGeom>
          <a:noFill/>
          <a:ln w="9525">
            <a:solidFill>
              <a:schemeClr val="accent1"/>
            </a:solidFill>
            <a:miter lim="800000"/>
            <a:headEnd/>
            <a:tailEnd/>
          </a:ln>
        </p:spPr>
      </p:pic>
      <p:sp>
        <p:nvSpPr>
          <p:cNvPr id="5" name="Titolo 1"/>
          <p:cNvSpPr>
            <a:spLocks noGrp="1"/>
          </p:cNvSpPr>
          <p:nvPr>
            <p:ph type="title"/>
          </p:nvPr>
        </p:nvSpPr>
        <p:spPr>
          <a:xfrm>
            <a:off x="457200" y="274638"/>
            <a:ext cx="8229600" cy="778098"/>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57200" y="274638"/>
            <a:ext cx="8229600" cy="778098"/>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
        <p:nvSpPr>
          <p:cNvPr id="4" name="Segnaposto contenuto 3"/>
          <p:cNvSpPr>
            <a:spLocks noGrp="1"/>
          </p:cNvSpPr>
          <p:nvPr>
            <p:ph idx="1"/>
          </p:nvPr>
        </p:nvSpPr>
        <p:spPr/>
        <p:txBody>
          <a:bodyPr/>
          <a:lstStyle/>
          <a:p>
            <a:pPr algn="just"/>
            <a:r>
              <a:rPr lang="it-IT" dirty="0" smtClean="0"/>
              <a:t>Una particolare procedura di determinazione delle indennità è stata inserita nel 2012 dal legislatore per la definizione delle espropriazioni illegittime : l’art. </a:t>
            </a:r>
            <a:r>
              <a:rPr lang="it-IT" b="1" dirty="0" smtClean="0"/>
              <a:t>42 bis del dpr 327/2001</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5256584"/>
          </a:xfrm>
        </p:spPr>
        <p:txBody>
          <a:bodyPr>
            <a:normAutofit fontScale="25000" lnSpcReduction="20000"/>
          </a:bodyPr>
          <a:lstStyle/>
          <a:p>
            <a:r>
              <a:rPr lang="it-IT" sz="6400" dirty="0" smtClean="0"/>
              <a:t>Procedura esecutiva RGE</a:t>
            </a:r>
            <a:r>
              <a:rPr lang="it-IT" sz="6400" u="sng" dirty="0" smtClean="0"/>
              <a:t>	</a:t>
            </a:r>
            <a:r>
              <a:rPr lang="it-IT" sz="6400" dirty="0" smtClean="0"/>
              <a:t>/ </a:t>
            </a:r>
            <a:r>
              <a:rPr lang="it-IT" sz="6400" u="sng" dirty="0" smtClean="0"/>
              <a:t> 	</a:t>
            </a:r>
            <a:r>
              <a:rPr lang="it-IT" sz="6400" dirty="0" smtClean="0"/>
              <a:t> Giudice dell’Esecuzione Dr. _____________</a:t>
            </a:r>
          </a:p>
          <a:p>
            <a:r>
              <a:rPr lang="it-IT" sz="6400" dirty="0" smtClean="0"/>
              <a:t>Custode Giudiziario</a:t>
            </a:r>
            <a:r>
              <a:rPr lang="it-IT" sz="6400" u="sng" dirty="0" smtClean="0"/>
              <a:t>	</a:t>
            </a:r>
            <a:endParaRPr lang="it-IT" sz="6400" dirty="0" smtClean="0"/>
          </a:p>
          <a:p>
            <a:r>
              <a:rPr lang="it-IT" sz="6400" dirty="0" smtClean="0"/>
              <a:t>Esperto stimatore</a:t>
            </a:r>
            <a:r>
              <a:rPr lang="it-IT" sz="6400" u="sng" dirty="0" smtClean="0"/>
              <a:t>		</a:t>
            </a:r>
            <a:endParaRPr lang="it-IT" sz="6400" dirty="0" smtClean="0"/>
          </a:p>
          <a:p>
            <a:r>
              <a:rPr lang="it-IT" sz="6400" dirty="0" smtClean="0"/>
              <a:t>PARTE ESECUTATA </a:t>
            </a:r>
            <a:r>
              <a:rPr lang="it-IT" sz="6400" u="sng" dirty="0" smtClean="0"/>
              <a:t> 			</a:t>
            </a:r>
            <a:endParaRPr lang="it-IT" sz="6400" dirty="0" smtClean="0"/>
          </a:p>
          <a:p>
            <a:r>
              <a:rPr lang="it-IT" sz="6400" dirty="0" smtClean="0"/>
              <a:t>Stato civile dell’esecutato nel momento dell’acquisto del bene pignorato:</a:t>
            </a:r>
          </a:p>
          <a:p>
            <a:r>
              <a:rPr lang="it-IT" sz="6400" dirty="0" smtClean="0"/>
              <a:t>_ coniugato</a:t>
            </a:r>
          </a:p>
          <a:p>
            <a:r>
              <a:rPr lang="it-IT" sz="6400" dirty="0" smtClean="0"/>
              <a:t>_ celibe / nubile</a:t>
            </a:r>
          </a:p>
          <a:p>
            <a:r>
              <a:rPr lang="it-IT" sz="6400" dirty="0" smtClean="0"/>
              <a:t>Coniuge in regime di comunione legale dei beni</a:t>
            </a:r>
          </a:p>
          <a:p>
            <a:r>
              <a:rPr lang="en-US" sz="6400" dirty="0" smtClean="0"/>
              <a:t>_ SI</a:t>
            </a:r>
            <a:endParaRPr lang="it-IT" sz="6400" dirty="0" smtClean="0"/>
          </a:p>
          <a:p>
            <a:r>
              <a:rPr lang="en-US" sz="6400" dirty="0" smtClean="0"/>
              <a:t>_ NO</a:t>
            </a:r>
            <a:endParaRPr lang="it-IT" sz="6400" dirty="0" smtClean="0"/>
          </a:p>
          <a:p>
            <a:r>
              <a:rPr lang="en-US" sz="6400" dirty="0" smtClean="0"/>
              <a:t>CREDITORE PROCEDENTE:</a:t>
            </a:r>
            <a:r>
              <a:rPr lang="en-US" sz="6400" u="sng" dirty="0" smtClean="0"/>
              <a:t> 	</a:t>
            </a:r>
            <a:endParaRPr lang="it-IT" sz="6400" dirty="0" smtClean="0"/>
          </a:p>
          <a:p>
            <a:r>
              <a:rPr lang="en-US" sz="6400" dirty="0" smtClean="0"/>
              <a:t> </a:t>
            </a:r>
            <a:endParaRPr lang="it-IT" sz="6400" dirty="0" smtClean="0"/>
          </a:p>
          <a:p>
            <a:r>
              <a:rPr lang="it-IT" sz="6400" dirty="0" smtClean="0"/>
              <a:t>CREDITORI INTERVENUTI CON TITOLO ESECUTIVO:</a:t>
            </a:r>
          </a:p>
          <a:p>
            <a:r>
              <a:rPr lang="it-IT" sz="6400" dirty="0" smtClean="0"/>
              <a:t>1) </a:t>
            </a:r>
            <a:r>
              <a:rPr lang="it-IT" sz="6400" u="sng" dirty="0" smtClean="0"/>
              <a:t> 	</a:t>
            </a:r>
            <a:r>
              <a:rPr lang="it-IT" sz="6400" dirty="0" smtClean="0"/>
              <a:t> Titolo esecutivo </a:t>
            </a:r>
            <a:r>
              <a:rPr lang="it-IT" sz="6400" u="sng" dirty="0" smtClean="0"/>
              <a:t> 	 </a:t>
            </a:r>
            <a:r>
              <a:rPr lang="it-IT" sz="6400" dirty="0" smtClean="0"/>
              <a:t> 2) </a:t>
            </a:r>
            <a:r>
              <a:rPr lang="it-IT" sz="6400" u="sng" dirty="0" smtClean="0"/>
              <a:t> 	</a:t>
            </a:r>
            <a:r>
              <a:rPr lang="it-IT" sz="6400" dirty="0" smtClean="0"/>
              <a:t> Titolo esecutivo </a:t>
            </a:r>
            <a:r>
              <a:rPr lang="it-IT" sz="6400" u="sng" dirty="0" smtClean="0"/>
              <a:t> 	 </a:t>
            </a:r>
            <a:r>
              <a:rPr lang="it-IT" sz="6400" dirty="0" smtClean="0"/>
              <a:t> </a:t>
            </a:r>
          </a:p>
          <a:p>
            <a:endParaRPr lang="it-IT" sz="6400" dirty="0" smtClean="0"/>
          </a:p>
          <a:p>
            <a:r>
              <a:rPr lang="it-IT" sz="6400" dirty="0" smtClean="0"/>
              <a:t>CREDITORI  INTERVENUTI SENZA TITOLO ESECUTIVO</a:t>
            </a:r>
          </a:p>
          <a:p>
            <a:r>
              <a:rPr lang="it-IT" sz="6400" dirty="0" smtClean="0"/>
              <a:t>1) </a:t>
            </a:r>
            <a:r>
              <a:rPr lang="it-IT" sz="6400" u="sng" dirty="0" smtClean="0"/>
              <a:t> 	</a:t>
            </a:r>
            <a:endParaRPr lang="it-IT" sz="6400" dirty="0" smtClean="0"/>
          </a:p>
          <a:p>
            <a:r>
              <a:rPr lang="it-IT" sz="6400" dirty="0" smtClean="0"/>
              <a:t>2)</a:t>
            </a:r>
            <a:r>
              <a:rPr lang="it-IT" sz="6400" u="sng" dirty="0" smtClean="0"/>
              <a:t> 	</a:t>
            </a:r>
            <a:r>
              <a:rPr lang="it-IT" sz="6400" dirty="0" smtClean="0"/>
              <a:t> COMPENDIO PIGNORATO</a:t>
            </a:r>
          </a:p>
          <a:p>
            <a:r>
              <a:rPr lang="it-IT" sz="6400" dirty="0" smtClean="0"/>
              <a:t>(indicazioni catastali e descrizione dell’immobile)</a:t>
            </a:r>
          </a:p>
          <a:p>
            <a:r>
              <a:rPr lang="it-IT" sz="6400" dirty="0" smtClean="0"/>
              <a:t>Bene 1) </a:t>
            </a:r>
            <a:r>
              <a:rPr lang="it-IT" sz="6400" u="sng" dirty="0" smtClean="0"/>
              <a:t> 	</a:t>
            </a:r>
            <a:endParaRPr lang="it-IT" sz="6400" dirty="0" smtClean="0"/>
          </a:p>
          <a:p>
            <a:r>
              <a:rPr lang="it-IT" sz="6400" dirty="0" smtClean="0"/>
              <a:t>Bene 2) </a:t>
            </a:r>
            <a:r>
              <a:rPr lang="it-IT" sz="6400" u="sng" dirty="0" smtClean="0"/>
              <a:t> 	</a:t>
            </a:r>
            <a:endParaRPr lang="it-IT" sz="6400" dirty="0" smtClean="0"/>
          </a:p>
          <a:p>
            <a:pPr>
              <a:buNone/>
            </a:pPr>
            <a:r>
              <a:rPr lang="it-IT" sz="6400" dirty="0" smtClean="0"/>
              <a:t> </a:t>
            </a:r>
          </a:p>
        </p:txBody>
      </p:sp>
      <p:sp>
        <p:nvSpPr>
          <p:cNvPr id="4" name="Titolo 1"/>
          <p:cNvSpPr>
            <a:spLocks noGrp="1"/>
          </p:cNvSpPr>
          <p:nvPr>
            <p:ph type="title"/>
          </p:nvPr>
        </p:nvSpPr>
        <p:spPr>
          <a:xfrm>
            <a:off x="457200" y="274638"/>
            <a:ext cx="8229600" cy="706090"/>
          </a:xfrm>
          <a:ln/>
        </p:spPr>
        <p:style>
          <a:lnRef idx="1">
            <a:schemeClr val="dk1"/>
          </a:lnRef>
          <a:fillRef idx="2">
            <a:schemeClr val="dk1"/>
          </a:fillRef>
          <a:effectRef idx="1">
            <a:schemeClr val="dk1"/>
          </a:effectRef>
          <a:fontRef idx="minor">
            <a:schemeClr val="dk1"/>
          </a:fontRef>
        </p:style>
        <p:txBody>
          <a:bodyPr>
            <a:noAutofit/>
          </a:bodyPr>
          <a:lstStyle/>
          <a:p>
            <a:r>
              <a:rPr lang="it-IT" sz="2800" b="1" dirty="0" smtClean="0">
                <a:solidFill>
                  <a:schemeClr val="tx2"/>
                </a:solidFill>
              </a:rPr>
              <a:t/>
            </a:r>
            <a:br>
              <a:rPr lang="it-IT" sz="2800" b="1" dirty="0" smtClean="0">
                <a:solidFill>
                  <a:schemeClr val="tx2"/>
                </a:solidFill>
              </a:rPr>
            </a:br>
            <a:r>
              <a:rPr lang="it-IT" sz="2800" b="1" dirty="0" smtClean="0">
                <a:solidFill>
                  <a:schemeClr val="tx2"/>
                </a:solidFill>
              </a:rPr>
              <a:t>Il ruolo dell’esperto nelle esecuzioni immobiliari</a:t>
            </a:r>
            <a:br>
              <a:rPr lang="it-IT" sz="2800" b="1" dirty="0" smtClean="0">
                <a:solidFill>
                  <a:schemeClr val="tx2"/>
                </a:solidFill>
              </a:rPr>
            </a:br>
            <a:r>
              <a:rPr lang="it-IT" sz="1200" b="1" dirty="0" smtClean="0"/>
              <a:t>Modulo del custode e dell’esperto per il controllo iniziale della documentazione – entro 45 </a:t>
            </a:r>
            <a:r>
              <a:rPr lang="it-IT" sz="1200" b="1" dirty="0" err="1" smtClean="0"/>
              <a:t>gg</a:t>
            </a:r>
            <a:r>
              <a:rPr lang="it-IT" sz="1200" b="1" dirty="0" smtClean="0"/>
              <a:t> da accettazione</a:t>
            </a:r>
            <a:r>
              <a:rPr lang="it-IT" sz="2800" dirty="0" smtClean="0"/>
              <a:t/>
            </a:r>
            <a:br>
              <a:rPr lang="it-IT" sz="2800" dirty="0" smtClean="0"/>
            </a:br>
            <a:endParaRPr lang="it-IT"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539552" y="0"/>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
        <p:nvSpPr>
          <p:cNvPr id="4" name="Segnaposto contenuto 3"/>
          <p:cNvSpPr>
            <a:spLocks noGrp="1"/>
          </p:cNvSpPr>
          <p:nvPr>
            <p:ph idx="1"/>
          </p:nvPr>
        </p:nvSpPr>
        <p:spPr>
          <a:xfrm>
            <a:off x="539552" y="692696"/>
            <a:ext cx="8157592" cy="6021288"/>
          </a:xfrm>
        </p:spPr>
        <p:txBody>
          <a:bodyPr>
            <a:noAutofit/>
          </a:bodyPr>
          <a:lstStyle/>
          <a:p>
            <a:pPr algn="ctr">
              <a:buNone/>
            </a:pPr>
            <a:r>
              <a:rPr lang="it-IT" sz="1800" b="1" dirty="0" smtClean="0"/>
              <a:t>Art. 42 bis</a:t>
            </a:r>
          </a:p>
          <a:p>
            <a:pPr algn="ctr">
              <a:buNone/>
            </a:pPr>
            <a:r>
              <a:rPr lang="it-IT" sz="1800" b="1" dirty="0" smtClean="0"/>
              <a:t>Utilizzazione senza titolo di un bene per scopi di interesse pubblico </a:t>
            </a:r>
          </a:p>
          <a:p>
            <a:pPr marL="0" indent="-514350" algn="just">
              <a:buNone/>
            </a:pPr>
            <a:r>
              <a:rPr lang="it-IT" sz="1600" dirty="0" smtClean="0"/>
              <a:t>Valutati gli interessi in conflitto, l'autorità che utilizza un bene immobile per scopi di interesse pubblico, modificato in assenza di un valido ed efficace provvedimento di esproprio o dichiarativo della pubblica utilità, può disporre che esso sia acquisito</a:t>
            </a:r>
            <a:r>
              <a:rPr lang="it-IT" sz="1600" b="1" dirty="0" smtClean="0"/>
              <a:t>, non retroattivamente</a:t>
            </a:r>
            <a:r>
              <a:rPr lang="it-IT" sz="1600" dirty="0" smtClean="0"/>
              <a:t>, al suo patrimonio indisponibile e che al proprietario sia corrisposto un </a:t>
            </a:r>
            <a:r>
              <a:rPr lang="it-IT" sz="1600" b="1" dirty="0" smtClean="0"/>
              <a:t>indennizzo per il </a:t>
            </a:r>
            <a:r>
              <a:rPr lang="it-IT" sz="1600" b="1" dirty="0" smtClean="0">
                <a:solidFill>
                  <a:srgbClr val="FF0000"/>
                </a:solidFill>
              </a:rPr>
              <a:t>pregiudizio patrimoniale e non patrimoniale</a:t>
            </a:r>
            <a:r>
              <a:rPr lang="it-IT" sz="1600" dirty="0" smtClean="0">
                <a:solidFill>
                  <a:srgbClr val="FF0000"/>
                </a:solidFill>
              </a:rPr>
              <a:t>, quest'ultimo forfettariamente liquidato nella misura </a:t>
            </a:r>
            <a:r>
              <a:rPr lang="it-IT" sz="1600" b="1" dirty="0" smtClean="0">
                <a:solidFill>
                  <a:srgbClr val="FF0000"/>
                </a:solidFill>
              </a:rPr>
              <a:t>del dieci per cento del  valore venale del bene</a:t>
            </a:r>
            <a:r>
              <a:rPr lang="it-IT" sz="1600" dirty="0" smtClean="0">
                <a:solidFill>
                  <a:srgbClr val="FF0000"/>
                </a:solidFill>
              </a:rPr>
              <a:t>.</a:t>
            </a:r>
          </a:p>
          <a:p>
            <a:pPr marL="0" indent="-514350" algn="just">
              <a:buNone/>
            </a:pPr>
            <a:r>
              <a:rPr lang="it-IT" sz="1600" dirty="0" smtClean="0"/>
              <a:t>Il provvedimento di acquisizione può essere adottato anche quando sia stato annullato l'atto da cui sia sorto il vincolo preordinato all'esproprio, l'atto che abbia dichiarato la pubblica utilità di un'opera o il decreto di esproprio. Il provvedimento di acquisizione può essere adottato anche durante la pendenza di un giudizio per l'annullamento degli atti di cui al primo periodo del presente comma, se l'amministrazione che ha adottato l'atto impugnato lo ritira. In tali casi, le somme eventualmente già erogate al proprietario a titolo di indennizzo, maggiorate dell'interesse legale, sono detratte da quelle dovute ai sensi del presente articolo.</a:t>
            </a:r>
          </a:p>
          <a:p>
            <a:pPr marL="0" indent="-514350" algn="just">
              <a:buNone/>
            </a:pPr>
            <a:r>
              <a:rPr lang="it-IT" sz="1600" dirty="0" smtClean="0"/>
              <a:t>Salvi i casi in cui la legge disponga altrimenti, l'indennizzo per il pregiudizio patrimoniale di cui al comma 1 è determinato in misura corrispondente al </a:t>
            </a:r>
            <a:r>
              <a:rPr lang="it-IT" sz="1600" b="1" dirty="0" smtClean="0"/>
              <a:t>valore venale del bene utilizzato per scopi di pubblica utilità e, se l'occupazione riguarda un terreno edificabile, sulla base delle disposizioni dell'articolo 37, commi 3, 4, 5, 6 e 7. Per il periodo di occupazione senza titolo è computato a titolo risarcitorio, se dagli atti del procedimento non risulta la prova di una diversa entità del danno, l'interesse del cinque per cento annuo sul valore determinato ai sensi del presente comma</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539552" y="0"/>
            <a:ext cx="8229600" cy="706090"/>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
        <p:nvSpPr>
          <p:cNvPr id="4" name="Segnaposto contenuto 3"/>
          <p:cNvSpPr>
            <a:spLocks noGrp="1"/>
          </p:cNvSpPr>
          <p:nvPr>
            <p:ph idx="1"/>
          </p:nvPr>
        </p:nvSpPr>
        <p:spPr>
          <a:xfrm>
            <a:off x="539552" y="692696"/>
            <a:ext cx="8157592" cy="6021288"/>
          </a:xfrm>
        </p:spPr>
        <p:txBody>
          <a:bodyPr>
            <a:noAutofit/>
          </a:bodyPr>
          <a:lstStyle/>
          <a:p>
            <a:pPr marL="0" indent="-514350" algn="just">
              <a:spcBef>
                <a:spcPts val="0"/>
              </a:spcBef>
              <a:buNone/>
            </a:pPr>
            <a:r>
              <a:rPr lang="it-IT" sz="1200" dirty="0" smtClean="0"/>
              <a:t>	........</a:t>
            </a:r>
          </a:p>
          <a:p>
            <a:pPr marL="0" indent="-514350" algn="just">
              <a:buNone/>
            </a:pPr>
            <a:r>
              <a:rPr lang="it-IT" sz="1800" dirty="0" smtClean="0"/>
              <a:t>Se le disposizioni di cui ai commi 1, 2 e 4 sono applicate </a:t>
            </a:r>
            <a:r>
              <a:rPr lang="it-IT" sz="1800" b="1" dirty="0" smtClean="0"/>
              <a:t>quando un terreno sia stato utilizzato per finalità di edilizia residenziale pubblica</a:t>
            </a:r>
            <a:r>
              <a:rPr lang="it-IT" sz="1800" dirty="0" smtClean="0"/>
              <a:t>, agevolata o convenzionata, ovvero quando si tratta di terreno destinato a essere attribuito per finalità di interesse pubblico in uso speciale a soggetti privati, il provvedimento è di competenza dell'autorità che ha occupato il terreno e </a:t>
            </a:r>
            <a:r>
              <a:rPr lang="it-IT" sz="1800" b="1" dirty="0" smtClean="0"/>
              <a:t>la liquidazione forfetaria dell'indennizzo per il pregiudizio non patrimoniale è pari al venti per cento del valore venale del bene.</a:t>
            </a:r>
          </a:p>
          <a:p>
            <a:pPr marL="0" indent="-514350" algn="just">
              <a:buNone/>
            </a:pPr>
            <a:r>
              <a:rPr lang="it-IT" sz="1800" dirty="0" smtClean="0"/>
              <a:t>	Le disposizioni di cui al presente articolo si applicano, in quanto compatibili, anche quando è imposta una servitù e il bene continua a essere utilizzato dal proprietario o dal titolare di un altro diritto reale </a:t>
            </a:r>
            <a:r>
              <a:rPr lang="it-IT" sz="1800" dirty="0" err="1" smtClean="0"/>
              <a:t>……</a:t>
            </a:r>
            <a:r>
              <a:rPr lang="it-IT" sz="1800" dirty="0" smtClean="0"/>
              <a:t>.</a:t>
            </a:r>
          </a:p>
          <a:p>
            <a:pPr marL="0" indent="-514350" algn="just">
              <a:spcBef>
                <a:spcPts val="0"/>
              </a:spcBef>
              <a:buNone/>
            </a:pPr>
            <a:r>
              <a:rPr lang="it-IT" sz="1800" dirty="0" err="1" smtClean="0"/>
              <a:t>……</a:t>
            </a:r>
            <a:endParaRPr lang="it-IT" sz="1800" dirty="0" smtClean="0"/>
          </a:p>
          <a:p>
            <a:pPr marL="0" indent="-514350" algn="just">
              <a:spcBef>
                <a:spcPts val="0"/>
              </a:spcBef>
              <a:buNone/>
            </a:pPr>
            <a:endParaRPr lang="it-IT" sz="1800" dirty="0" smtClean="0"/>
          </a:p>
          <a:p>
            <a:pPr marL="0" indent="-514350" algn="just">
              <a:buNone/>
            </a:pPr>
            <a:r>
              <a:rPr lang="it-IT" sz="1800" dirty="0" smtClean="0"/>
              <a:t>Le disposizioni del presente articolo trovano altresì applicazione ai fatti anteriori alla sua entrata in vigore ed anche se vi è già stato un provvedimento di acquisizione successivamente ritirato o annullato, </a:t>
            </a:r>
            <a:r>
              <a:rPr lang="it-IT" sz="1800" b="1" dirty="0" smtClean="0"/>
              <a:t>ma deve essere comunque rinnovata la valutazione di attualità e prevalenza dell'interesse pubblico a disporre l'acquisizione; in tal caso, le somme già erogate al proprietario, maggiorate dell'interesse legale, sono detratte da quelle dovute ai sensi del presente articolo</a:t>
            </a:r>
            <a:r>
              <a:rPr lang="it-IT" sz="1200" dirty="0" smtClean="0"/>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67544" y="0"/>
            <a:ext cx="8229600" cy="648072"/>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
        <p:nvSpPr>
          <p:cNvPr id="6" name="Segnaposto contenuto 5"/>
          <p:cNvSpPr>
            <a:spLocks noGrp="1"/>
          </p:cNvSpPr>
          <p:nvPr>
            <p:ph idx="1"/>
          </p:nvPr>
        </p:nvSpPr>
        <p:spPr>
          <a:xfrm>
            <a:off x="395536" y="764704"/>
            <a:ext cx="8424936" cy="5976664"/>
          </a:xfrm>
        </p:spPr>
        <p:txBody>
          <a:bodyPr>
            <a:noAutofit/>
          </a:bodyPr>
          <a:lstStyle/>
          <a:p>
            <a:pPr algn="just">
              <a:buNone/>
            </a:pPr>
            <a:r>
              <a:rPr lang="it-IT" sz="1600" dirty="0" smtClean="0"/>
              <a:t>Si opera con il </a:t>
            </a:r>
            <a:r>
              <a:rPr lang="it-IT" sz="1600" b="1" dirty="0" smtClean="0"/>
              <a:t>Criterio del Valore di Trasformazione</a:t>
            </a:r>
            <a:r>
              <a:rPr lang="it-IT" sz="1600" dirty="0" smtClean="0"/>
              <a:t>, ovvero sul fatto che una determinata area, suscettibile di edificazione, possa essere trasformata o edificata e produrre un reddito o utile.</a:t>
            </a:r>
          </a:p>
          <a:p>
            <a:pPr algn="just">
              <a:buNone/>
            </a:pPr>
            <a:r>
              <a:rPr lang="it-IT" sz="1600" dirty="0" smtClean="0"/>
              <a:t>Con il progetto </a:t>
            </a:r>
            <a:r>
              <a:rPr lang="it-IT" sz="1600" i="1" dirty="0" smtClean="0"/>
              <a:t>de quo</a:t>
            </a:r>
            <a:r>
              <a:rPr lang="it-IT" sz="1600" dirty="0" smtClean="0"/>
              <a:t> sono stati realizzati 14 alloggi della superficie lorda di mq. 100,00 e complessivamente pari a : </a:t>
            </a:r>
          </a:p>
          <a:p>
            <a:pPr algn="just">
              <a:buNone/>
            </a:pPr>
            <a:r>
              <a:rPr lang="it-IT" sz="1600" dirty="0" smtClean="0"/>
              <a:t>14 unità x 100,00 mq/unità  = </a:t>
            </a:r>
            <a:r>
              <a:rPr lang="it-IT" sz="1600" b="1" dirty="0" smtClean="0"/>
              <a:t>1.400,00 mq.</a:t>
            </a:r>
            <a:endParaRPr lang="it-IT" sz="1600" dirty="0" smtClean="0"/>
          </a:p>
          <a:p>
            <a:pPr algn="just">
              <a:buNone/>
            </a:pPr>
            <a:r>
              <a:rPr lang="it-IT" sz="1600" dirty="0" smtClean="0"/>
              <a:t>Il costo complessivo della edificazione è risultato, con riferimento al Relazione di collaudo finale, pari a </a:t>
            </a:r>
            <a:r>
              <a:rPr lang="it-IT" sz="1600" b="1" dirty="0" smtClean="0"/>
              <a:t>€. 1.759.200,00</a:t>
            </a:r>
            <a:r>
              <a:rPr lang="it-IT" sz="1600" dirty="0" smtClean="0"/>
              <a:t> </a:t>
            </a:r>
            <a:r>
              <a:rPr lang="it-IT" sz="1600" b="1" u="sng" dirty="0" smtClean="0"/>
              <a:t>al netto delle somme previste per l’espropriazioni</a:t>
            </a:r>
            <a:r>
              <a:rPr lang="it-IT" sz="1600" dirty="0" smtClean="0"/>
              <a:t> e, quindi dell’incidenza dell’area.</a:t>
            </a:r>
          </a:p>
          <a:p>
            <a:pPr algn="just">
              <a:buNone/>
            </a:pPr>
            <a:r>
              <a:rPr lang="it-IT" sz="1600" dirty="0" smtClean="0"/>
              <a:t>L’area complessivamente occupata dall’intervento, secondo il Piano particellare d’esproprio definitivo del 2018 , è uguale a </a:t>
            </a:r>
            <a:r>
              <a:rPr lang="it-IT" sz="1600" b="1" dirty="0" smtClean="0"/>
              <a:t>mq. 5.240,00</a:t>
            </a:r>
            <a:r>
              <a:rPr lang="it-IT" sz="1600" dirty="0" smtClean="0"/>
              <a:t>.</a:t>
            </a:r>
          </a:p>
          <a:p>
            <a:pPr algn="just">
              <a:buNone/>
            </a:pPr>
            <a:r>
              <a:rPr lang="it-IT" sz="1600" dirty="0" smtClean="0"/>
              <a:t>Poiché un intervento di costruzione prevede che vi sia un utile dell’impresa (U) almeno del 10% della spesa complessiva, si ottiene :</a:t>
            </a:r>
          </a:p>
          <a:p>
            <a:pPr algn="just">
              <a:buNone/>
            </a:pPr>
            <a:r>
              <a:rPr lang="it-IT" sz="1600" dirty="0" smtClean="0"/>
              <a:t>U = </a:t>
            </a:r>
            <a:r>
              <a:rPr lang="it-IT" sz="1600" dirty="0" err="1" smtClean="0"/>
              <a:t>Rc</a:t>
            </a:r>
            <a:r>
              <a:rPr lang="it-IT" sz="1600" dirty="0" smtClean="0"/>
              <a:t> - </a:t>
            </a:r>
            <a:r>
              <a:rPr lang="it-IT" sz="1600" dirty="0" err="1" smtClean="0"/>
              <a:t>Cc</a:t>
            </a:r>
            <a:r>
              <a:rPr lang="it-IT" sz="1600" dirty="0" smtClean="0"/>
              <a:t> – Ca                                                                          (1) </a:t>
            </a:r>
          </a:p>
          <a:p>
            <a:pPr algn="just">
              <a:buNone/>
            </a:pPr>
            <a:r>
              <a:rPr lang="it-IT" sz="1600" dirty="0" smtClean="0"/>
              <a:t>in cui :</a:t>
            </a:r>
          </a:p>
          <a:p>
            <a:pPr algn="just">
              <a:buNone/>
            </a:pPr>
            <a:r>
              <a:rPr lang="it-IT" sz="1600" dirty="0" smtClean="0"/>
              <a:t>U : utile dell’impresa = 10% della spesa complessiva (</a:t>
            </a:r>
            <a:r>
              <a:rPr lang="it-IT" sz="1600" dirty="0" err="1" smtClean="0"/>
              <a:t>Cc</a:t>
            </a:r>
            <a:r>
              <a:rPr lang="it-IT" sz="1600" dirty="0" smtClean="0"/>
              <a:t> + Ca) </a:t>
            </a:r>
          </a:p>
          <a:p>
            <a:pPr algn="just">
              <a:buNone/>
            </a:pPr>
            <a:r>
              <a:rPr lang="it-IT" sz="1600" dirty="0" err="1" smtClean="0"/>
              <a:t>Rc</a:t>
            </a:r>
            <a:r>
              <a:rPr lang="it-IT" sz="1600" dirty="0" smtClean="0"/>
              <a:t> : Ricavo dell’eventuale vendita delle unità realizzate = </a:t>
            </a:r>
          </a:p>
          <a:p>
            <a:pPr algn="just">
              <a:buNone/>
            </a:pPr>
            <a:r>
              <a:rPr lang="it-IT" sz="1600" dirty="0" smtClean="0"/>
              <a:t>      = Superficie lorda complessiva  x costo di vendita unitario =</a:t>
            </a:r>
          </a:p>
          <a:p>
            <a:pPr algn="just">
              <a:buNone/>
            </a:pPr>
            <a:r>
              <a:rPr lang="it-IT" sz="1600" dirty="0" smtClean="0"/>
              <a:t>     = mq. 1.400,00 x €./mq. 2.000,00 = €. 2.800.000,00</a:t>
            </a:r>
          </a:p>
          <a:p>
            <a:pPr algn="just">
              <a:buNone/>
            </a:pPr>
            <a:r>
              <a:rPr lang="it-IT" sz="1600" dirty="0" err="1" smtClean="0"/>
              <a:t>Cc</a:t>
            </a:r>
            <a:r>
              <a:rPr lang="it-IT" sz="1600" dirty="0" smtClean="0"/>
              <a:t> : Costo complessivo dei lavori di costruzione al netto del costo dell’area : €. 1.759.000,00</a:t>
            </a:r>
          </a:p>
          <a:p>
            <a:pPr algn="just">
              <a:buNone/>
            </a:pPr>
            <a:r>
              <a:rPr lang="it-IT" sz="1600" b="1" dirty="0" smtClean="0"/>
              <a:t>Ca : costo dell’area o valore venale dell’area trasformata (part. 1707)</a:t>
            </a:r>
            <a:endParaRPr lang="it-IT" sz="16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67544" y="0"/>
            <a:ext cx="8229600" cy="648072"/>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
        <p:nvSpPr>
          <p:cNvPr id="6" name="Segnaposto contenuto 5"/>
          <p:cNvSpPr>
            <a:spLocks noGrp="1"/>
          </p:cNvSpPr>
          <p:nvPr>
            <p:ph idx="1"/>
          </p:nvPr>
        </p:nvSpPr>
        <p:spPr>
          <a:xfrm>
            <a:off x="395536" y="764704"/>
            <a:ext cx="8424936" cy="5976664"/>
          </a:xfrm>
        </p:spPr>
        <p:txBody>
          <a:bodyPr>
            <a:noAutofit/>
          </a:bodyPr>
          <a:lstStyle/>
          <a:p>
            <a:pPr algn="just">
              <a:buNone/>
            </a:pPr>
            <a:r>
              <a:rPr lang="it-IT" sz="1600" dirty="0" smtClean="0"/>
              <a:t>La (1) in termini di Ca diventa :</a:t>
            </a:r>
          </a:p>
          <a:p>
            <a:pPr algn="just">
              <a:buNone/>
            </a:pPr>
            <a:r>
              <a:rPr lang="it-IT" sz="1600" dirty="0" smtClean="0"/>
              <a:t>10% (</a:t>
            </a:r>
            <a:r>
              <a:rPr lang="it-IT" sz="1600" dirty="0" err="1" smtClean="0"/>
              <a:t>Cc</a:t>
            </a:r>
            <a:r>
              <a:rPr lang="it-IT" sz="1600" dirty="0" smtClean="0"/>
              <a:t> + Ca) = 0,10Cc + 0,10Ca = </a:t>
            </a:r>
            <a:r>
              <a:rPr lang="it-IT" sz="1600" dirty="0" err="1" smtClean="0"/>
              <a:t>Rc</a:t>
            </a:r>
            <a:r>
              <a:rPr lang="it-IT" sz="1600" dirty="0" smtClean="0"/>
              <a:t> – </a:t>
            </a:r>
            <a:r>
              <a:rPr lang="it-IT" sz="1600" dirty="0" err="1" smtClean="0"/>
              <a:t>Cc</a:t>
            </a:r>
            <a:r>
              <a:rPr lang="it-IT" sz="1600" dirty="0" smtClean="0"/>
              <a:t> – Ca                      (2)</a:t>
            </a:r>
          </a:p>
          <a:p>
            <a:pPr algn="just">
              <a:buNone/>
            </a:pPr>
            <a:r>
              <a:rPr lang="it-IT" sz="1600" dirty="0" smtClean="0"/>
              <a:t>Ca+0,10Ca = </a:t>
            </a:r>
            <a:r>
              <a:rPr lang="it-IT" sz="1600" dirty="0" err="1" smtClean="0"/>
              <a:t>Rc</a:t>
            </a:r>
            <a:r>
              <a:rPr lang="it-IT" sz="1600" dirty="0" smtClean="0"/>
              <a:t> – </a:t>
            </a:r>
            <a:r>
              <a:rPr lang="it-IT" sz="1600" dirty="0" err="1" smtClean="0"/>
              <a:t>Cc</a:t>
            </a:r>
            <a:r>
              <a:rPr lang="it-IT" sz="1600" dirty="0" smtClean="0"/>
              <a:t> - 0,10Cc</a:t>
            </a:r>
          </a:p>
          <a:p>
            <a:pPr algn="just">
              <a:buNone/>
            </a:pPr>
            <a:r>
              <a:rPr lang="it-IT" sz="1600" dirty="0" smtClean="0"/>
              <a:t>Ca (1 +0,10) = </a:t>
            </a:r>
            <a:r>
              <a:rPr lang="it-IT" sz="1600" dirty="0" err="1" smtClean="0"/>
              <a:t>Rc</a:t>
            </a:r>
            <a:r>
              <a:rPr lang="it-IT" sz="1600" dirty="0" smtClean="0"/>
              <a:t> - (1 + 0,10) </a:t>
            </a:r>
            <a:r>
              <a:rPr lang="it-IT" sz="1600" dirty="0" err="1" smtClean="0"/>
              <a:t>Cc</a:t>
            </a:r>
            <a:r>
              <a:rPr lang="it-IT" sz="1600" dirty="0" smtClean="0"/>
              <a:t> </a:t>
            </a:r>
          </a:p>
          <a:p>
            <a:pPr algn="just">
              <a:buNone/>
            </a:pPr>
            <a:r>
              <a:rPr lang="it-IT" sz="1600" dirty="0" smtClean="0"/>
              <a:t>1,10 Ca = </a:t>
            </a:r>
            <a:r>
              <a:rPr lang="it-IT" sz="1600" dirty="0" err="1" smtClean="0"/>
              <a:t>Rc</a:t>
            </a:r>
            <a:r>
              <a:rPr lang="it-IT" sz="1600" dirty="0" smtClean="0"/>
              <a:t> –1,10Cc</a:t>
            </a:r>
          </a:p>
          <a:p>
            <a:pPr algn="just">
              <a:buNone/>
            </a:pPr>
            <a:r>
              <a:rPr lang="it-IT" sz="1600" dirty="0" smtClean="0"/>
              <a:t>La (2) in termini di Ca , ovvero di valore dell’area trasformata risulta:</a:t>
            </a:r>
          </a:p>
          <a:p>
            <a:pPr algn="just">
              <a:buNone/>
            </a:pPr>
            <a:r>
              <a:rPr lang="it-IT" sz="1600" dirty="0" smtClean="0"/>
              <a:t>                           Ca = (</a:t>
            </a:r>
            <a:r>
              <a:rPr lang="it-IT" sz="1600" dirty="0" err="1" smtClean="0"/>
              <a:t>Rc</a:t>
            </a:r>
            <a:r>
              <a:rPr lang="it-IT" sz="1600" dirty="0" smtClean="0"/>
              <a:t> – 1,10 </a:t>
            </a:r>
            <a:r>
              <a:rPr lang="it-IT" sz="1600" dirty="0" err="1" smtClean="0"/>
              <a:t>Cc</a:t>
            </a:r>
            <a:r>
              <a:rPr lang="it-IT" sz="1600" dirty="0" smtClean="0"/>
              <a:t>) : 1,10</a:t>
            </a:r>
          </a:p>
          <a:p>
            <a:pPr algn="just">
              <a:buNone/>
            </a:pPr>
            <a:r>
              <a:rPr lang="it-IT" sz="1600" dirty="0" smtClean="0"/>
              <a:t>E sostituendovi i valori noti si ottiene :                   </a:t>
            </a:r>
          </a:p>
          <a:p>
            <a:pPr algn="just">
              <a:buNone/>
            </a:pPr>
            <a:r>
              <a:rPr lang="it-IT" sz="1600" dirty="0" smtClean="0"/>
              <a:t> Ca = (2.800.000,00 - 1,10 x 1.759.000) : 1,10 = €. 786.454,00</a:t>
            </a:r>
          </a:p>
          <a:p>
            <a:pPr algn="just">
              <a:buNone/>
            </a:pPr>
            <a:r>
              <a:rPr lang="it-IT" sz="1600" dirty="0" smtClean="0"/>
              <a:t>Naturalmente, questo è il costo complessivo dell’area d’intervento di cui la part. 1907 partecipa per il 70% circa. </a:t>
            </a:r>
          </a:p>
          <a:p>
            <a:pPr algn="just">
              <a:buNone/>
            </a:pPr>
            <a:r>
              <a:rPr lang="it-IT" sz="1600" dirty="0" smtClean="0"/>
              <a:t>Si ottiene , quindi, che il valore della part. 1907 (C</a:t>
            </a:r>
            <a:r>
              <a:rPr lang="it-IT" sz="1600" baseline="-25000" dirty="0" smtClean="0"/>
              <a:t>1907</a:t>
            </a:r>
            <a:r>
              <a:rPr lang="it-IT" sz="1600" dirty="0" smtClean="0"/>
              <a:t> ) è pari a : </a:t>
            </a:r>
          </a:p>
          <a:p>
            <a:pPr algn="just">
              <a:buNone/>
            </a:pPr>
            <a:r>
              <a:rPr lang="it-IT" sz="1600" dirty="0" smtClean="0"/>
              <a:t>                C</a:t>
            </a:r>
            <a:r>
              <a:rPr lang="it-IT" sz="1600" baseline="-25000" dirty="0" smtClean="0"/>
              <a:t>1707</a:t>
            </a:r>
            <a:r>
              <a:rPr lang="it-IT" sz="1600" dirty="0" smtClean="0"/>
              <a:t> = 70% di Ca = 70% di €. 786.454,00 = €. 550.518,00</a:t>
            </a:r>
          </a:p>
          <a:p>
            <a:pPr algn="just">
              <a:buNone/>
            </a:pPr>
            <a:r>
              <a:rPr lang="it-IT" sz="1600" dirty="0" smtClean="0"/>
              <a:t>Il valore unitario dell’area risulta pari a : €. 550.518,00 : mq. 5240 = €/mq. 105,00</a:t>
            </a:r>
          </a:p>
          <a:p>
            <a:pPr algn="just">
              <a:buNone/>
            </a:pPr>
            <a:r>
              <a:rPr lang="it-IT" sz="1600" dirty="0" smtClean="0"/>
              <a:t>E’ stato inserito un valore unitario dell’immobile pari a </a:t>
            </a:r>
            <a:r>
              <a:rPr lang="it-IT" sz="1600" b="1" dirty="0" smtClean="0"/>
              <a:t>€/mq. 2.000,00</a:t>
            </a:r>
            <a:r>
              <a:rPr lang="it-IT" sz="1600" dirty="0" smtClean="0"/>
              <a:t> , pari al valore medio indicato dall’OMI per abitazioni di tipo economico </a:t>
            </a:r>
          </a:p>
          <a:p>
            <a:pPr algn="just">
              <a:buNone/>
            </a:pPr>
            <a:r>
              <a:rPr lang="it-IT" sz="1600" dirty="0" smtClean="0"/>
              <a:t>A conforto del valore ottenuto di </a:t>
            </a:r>
            <a:r>
              <a:rPr lang="it-IT" sz="1600" b="1" dirty="0" smtClean="0"/>
              <a:t>€/mq. 105,00</a:t>
            </a:r>
            <a:r>
              <a:rPr lang="it-IT" sz="1600" dirty="0" smtClean="0"/>
              <a:t> il sottoscritto tecnico ha acquisito gli atti di vendita relativi ad una analoga lottizzazione confinante quella per cui è causa e che chiameremo “lottizzazione Adiacente”.</a:t>
            </a:r>
          </a:p>
          <a:p>
            <a:pPr algn="just">
              <a:buNone/>
            </a:pPr>
            <a:r>
              <a:rPr lang="it-IT" sz="1600" dirty="0" smtClean="0"/>
              <a:t>In </a:t>
            </a:r>
            <a:r>
              <a:rPr lang="it-IT" sz="1600" dirty="0" smtClean="0"/>
              <a:t>particolare, </a:t>
            </a:r>
            <a:r>
              <a:rPr lang="it-IT" sz="1600" dirty="0" smtClean="0"/>
              <a:t>nella figura di google </a:t>
            </a:r>
            <a:r>
              <a:rPr lang="it-IT" sz="1600" dirty="0" err="1" smtClean="0"/>
              <a:t>maps</a:t>
            </a:r>
            <a:r>
              <a:rPr lang="it-IT" sz="1600" dirty="0" smtClean="0"/>
              <a:t> sottostante si individua la lottizzazione suddetta </a:t>
            </a:r>
            <a:r>
              <a:rPr lang="it-IT" sz="1600" dirty="0" err="1" smtClean="0"/>
              <a:t>perimetrata</a:t>
            </a:r>
            <a:r>
              <a:rPr lang="it-IT" sz="1600" dirty="0" smtClean="0"/>
              <a:t> in giallo e quella per cui è causa </a:t>
            </a:r>
            <a:r>
              <a:rPr lang="it-IT" sz="1600" dirty="0" err="1" smtClean="0"/>
              <a:t>perimetrata</a:t>
            </a:r>
            <a:r>
              <a:rPr lang="it-IT" sz="1600" dirty="0" smtClean="0"/>
              <a:t> in rosso.</a:t>
            </a:r>
          </a:p>
          <a:p>
            <a:endParaRPr lang="it-IT" sz="1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67544" y="116632"/>
            <a:ext cx="8229600" cy="648072"/>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pic>
        <p:nvPicPr>
          <p:cNvPr id="2050" name="Picture 2"/>
          <p:cNvPicPr>
            <a:picLocks noGrp="1" noChangeAspect="1" noChangeArrowheads="1"/>
          </p:cNvPicPr>
          <p:nvPr>
            <p:ph idx="1"/>
          </p:nvPr>
        </p:nvPicPr>
        <p:blipFill>
          <a:blip r:embed="rId2" cstate="print"/>
          <a:srcRect l="22257" t="16542" r="26732" b="5499"/>
          <a:stretch>
            <a:fillRect/>
          </a:stretch>
        </p:blipFill>
        <p:spPr bwMode="auto">
          <a:xfrm>
            <a:off x="1140598" y="980728"/>
            <a:ext cx="6533624" cy="5616624"/>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67544" y="188640"/>
            <a:ext cx="8229600" cy="778098"/>
          </a:xfrm>
        </p:spPr>
        <p:style>
          <a:lnRef idx="1">
            <a:schemeClr val="dk1"/>
          </a:lnRef>
          <a:fillRef idx="2">
            <a:schemeClr val="dk1"/>
          </a:fillRef>
          <a:effectRef idx="1">
            <a:schemeClr val="dk1"/>
          </a:effectRef>
          <a:fontRef idx="minor">
            <a:schemeClr val="dk1"/>
          </a:fontRef>
        </p:style>
        <p:txBody>
          <a:bodyPr>
            <a:noAutofit/>
          </a:bodyPr>
          <a:lstStyle/>
          <a:p>
            <a:r>
              <a:rPr lang="it-IT" sz="2400" b="1" dirty="0" smtClean="0">
                <a:solidFill>
                  <a:schemeClr val="tx2"/>
                </a:solidFill>
              </a:rPr>
              <a:t>Procedimento di stima nel caso di esproprio per Pubblica utilità, determinazione dell’indennità</a:t>
            </a:r>
            <a:endParaRPr lang="it-IT" sz="2400" dirty="0"/>
          </a:p>
        </p:txBody>
      </p:sp>
      <p:sp>
        <p:nvSpPr>
          <p:cNvPr id="4" name="Segnaposto contenuto 3"/>
          <p:cNvSpPr>
            <a:spLocks noGrp="1"/>
          </p:cNvSpPr>
          <p:nvPr>
            <p:ph idx="1"/>
          </p:nvPr>
        </p:nvSpPr>
        <p:spPr>
          <a:xfrm>
            <a:off x="457200" y="1052736"/>
            <a:ext cx="8229600" cy="5544616"/>
          </a:xfrm>
        </p:spPr>
        <p:txBody>
          <a:bodyPr>
            <a:normAutofit fontScale="47500" lnSpcReduction="20000"/>
          </a:bodyPr>
          <a:lstStyle/>
          <a:p>
            <a:pPr>
              <a:buNone/>
            </a:pPr>
            <a:r>
              <a:rPr lang="it-IT" dirty="0" smtClean="0"/>
              <a:t>L’area ha sostanzialmente le stesse caratteristiche urbanistiche di quella per cui è causa con una potenzialità edificatoria e commerciale identica a quella dell’area per cui è causa come da CDU allegato agli atti di compravendita.</a:t>
            </a:r>
          </a:p>
          <a:p>
            <a:pPr>
              <a:buNone/>
            </a:pPr>
            <a:r>
              <a:rPr lang="it-IT" dirty="0" smtClean="0"/>
              <a:t>In particolare, nell’atto di vendita vengono venduti :</a:t>
            </a:r>
          </a:p>
          <a:p>
            <a:pPr lvl="0">
              <a:buNone/>
            </a:pPr>
            <a:r>
              <a:rPr lang="it-IT" dirty="0" smtClean="0"/>
              <a:t>Mq. 2.828,00 per €. 320.000,00 ;</a:t>
            </a:r>
          </a:p>
          <a:p>
            <a:pPr lvl="0">
              <a:buNone/>
            </a:pPr>
            <a:r>
              <a:rPr lang="it-IT" dirty="0" smtClean="0"/>
              <a:t>2/5 di Mq. 3.913,00 per €. 178.000,00</a:t>
            </a:r>
          </a:p>
          <a:p>
            <a:pPr>
              <a:buNone/>
            </a:pPr>
            <a:r>
              <a:rPr lang="it-IT" dirty="0" smtClean="0"/>
              <a:t>Il valore unitario dell’area , già provvista di lottizzazione approvata , risulta pari :</a:t>
            </a:r>
          </a:p>
          <a:p>
            <a:pPr lvl="0">
              <a:buNone/>
            </a:pPr>
            <a:r>
              <a:rPr lang="it-IT" dirty="0" smtClean="0"/>
              <a:t>€. 320.000,00 : mq. 2828,00 =  €/mq. 113,15</a:t>
            </a:r>
          </a:p>
          <a:p>
            <a:pPr lvl="0">
              <a:buNone/>
            </a:pPr>
            <a:r>
              <a:rPr lang="it-IT" dirty="0" smtClean="0"/>
              <a:t>€. 178.000,00 : mq. 3.913,00  : 2/5 = €./mq 113,72</a:t>
            </a:r>
          </a:p>
          <a:p>
            <a:pPr>
              <a:buNone/>
            </a:pPr>
            <a:r>
              <a:rPr lang="it-IT" dirty="0" smtClean="0"/>
              <a:t>Il valore ottenuto di €/mq. 113,00 è congruente con quello determinato con il </a:t>
            </a:r>
            <a:r>
              <a:rPr lang="it-IT" b="1" dirty="0" smtClean="0"/>
              <a:t>criterio di trasformazione</a:t>
            </a:r>
            <a:r>
              <a:rPr lang="it-IT" dirty="0" smtClean="0"/>
              <a:t> con cui si è ottenuto il valore di </a:t>
            </a:r>
            <a:r>
              <a:rPr lang="it-IT" b="1" dirty="0" smtClean="0"/>
              <a:t>€/mq. 105,00</a:t>
            </a:r>
            <a:r>
              <a:rPr lang="it-IT" dirty="0" smtClean="0"/>
              <a:t>.</a:t>
            </a:r>
          </a:p>
          <a:p>
            <a:pPr>
              <a:buNone/>
            </a:pPr>
            <a:r>
              <a:rPr lang="it-IT" dirty="0" smtClean="0"/>
              <a:t>In definitiva, il valore venale dell’area irreversibilmente trasformata di mq. 5224, risulta pari a:    mq. 5.224,00 x €/mq. 105,00 =</a:t>
            </a:r>
            <a:r>
              <a:rPr lang="it-IT" b="1" dirty="0" smtClean="0"/>
              <a:t> €. 548.520,00</a:t>
            </a:r>
            <a:endParaRPr lang="it-IT" dirty="0" smtClean="0"/>
          </a:p>
          <a:p>
            <a:pPr algn="ctr">
              <a:buNone/>
            </a:pPr>
            <a:r>
              <a:rPr lang="it-IT" dirty="0" smtClean="0"/>
              <a:t>/////</a:t>
            </a:r>
          </a:p>
          <a:p>
            <a:pPr>
              <a:buNone/>
            </a:pPr>
            <a:r>
              <a:rPr lang="it-IT" b="1" dirty="0" smtClean="0"/>
              <a:t>- Superficie reale dell’area da acquisire al patrimonio indisponibile </a:t>
            </a:r>
            <a:r>
              <a:rPr lang="it-IT" dirty="0" smtClean="0"/>
              <a:t>: mq. 5224 </a:t>
            </a:r>
          </a:p>
          <a:p>
            <a:pPr>
              <a:buNone/>
            </a:pPr>
            <a:r>
              <a:rPr lang="it-IT" b="1" dirty="0" smtClean="0"/>
              <a:t>- Valore venale unitario dell’area</a:t>
            </a:r>
            <a:r>
              <a:rPr lang="it-IT" dirty="0" smtClean="0"/>
              <a:t> : €./mq 105,00</a:t>
            </a:r>
          </a:p>
          <a:p>
            <a:pPr>
              <a:buNone/>
            </a:pPr>
            <a:r>
              <a:rPr lang="it-IT" b="1" dirty="0" smtClean="0"/>
              <a:t>- Danno Patrimoniale</a:t>
            </a:r>
            <a:r>
              <a:rPr lang="it-IT" dirty="0" smtClean="0"/>
              <a:t> : mq. 5.224 x €/mq. 105,00 = 	                 €.    548.520,00</a:t>
            </a:r>
          </a:p>
          <a:p>
            <a:pPr>
              <a:buNone/>
            </a:pPr>
            <a:r>
              <a:rPr lang="it-IT" b="1" dirty="0" smtClean="0"/>
              <a:t>- Danno Non Patrimoniale</a:t>
            </a:r>
            <a:r>
              <a:rPr lang="it-IT" dirty="0" smtClean="0"/>
              <a:t> (20%) : </a:t>
            </a:r>
            <a:r>
              <a:rPr lang="it-IT" dirty="0" err="1" smtClean="0"/>
              <a:t>20%</a:t>
            </a:r>
            <a:r>
              <a:rPr lang="it-IT" dirty="0" smtClean="0"/>
              <a:t> di €. 548.520,00 =               </a:t>
            </a:r>
            <a:r>
              <a:rPr lang="it-IT" dirty="0" smtClean="0"/>
              <a:t>      €</a:t>
            </a:r>
            <a:r>
              <a:rPr lang="it-IT" dirty="0" smtClean="0"/>
              <a:t>.    109.704,00</a:t>
            </a:r>
          </a:p>
          <a:p>
            <a:pPr>
              <a:buNone/>
            </a:pPr>
            <a:r>
              <a:rPr lang="it-IT" b="1" dirty="0" smtClean="0"/>
              <a:t>-Indennità </a:t>
            </a:r>
            <a:r>
              <a:rPr lang="it-IT" b="1" dirty="0" smtClean="0"/>
              <a:t>periodo di occupazione :</a:t>
            </a:r>
            <a:r>
              <a:rPr lang="it-IT" dirty="0" smtClean="0"/>
              <a:t> </a:t>
            </a:r>
            <a:endParaRPr lang="it-IT" dirty="0" smtClean="0"/>
          </a:p>
          <a:p>
            <a:pPr>
              <a:buNone/>
            </a:pPr>
            <a:r>
              <a:rPr lang="it-IT" dirty="0" smtClean="0"/>
              <a:t>- </a:t>
            </a:r>
            <a:r>
              <a:rPr lang="it-IT" dirty="0" err="1" smtClean="0"/>
              <a:t>occup</a:t>
            </a:r>
            <a:r>
              <a:rPr lang="it-IT" dirty="0" smtClean="0"/>
              <a:t> legittima : 1/12 x 5 anni x €. 548.520,00 =                                     €.    228.550,00</a:t>
            </a:r>
          </a:p>
          <a:p>
            <a:pPr>
              <a:buNone/>
            </a:pPr>
            <a:r>
              <a:rPr lang="it-IT" dirty="0" smtClean="0"/>
              <a:t>- </a:t>
            </a:r>
            <a:r>
              <a:rPr lang="it-IT" dirty="0" err="1" smtClean="0"/>
              <a:t>occup</a:t>
            </a:r>
            <a:r>
              <a:rPr lang="it-IT" dirty="0" smtClean="0"/>
              <a:t> </a:t>
            </a:r>
            <a:r>
              <a:rPr lang="it-IT" dirty="0" err="1" smtClean="0"/>
              <a:t>illeg</a:t>
            </a:r>
            <a:r>
              <a:rPr lang="it-IT" dirty="0" smtClean="0"/>
              <a:t>    :       5</a:t>
            </a:r>
            <a:r>
              <a:rPr lang="it-IT" dirty="0" smtClean="0"/>
              <a:t>% x </a:t>
            </a:r>
            <a:r>
              <a:rPr lang="it-IT" dirty="0" smtClean="0"/>
              <a:t>13 </a:t>
            </a:r>
            <a:r>
              <a:rPr lang="it-IT" dirty="0" smtClean="0"/>
              <a:t>anni x €. 548.520,00 = 	</a:t>
            </a:r>
            <a:r>
              <a:rPr lang="it-IT" dirty="0" smtClean="0"/>
              <a:t>                   </a:t>
            </a:r>
            <a:r>
              <a:rPr lang="it-IT" u="sng" dirty="0" smtClean="0"/>
              <a:t>€</a:t>
            </a:r>
            <a:r>
              <a:rPr lang="it-IT" u="sng" dirty="0" smtClean="0"/>
              <a:t>.    </a:t>
            </a:r>
            <a:r>
              <a:rPr lang="it-IT" u="sng" dirty="0" smtClean="0"/>
              <a:t>356.538,00</a:t>
            </a:r>
            <a:endParaRPr lang="it-IT" dirty="0" smtClean="0"/>
          </a:p>
          <a:p>
            <a:pPr>
              <a:buNone/>
            </a:pPr>
            <a:r>
              <a:rPr lang="it-IT" dirty="0" smtClean="0"/>
              <a:t>                                                                                              	Totale </a:t>
            </a:r>
            <a:r>
              <a:rPr lang="it-IT" dirty="0" smtClean="0"/>
              <a:t>       </a:t>
            </a:r>
            <a:r>
              <a:rPr lang="it-IT" b="1" dirty="0" smtClean="0"/>
              <a:t>€</a:t>
            </a:r>
            <a:r>
              <a:rPr lang="it-IT" b="1" dirty="0" smtClean="0"/>
              <a:t>. </a:t>
            </a:r>
            <a:r>
              <a:rPr lang="it-IT" b="1" dirty="0" smtClean="0"/>
              <a:t>1.243.312,00</a:t>
            </a:r>
          </a:p>
          <a:p>
            <a:pPr>
              <a:buNone/>
            </a:pPr>
            <a:endParaRPr lang="it-IT" b="1" dirty="0" smtClean="0"/>
          </a:p>
          <a:p>
            <a:pPr>
              <a:buNone/>
            </a:pPr>
            <a:r>
              <a:rPr lang="it-IT" b="1" dirty="0" smtClean="0">
                <a:solidFill>
                  <a:srgbClr val="FF0000"/>
                </a:solidFill>
              </a:rPr>
              <a:t>Ultima sent Cassazione Civ. sez. un. 21/08/2020 n. 17581</a:t>
            </a:r>
            <a:endParaRPr lang="it-IT" dirty="0" smtClean="0">
              <a:solidFill>
                <a:srgbClr val="FF0000"/>
              </a:solidFill>
            </a:endParaRPr>
          </a:p>
          <a:p>
            <a:endParaRPr lang="it-IT"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24936" cy="1800200"/>
          </a:xfrm>
        </p:spPr>
        <p:style>
          <a:lnRef idx="1">
            <a:schemeClr val="dk1"/>
          </a:lnRef>
          <a:fillRef idx="2">
            <a:schemeClr val="dk1"/>
          </a:fillRef>
          <a:effectRef idx="1">
            <a:schemeClr val="dk1"/>
          </a:effectRef>
          <a:fontRef idx="minor">
            <a:schemeClr val="dk1"/>
          </a:fontRef>
        </p:style>
        <p:txBody>
          <a:bodyPr>
            <a:normAutofit fontScale="90000"/>
          </a:bodyPr>
          <a:lstStyle/>
          <a:p>
            <a:r>
              <a:rPr lang="it-IT" sz="2800" dirty="0" smtClean="0"/>
              <a:t>INGEGNERIA FORENSE</a:t>
            </a:r>
            <a:br>
              <a:rPr lang="it-IT" sz="2800" dirty="0" smtClean="0"/>
            </a:br>
            <a:r>
              <a:rPr lang="it-IT" sz="2000" dirty="0" smtClean="0"/>
              <a:t>CORSO </a:t>
            </a:r>
            <a:r>
              <a:rPr lang="it-IT" sz="2000" dirty="0" err="1" smtClean="0"/>
              <a:t>DI</a:t>
            </a:r>
            <a:r>
              <a:rPr lang="it-IT" sz="2000" dirty="0" smtClean="0"/>
              <a:t> FORMAZIONE PER CONSULENTI TECNICI</a:t>
            </a:r>
            <a:br>
              <a:rPr lang="it-IT" sz="2000" dirty="0" smtClean="0"/>
            </a:br>
            <a:r>
              <a:rPr lang="it-IT" sz="2000" dirty="0" smtClean="0"/>
              <a:t>Programma base di 20 ore organizzato dalla Fondazione</a:t>
            </a:r>
            <a:br>
              <a:rPr lang="it-IT" sz="2000" dirty="0" smtClean="0"/>
            </a:br>
            <a:r>
              <a:rPr lang="it-IT" sz="2000" dirty="0" smtClean="0"/>
              <a:t>Ordine Ingegneri di Trapani col patrocinio del CNI</a:t>
            </a:r>
            <a:br>
              <a:rPr lang="it-IT" sz="2000" dirty="0" smtClean="0"/>
            </a:br>
            <a:r>
              <a:rPr lang="it-IT" sz="2000" dirty="0" smtClean="0"/>
              <a:t/>
            </a:r>
            <a:br>
              <a:rPr lang="it-IT" sz="2000" dirty="0" smtClean="0"/>
            </a:br>
            <a:r>
              <a:rPr lang="it-IT" sz="2000" b="1" dirty="0" smtClean="0"/>
              <a:t>4° incontro 19/02/2021 ore 15,30 – 17,30</a:t>
            </a:r>
            <a:endParaRPr lang="it-IT" sz="2800" b="1" dirty="0"/>
          </a:p>
        </p:txBody>
      </p:sp>
      <p:sp>
        <p:nvSpPr>
          <p:cNvPr id="3" name="Sottotitolo 2"/>
          <p:cNvSpPr>
            <a:spLocks noGrp="1"/>
          </p:cNvSpPr>
          <p:nvPr>
            <p:ph type="subTitle" idx="1"/>
          </p:nvPr>
        </p:nvSpPr>
        <p:spPr>
          <a:xfrm>
            <a:off x="395536" y="2204864"/>
            <a:ext cx="8424936" cy="4320480"/>
          </a:xfrm>
        </p:spPr>
        <p:style>
          <a:lnRef idx="1">
            <a:schemeClr val="accent4"/>
          </a:lnRef>
          <a:fillRef idx="2">
            <a:schemeClr val="accent4"/>
          </a:fillRef>
          <a:effectRef idx="1">
            <a:schemeClr val="accent4"/>
          </a:effectRef>
          <a:fontRef idx="minor">
            <a:schemeClr val="dk1"/>
          </a:fontRef>
        </p:style>
        <p:txBody>
          <a:bodyPr>
            <a:normAutofit/>
          </a:bodyPr>
          <a:lstStyle/>
          <a:p>
            <a:endParaRPr lang="it-IT" sz="6200" dirty="0" smtClean="0">
              <a:solidFill>
                <a:schemeClr val="tx2"/>
              </a:solidFill>
            </a:endParaRPr>
          </a:p>
          <a:p>
            <a:r>
              <a:rPr lang="it-IT" sz="6200" dirty="0" smtClean="0">
                <a:solidFill>
                  <a:schemeClr val="tx2"/>
                </a:solidFill>
              </a:rPr>
              <a:t>Grazie per l’attenzione </a:t>
            </a:r>
          </a:p>
          <a:p>
            <a:endParaRPr lang="it-IT" sz="6200" dirty="0" smtClean="0">
              <a:solidFill>
                <a:schemeClr val="tx2"/>
              </a:solidFill>
            </a:endParaRPr>
          </a:p>
          <a:p>
            <a:endParaRPr lang="it-IT" sz="6200" dirty="0" smtClean="0">
              <a:solidFill>
                <a:schemeClr val="tx2"/>
              </a:solidFill>
            </a:endParaRPr>
          </a:p>
          <a:p>
            <a:pPr algn="l"/>
            <a:endParaRPr lang="it-IT" sz="2400" dirty="0" smtClean="0">
              <a:solidFill>
                <a:schemeClr val="tx2"/>
              </a:solidFill>
            </a:endParaRPr>
          </a:p>
          <a:p>
            <a:pPr algn="just">
              <a:lnSpc>
                <a:spcPts val="2000"/>
              </a:lnSpc>
              <a:spcBef>
                <a:spcPts val="600"/>
              </a:spcBef>
              <a:spcAft>
                <a:spcPts val="1000"/>
              </a:spcAft>
              <a:buFont typeface="Arial" pitchFamily="34" charset="0"/>
              <a:buChar char="•"/>
            </a:pPr>
            <a:endParaRPr lang="it-IT" sz="1800"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3555</TotalTime>
  <Words>9767</Words>
  <Application>Microsoft Office PowerPoint</Application>
  <PresentationFormat>Presentazione su schermo (4:3)</PresentationFormat>
  <Paragraphs>726</Paragraphs>
  <Slides>96</Slides>
  <Notes>2</Notes>
  <HiddenSlides>0</HiddenSlides>
  <MMClips>0</MMClips>
  <ScaleCrop>false</ScaleCrop>
  <HeadingPairs>
    <vt:vector size="4" baseType="variant">
      <vt:variant>
        <vt:lpstr>Tema</vt:lpstr>
      </vt:variant>
      <vt:variant>
        <vt:i4>1</vt:i4>
      </vt:variant>
      <vt:variant>
        <vt:lpstr>Titoli diapositive</vt:lpstr>
      </vt:variant>
      <vt:variant>
        <vt:i4>96</vt:i4>
      </vt:variant>
    </vt:vector>
  </HeadingPairs>
  <TitlesOfParts>
    <vt:vector size="97" baseType="lpstr">
      <vt:lpstr>Tema di Office</vt:lpstr>
      <vt:lpstr>INGEGNERIA FORENSE CORSO DI FORMAZIONE PER CONSULENTI TECNICI Programma base di 20 ore organizzato dalla Fondazione Ordine Ingegneri di Trapani col patrocinio del CNI  4° incontro 19/02/2021 ore 15,30 – 17,30</vt:lpstr>
      <vt:lpstr>Il ruolo dell’esperto nelle esecuzioni immobiliari</vt:lpstr>
      <vt:lpstr>Il ruolo dell’esperto nelle esecuzioni immobiliari</vt:lpstr>
      <vt:lpstr>Il ruolo dell’esperto nelle esecuzioni immobiliari</vt:lpstr>
      <vt:lpstr>Il ruolo dell’esperto nelle esecuzioni immobiliari</vt:lpstr>
      <vt:lpstr>Il ruolo dell’esperto nelle esecuzioni immobiliari</vt:lpstr>
      <vt:lpstr>Il ruolo dell’esperto nelle esecuzioni immobiliari</vt:lpstr>
      <vt:lpstr>Il ruolo dell’esperto nelle esecuzioni immobiliari</vt:lpstr>
      <vt:lpstr> Il ruolo dell’esperto nelle esecuzioni immobiliari Modulo del custode e dell’esperto per il controllo iniziale della documentazione – entro 45 gg da accettazione </vt:lpstr>
      <vt:lpstr>Il ruolo dell’esperto nelle esecuzioni immobiliari  Modulo del custode e dell’esperto per il controllo iniziale della documentazione</vt:lpstr>
      <vt:lpstr>Il ruolo dell’esperto nelle esecuzioni immobiliari  Modulo del custode e dell’esperto per il controllo iniziale della documentazione</vt:lpstr>
      <vt:lpstr>Il ruolo dell’esperto nelle esecuzioni immobiliari Accettazione telematica dell’incarico ( a seguito COVID -19)</vt:lpstr>
      <vt:lpstr>Il ruolo dell’esperto nelle esecuzioni immobiliari Accettazione dell’incarico</vt:lpstr>
      <vt:lpstr>Il ruolo dell’esperto nelle esecuzioni immobiliari  Accettazione dell’incarico</vt:lpstr>
      <vt:lpstr>Il ruolo dell’esperto nelle esecuzioni immobiliari  Accettazione dell’incarico</vt:lpstr>
      <vt:lpstr>Il ruolo dell’esperto nelle esecuzioni immobiliari  Accettazione dell’incarico</vt:lpstr>
      <vt:lpstr>Il ruolo dell’esperto nelle esecuzioni immobiliari  Accettazione dell’incarico</vt:lpstr>
      <vt:lpstr>Il ruolo dell’esperto nelle esecuzioni immobiliari  Accettazione dell’incarico</vt:lpstr>
      <vt:lpstr>Il ruolo dell’esperto nelle esecuzioni immobiliari  Accettazione dell’incarico</vt:lpstr>
      <vt:lpstr>Il ruolo dell’esperto nelle esecuzioni immobiliari  Accettazione dell’incarico</vt:lpstr>
      <vt:lpstr>Il ruolo dell’esperto nelle esecuzioni immobiliari  Accettazione dell’incarico</vt:lpstr>
      <vt:lpstr>Diapositiva 22</vt:lpstr>
      <vt:lpstr>Diapositiva 23</vt:lpstr>
      <vt:lpstr>Diapositiva 24</vt:lpstr>
      <vt:lpstr>Diapositiva 25</vt:lpstr>
      <vt:lpstr>La Relazione di Stima immobiliare e la modalità di esecuzione tramite portale Accesso al portale per acquisizione documentazione </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L’Abuso nei beni pignorati</vt:lpstr>
      <vt:lpstr>L’Abuso nei beni pignorati</vt:lpstr>
      <vt:lpstr>La sanabilità degli abusi edilizi nella legislazione italiana</vt:lpstr>
      <vt:lpstr>La sanabilità degli abusi edilizi nella legislazione italiana</vt:lpstr>
      <vt:lpstr>La commerciabilità dei beni pignorati abusivi  - Massima</vt:lpstr>
      <vt:lpstr>La liquidazione delle perizia esecutive /fallimentari con opere abusive </vt:lpstr>
      <vt:lpstr>La liquidazione delle perizia esecutive /fallimentari con opere abusive </vt:lpstr>
      <vt:lpstr>Sulle liquidazioni degli onorari per le Perizie di stima</vt:lpstr>
      <vt:lpstr>Sulle liquidazioni degli onorari per le Perizie di stima</vt:lpstr>
      <vt:lpstr>Sulle liquidazioni degli onorari per le Perizie di stima</vt:lpstr>
      <vt:lpstr>Criteri e procedimenti di stima dei fabbricati residenziali e relative pertinenze e delle aree fabbricabili</vt:lpstr>
      <vt:lpstr>Criteri e procedimenti di stima dei fabbricati residenziali e relative pertinenze e delle aree fabbricabili</vt:lpstr>
      <vt:lpstr>Criteri e procedimenti di stima dei fabbricati residenziali e relative pertinenze e delle aree fabbricabili</vt:lpstr>
      <vt:lpstr>Criteri e procedimenti di stima dei fabbricati residenziali e relative pertinenze e delle aree fabbricabili</vt:lpstr>
      <vt:lpstr>Criteri e procedimenti di stima dei fabbricati residenziali e relative pertinenze e delle aree fabbricabili</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Metodo   OMI</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Procedimento di stima nel caso di esproprio per Pubblica utilità, determinazione dell’indennità</vt:lpstr>
      <vt:lpstr>INGEGNERIA FORENSE CORSO DI FORMAZIONE PER CONSULENTI TECNICI Programma base di 20 ore organizzato dalla Fondazione Ordine Ingegneri di Trapani col patrocinio del CNI  4° incontro 19/02/2021 ore 15,30 – 17,30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INGEGNERIA FORENSE CORSO DI FORMAZIONE PER CONSULENTI TECNICI Programma base di 20 ore organizzato dalla Fondazione Ordine Ingegneri di Trapani col patrocinio del CNI</dc:title>
  <dc:creator>Marzio</dc:creator>
  <cp:lastModifiedBy>Marzio</cp:lastModifiedBy>
  <cp:revision>318</cp:revision>
  <dcterms:created xsi:type="dcterms:W3CDTF">2021-01-15T15:48:53Z</dcterms:created>
  <dcterms:modified xsi:type="dcterms:W3CDTF">2021-02-19T11:14:51Z</dcterms:modified>
</cp:coreProperties>
</file>